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5.xml" ContentType="application/vnd.openxmlformats-officedocument.them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Layouts/slideLayout18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1" r:id="rId1"/>
    <p:sldMasterId id="2147483883" r:id="rId2"/>
    <p:sldMasterId id="2147483895" r:id="rId3"/>
  </p:sldMasterIdLst>
  <p:notesMasterIdLst>
    <p:notesMasterId r:id="rId15"/>
  </p:notesMasterIdLst>
  <p:handoutMasterIdLst>
    <p:handoutMasterId r:id="rId16"/>
  </p:handoutMasterIdLst>
  <p:sldIdLst>
    <p:sldId id="422" r:id="rId4"/>
    <p:sldId id="423" r:id="rId5"/>
    <p:sldId id="432" r:id="rId6"/>
    <p:sldId id="428" r:id="rId7"/>
    <p:sldId id="429" r:id="rId8"/>
    <p:sldId id="430" r:id="rId9"/>
    <p:sldId id="431" r:id="rId10"/>
    <p:sldId id="425" r:id="rId11"/>
    <p:sldId id="426" r:id="rId12"/>
    <p:sldId id="424" r:id="rId13"/>
    <p:sldId id="433" r:id="rId14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66CCFF"/>
    <a:srgbClr val="CC99FF"/>
    <a:srgbClr val="CCCCFF"/>
    <a:srgbClr val="CCFFCC"/>
    <a:srgbClr val="FFFFCC"/>
    <a:srgbClr val="660066"/>
    <a:srgbClr val="A50021"/>
    <a:srgbClr val="9900FF"/>
    <a:srgbClr val="FF00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 horzBarState="maximized">
    <p:restoredLeft sz="19111" autoAdjust="0"/>
    <p:restoredTop sz="86454" autoAdjust="0"/>
  </p:normalViewPr>
  <p:slideViewPr>
    <p:cSldViewPr>
      <p:cViewPr varScale="1">
        <p:scale>
          <a:sx n="64" d="100"/>
          <a:sy n="64" d="100"/>
        </p:scale>
        <p:origin x="-22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3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9" d="100"/>
          <a:sy n="89" d="100"/>
        </p:scale>
        <p:origin x="-3762" y="-120"/>
      </p:cViewPr>
      <p:guideLst>
        <p:guide orient="horz" pos="3023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t" anchorCtr="0" compatLnSpc="1">
            <a:prstTxWarp prst="textNoShape">
              <a:avLst/>
            </a:prstTxWarp>
          </a:bodyPr>
          <a:lstStyle>
            <a:lvl1pPr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WCSE - F. Jones</a:t>
            </a:r>
            <a:endParaRPr lang="en-US"/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43587" y="0"/>
            <a:ext cx="3169920" cy="47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t" anchorCtr="0" compatLnSpc="1">
            <a:prstTxWarp prst="textNoShape">
              <a:avLst/>
            </a:prstTxWarp>
          </a:bodyPr>
          <a:lstStyle>
            <a:lvl1pPr algn="r"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B890CD7D-5DD4-4F2D-B94B-DD40E34477E9}" type="datetime1">
              <a:rPr lang="en-US" smtClean="0"/>
              <a:pPr>
                <a:defRPr/>
              </a:pPr>
              <a:t>3/7/2013</a:t>
            </a:fld>
            <a:endParaRPr lang="en-US"/>
          </a:p>
        </p:txBody>
      </p:sp>
      <p:sp>
        <p:nvSpPr>
          <p:cNvPr id="14950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119721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b" anchorCtr="0" compatLnSpc="1">
            <a:prstTxWarp prst="textNoShape">
              <a:avLst/>
            </a:prstTxWarp>
          </a:bodyPr>
          <a:lstStyle>
            <a:lvl1pPr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950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43587" y="9119721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b" anchorCtr="0" compatLnSpc="1">
            <a:prstTxWarp prst="textNoShape">
              <a:avLst/>
            </a:prstTxWarp>
          </a:bodyPr>
          <a:lstStyle>
            <a:lvl1pPr algn="r"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A092CE3B-D243-4184-948B-DADCD2F2F4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41966882"/>
      </p:ext>
    </p:extLst>
  </p:cSld>
  <p:clrMap bg1="lt1" tx1="dk1" bg2="lt2" tx2="dk2" accent1="accent1" accent2="accent2" accent3="accent3" accent4="accent4" accent5="accent5" accent6="accent6" hlink="hlink" folHlink="folHlink"/>
  <p:hf sldNum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69920" cy="47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t" anchorCtr="0" compatLnSpc="1">
            <a:prstTxWarp prst="textNoShape">
              <a:avLst/>
            </a:prstTxWarp>
          </a:bodyPr>
          <a:lstStyle>
            <a:lvl1pPr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WCSE - F. Jones</a:t>
            </a: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43587" y="0"/>
            <a:ext cx="3169920" cy="479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t" anchorCtr="0" compatLnSpc="1">
            <a:prstTxWarp prst="textNoShape">
              <a:avLst/>
            </a:prstTxWarp>
          </a:bodyPr>
          <a:lstStyle>
            <a:lvl1pPr algn="r"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F43E7C88-8FB7-4283-97AA-B5B0D1F68BCC}" type="datetime1">
              <a:rPr lang="en-US" smtClean="0"/>
              <a:pPr>
                <a:defRPr/>
              </a:pPr>
              <a:t>3/7/2013</a:t>
            </a:fld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57300" y="719138"/>
            <a:ext cx="4800600" cy="36004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31520" y="4560696"/>
            <a:ext cx="5852160" cy="43199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19721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b" anchorCtr="0" compatLnSpc="1">
            <a:prstTxWarp prst="textNoShape">
              <a:avLst/>
            </a:prstTxWarp>
          </a:bodyPr>
          <a:lstStyle>
            <a:lvl1pPr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43587" y="9119721"/>
            <a:ext cx="3169920" cy="4798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631" tIns="48317" rIns="96631" bIns="48317" numCol="1" anchor="b" anchorCtr="0" compatLnSpc="1">
            <a:prstTxWarp prst="textNoShape">
              <a:avLst/>
            </a:prstTxWarp>
          </a:bodyPr>
          <a:lstStyle>
            <a:lvl1pPr algn="r" defTabSz="966401">
              <a:lnSpc>
                <a:spcPct val="100000"/>
              </a:lnSpc>
              <a:spcBef>
                <a:spcPct val="0"/>
              </a:spcBef>
              <a:defRPr sz="1200">
                <a:latin typeface="Arial" pitchFamily="34" charset="0"/>
              </a:defRPr>
            </a:lvl1pPr>
          </a:lstStyle>
          <a:p>
            <a:pPr>
              <a:defRPr/>
            </a:pPr>
            <a:fld id="{E2222179-0B3D-46CE-8B0E-5D2968E4BC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42632100"/>
      </p:ext>
    </p:extLst>
  </p:cSld>
  <p:clrMap bg1="lt1" tx1="dk1" bg2="lt2" tx2="dk2" accent1="accent1" accent2="accent2" accent3="accent3" accent4="accent4" accent5="accent5" accent6="accent6" hlink="hlink" folHlink="folHlink"/>
  <p:hf sldNum="0" ftr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WCSE - F. Jones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44A0A1D8-4A3A-4110-9F01-A371D1D5F046}" type="datetime1">
              <a:rPr lang="en-US" smtClean="0"/>
              <a:pPr>
                <a:defRPr/>
              </a:pPr>
              <a:t>3/7/2013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Jan. 2008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55FF4F-622D-475E-B26D-B570543CEAE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93AAF2-A06E-4762-BED6-5EFE9F4347C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07917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FD6AF7B-DB52-4B6D-B262-B4462B6DE3B6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421105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22E4631-4BDD-4D28-95BD-D79F0B5A5F8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67133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6DF1DB-AB28-4F54-814F-4BEC156FB8C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1513185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F6A60-DEEA-4716-ADDC-BC7CF72D6B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44039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75E3442-6FBD-4201-B65A-6B3F92B31EE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324036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625A92-3414-46CF-B252-381B7DCD4D4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6396835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5775AE-507A-4CC7-B3A5-6F9F53101BF8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1093428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AB38A4D-F377-45BA-97FD-9AE844E17FFE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558636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517EA6-2B08-4CC7-8FF9-4C004D2FFB3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13805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 algn="l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smtClean="0"/>
              <a:t>Jan. 2008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80B0C1-56F8-4E5C-935A-9D88941D728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404339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FF1AEB-8D92-4255-B3D5-115A618B9BC7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712455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1B07D-DC8A-4A65-9D66-BF322D825F6D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9882282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D1DA66-DCA4-4AEB-97BD-87E41030F92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3659849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EE01F-B8C1-43BF-BEAB-CDF592B03AD4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496984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CDBFA28-A850-4ED5-8FEA-58BF18A64229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7434775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F78B881-BE96-49E6-96C5-1C0304C40743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22224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29821-D054-46D8-A407-3E2FE26E047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Jan. 2008</a:t>
            </a:r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6AE36D-A542-4E7E-9F61-0587E8111A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Jan. 2008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3A1E95-F9C2-4CDB-9C1C-AE4A619D6D4B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20401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8212F-56E0-47EB-9BD8-A38C6598C991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877716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F27184-5A7C-4156-89E3-19CAB827968C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434642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51B05E-5FFF-4AB3-89A0-BB6809C72B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6198450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07DD98-25D5-48AF-AF8D-F4682760AC9F}" type="slidenum">
              <a:rPr lang="en-US">
                <a:solidFill>
                  <a:srgbClr val="000000"/>
                </a:solidFill>
              </a:rPr>
              <a:pPr/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2256953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3" Type="http://schemas.openxmlformats.org/officeDocument/2006/relationships/slideLayout" Target="../slideLayouts/slideLayout7.xml"/><Relationship Id="rId7" Type="http://schemas.openxmlformats.org/officeDocument/2006/relationships/slideLayout" Target="../slideLayouts/slideLayout11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5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4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8.xml"/><Relationship Id="rId7" Type="http://schemas.openxmlformats.org/officeDocument/2006/relationships/slideLayout" Target="../slideLayouts/slideLayout22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17.xml"/><Relationship Id="rId1" Type="http://schemas.openxmlformats.org/officeDocument/2006/relationships/slideLayout" Target="../slideLayouts/slideLayout16.xml"/><Relationship Id="rId6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6.xml"/><Relationship Id="rId5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5.xml"/><Relationship Id="rId4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CA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lnSpc>
                <a:spcPct val="80000"/>
              </a:lnSpc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lnSpc>
                <a:spcPct val="80000"/>
              </a:lnSpc>
              <a:spcBef>
                <a:spcPct val="20000"/>
              </a:spcBef>
              <a:defRPr sz="120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fld id="{5E51C82D-6955-4881-B3AF-35B1E08004F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584950"/>
            <a:ext cx="990600" cy="2730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lnSpc>
                <a:spcPct val="80000"/>
              </a:lnSpc>
              <a:spcBef>
                <a:spcPct val="20000"/>
              </a:spcBef>
              <a:defRPr sz="1200" smtClean="0">
                <a:solidFill>
                  <a:schemeClr val="tx1">
                    <a:tint val="75000"/>
                  </a:schemeClr>
                </a:solidFill>
                <a:latin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Jan. 2008</a:t>
            </a: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1" r:id="rId1"/>
    <p:sldLayoutId id="2147483882" r:id="rId2"/>
    <p:sldLayoutId id="2147483879" r:id="rId3"/>
    <p:sldLayoutId id="2147483880" r:id="rId4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C50AA18B-F658-430E-B44C-4A5E03F32A5B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3519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84" r:id="rId1"/>
    <p:sldLayoutId id="2147483885" r:id="rId2"/>
    <p:sldLayoutId id="2147483886" r:id="rId3"/>
    <p:sldLayoutId id="2147483887" r:id="rId4"/>
    <p:sldLayoutId id="2147483888" r:id="rId5"/>
    <p:sldLayoutId id="2147483889" r:id="rId6"/>
    <p:sldLayoutId id="2147483890" r:id="rId7"/>
    <p:sldLayoutId id="2147483891" r:id="rId8"/>
    <p:sldLayoutId id="2147483892" r:id="rId9"/>
    <p:sldLayoutId id="2147483893" r:id="rId10"/>
    <p:sldLayoutId id="2147483894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</a:defRPr>
            </a:lvl1pPr>
          </a:lstStyle>
          <a:p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</a:defRPr>
            </a:lvl1pPr>
          </a:lstStyle>
          <a:p>
            <a:endParaRPr lang="en-US" smtClean="0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</a:defRPr>
            </a:lvl1pPr>
          </a:lstStyle>
          <a:p>
            <a:fld id="{225B0C75-5D9B-4EA1-97AB-7F9B739784E5}" type="slidenum">
              <a:rPr lang="en-US" smtClean="0">
                <a:solidFill>
                  <a:srgbClr val="000000"/>
                </a:solidFill>
              </a:rPr>
              <a:pPr/>
              <a:t>‹#›</a:t>
            </a:fld>
            <a:endParaRPr lang="en-US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75737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96" r:id="rId1"/>
    <p:sldLayoutId id="2147483897" r:id="rId2"/>
    <p:sldLayoutId id="2147483898" r:id="rId3"/>
    <p:sldLayoutId id="2147483899" r:id="rId4"/>
    <p:sldLayoutId id="2147483900" r:id="rId5"/>
    <p:sldLayoutId id="2147483901" r:id="rId6"/>
    <p:sldLayoutId id="2147483902" r:id="rId7"/>
    <p:sldLayoutId id="2147483903" r:id="rId8"/>
    <p:sldLayoutId id="2147483904" r:id="rId9"/>
    <p:sldLayoutId id="2147483905" r:id="rId10"/>
    <p:sldLayoutId id="2147483906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jiscdigitalmedia.ac.uk/guide/using-quandary-to-add-interactive-learning-objects" TargetMode="External"/><Relationship Id="rId2" Type="http://schemas.openxmlformats.org/officeDocument/2006/relationships/hyperlink" Target="http://www.halfbakedsoftware.com/quandary.php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urls.bccampus.ca/h6" TargetMode="Externa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2206625"/>
            <a:ext cx="8534400" cy="1851025"/>
          </a:xfrm>
        </p:spPr>
        <p:txBody>
          <a:bodyPr>
            <a:normAutofit/>
          </a:bodyPr>
          <a:lstStyle/>
          <a:p>
            <a:r>
              <a:rPr lang="en-CA" sz="2800" b="1" dirty="0" smtClean="0"/>
              <a:t>Integrated Activities and Challenges of Assessing </a:t>
            </a:r>
            <a:br>
              <a:rPr lang="en-CA" sz="2800" b="1" dirty="0" smtClean="0"/>
            </a:br>
            <a:r>
              <a:rPr lang="en-CA" sz="2800" b="1" dirty="0" smtClean="0"/>
              <a:t>“</a:t>
            </a:r>
            <a:r>
              <a:rPr lang="en-CA" sz="2800" b="1" i="1" dirty="0" smtClean="0"/>
              <a:t>Higher level” </a:t>
            </a:r>
            <a:r>
              <a:rPr lang="en-CA" sz="2800" b="1" dirty="0" smtClean="0"/>
              <a:t>Thinking Skills</a:t>
            </a:r>
            <a:r>
              <a:rPr lang="en-US" sz="2800" b="1" dirty="0" smtClean="0"/>
              <a:t/>
            </a:r>
            <a:br>
              <a:rPr lang="en-US" sz="2800" b="1" dirty="0" smtClean="0"/>
            </a:br>
            <a:r>
              <a:rPr lang="en-US" sz="2800" b="1" dirty="0" smtClean="0"/>
              <a:t>~</a:t>
            </a:r>
            <a:br>
              <a:rPr lang="en-US" sz="2800" b="1" dirty="0" smtClean="0"/>
            </a:br>
            <a:endParaRPr lang="en-CA" sz="2800" b="1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1371600" y="4343400"/>
            <a:ext cx="6400800" cy="762000"/>
          </a:xfrm>
        </p:spPr>
        <p:txBody>
          <a:bodyPr/>
          <a:lstStyle/>
          <a:p>
            <a:r>
              <a:rPr lang="en-CA" dirty="0" smtClean="0"/>
              <a:t>Francis Jones</a:t>
            </a:r>
            <a:endParaRPr lang="en-CA" dirty="0"/>
          </a:p>
        </p:txBody>
      </p:sp>
      <p:pic>
        <p:nvPicPr>
          <p:cNvPr id="4" name="Picture 3" descr="D:\currentprojects\eossei\projects\SciThink\AGU\ubcblue_full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4800" y="914400"/>
            <a:ext cx="3962400" cy="611425"/>
          </a:xfrm>
          <a:prstGeom prst="rect">
            <a:avLst/>
          </a:prstGeom>
          <a:noFill/>
        </p:spPr>
      </p:pic>
      <p:pic>
        <p:nvPicPr>
          <p:cNvPr id="6" name="Picture 7" descr="D:\currentprojects\eossei\admin\PR\cwsei-neweos2.jpg"/>
          <p:cNvPicPr>
            <a:picLocks noChangeAspect="1" noChangeArrowheads="1"/>
          </p:cNvPicPr>
          <p:nvPr/>
        </p:nvPicPr>
        <p:blipFill>
          <a:blip r:embed="rId4" cstate="print">
            <a:lum bright="10000"/>
          </a:blip>
          <a:srcRect/>
          <a:stretch>
            <a:fillRect/>
          </a:stretch>
        </p:blipFill>
        <p:spPr bwMode="auto">
          <a:xfrm>
            <a:off x="76200" y="6019800"/>
            <a:ext cx="1447800" cy="781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flipH="1">
            <a:off x="76200" y="76200"/>
            <a:ext cx="1295400" cy="444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/>
        </p:nvSpPr>
        <p:spPr>
          <a:xfrm>
            <a:off x="1295400" y="224135"/>
            <a:ext cx="55452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 smtClean="0">
                <a:solidFill>
                  <a:schemeClr val="tx2"/>
                </a:solidFill>
              </a:rPr>
              <a:t>Dep’t Earth, Ocean &amp; Atmospheric Sciences</a:t>
            </a:r>
            <a:endParaRPr lang="en-CA" sz="2000" b="1" dirty="0">
              <a:solidFill>
                <a:schemeClr val="tx2"/>
              </a:solidFill>
            </a:endParaRPr>
          </a:p>
        </p:txBody>
      </p:sp>
      <p:pic>
        <p:nvPicPr>
          <p:cNvPr id="8" name="Picture 5"/>
          <p:cNvPicPr>
            <a:picLocks noChangeAspect="1" noChangeArrowheads="1"/>
          </p:cNvPicPr>
          <p:nvPr/>
        </p:nvPicPr>
        <p:blipFill>
          <a:blip r:embed="rId6" cstate="print"/>
          <a:srcRect r="85937"/>
          <a:stretch>
            <a:fillRect/>
          </a:stretch>
        </p:blipFill>
        <p:spPr bwMode="auto">
          <a:xfrm>
            <a:off x="8153400" y="6059184"/>
            <a:ext cx="918482" cy="7620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pointers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CA" sz="1800" dirty="0">
                <a:hlinkClick r:id="rId2"/>
              </a:rPr>
              <a:t>http://</a:t>
            </a:r>
            <a:r>
              <a:rPr lang="en-CA" sz="1800" dirty="0" smtClean="0">
                <a:hlinkClick r:id="rId2"/>
              </a:rPr>
              <a:t>www.halfbakedsoftware.com/quandary.php</a:t>
            </a:r>
            <a:r>
              <a:rPr lang="en-CA" sz="1800" dirty="0" smtClean="0"/>
              <a:t> </a:t>
            </a:r>
          </a:p>
          <a:p>
            <a:r>
              <a:rPr lang="en-CA" sz="1800" dirty="0" smtClean="0">
                <a:hlinkClick r:id="rId3"/>
              </a:rPr>
              <a:t>http</a:t>
            </a:r>
            <a:r>
              <a:rPr lang="en-CA" sz="1800" dirty="0">
                <a:hlinkClick r:id="rId3"/>
              </a:rPr>
              <a:t>://</a:t>
            </a:r>
            <a:r>
              <a:rPr lang="en-CA" sz="1800" dirty="0" smtClean="0">
                <a:hlinkClick r:id="rId3"/>
              </a:rPr>
              <a:t>www.jiscdigitalmedia.ac.uk/guide/using-quandary-to-add-interactive-learning-objects</a:t>
            </a:r>
            <a:r>
              <a:rPr lang="en-CA" sz="1800" dirty="0" smtClean="0"/>
              <a:t> </a:t>
            </a:r>
          </a:p>
          <a:p>
            <a:r>
              <a:rPr lang="en-CA" sz="1800" dirty="0">
                <a:hlinkClick r:id="rId4"/>
              </a:rPr>
              <a:t>http://</a:t>
            </a:r>
            <a:r>
              <a:rPr lang="en-CA" sz="1800" dirty="0" smtClean="0">
                <a:hlinkClick r:id="rId4"/>
              </a:rPr>
              <a:t>urls.bccampus.ca/h6</a:t>
            </a:r>
            <a:r>
              <a:rPr lang="en-CA" sz="1800" dirty="0" smtClean="0"/>
              <a:t> </a:t>
            </a:r>
          </a:p>
          <a:p>
            <a:endParaRPr lang="en-CA" sz="1800" dirty="0" smtClean="0"/>
          </a:p>
          <a:p>
            <a:endParaRPr lang="en-CA" sz="1800" dirty="0"/>
          </a:p>
        </p:txBody>
      </p:sp>
    </p:spTree>
    <p:extLst>
      <p:ext uri="{BB962C8B-B14F-4D97-AF65-F5344CB8AC3E}">
        <p14:creationId xmlns="" xmlns:p14="http://schemas.microsoft.com/office/powerpoint/2010/main" val="270544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r>
              <a:rPr lang="en-CA" dirty="0" smtClean="0"/>
              <a:t>Context for here and now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458200" cy="4800600"/>
          </a:xfrm>
        </p:spPr>
        <p:txBody>
          <a:bodyPr>
            <a:normAutofit/>
          </a:bodyPr>
          <a:lstStyle/>
          <a:p>
            <a:pPr marL="514350" indent="-514350"/>
            <a:r>
              <a:rPr lang="en-CA" dirty="0" smtClean="0"/>
              <a:t>The one course in applied geophysics methods for geological engineering AND geology majors. </a:t>
            </a:r>
          </a:p>
          <a:p>
            <a:pPr marL="1771650" lvl="3" indent="-514350"/>
            <a:endParaRPr lang="en-CA" dirty="0" smtClean="0"/>
          </a:p>
          <a:p>
            <a:pPr marL="514350" indent="-514350"/>
            <a:r>
              <a:rPr lang="en-CA" dirty="0" smtClean="0"/>
              <a:t>Traditional tasks: </a:t>
            </a:r>
            <a:br>
              <a:rPr lang="en-CA" dirty="0" smtClean="0"/>
            </a:br>
            <a:r>
              <a:rPr lang="en-CA" dirty="0" smtClean="0"/>
              <a:t>give a setting, analyze survey data, fine answer (depth to target, conductivity of volume, etc …)</a:t>
            </a:r>
          </a:p>
          <a:p>
            <a:pPr marL="514350" indent="-514350"/>
            <a:endParaRPr lang="en-CA" dirty="0" smtClean="0"/>
          </a:p>
          <a:p>
            <a:pPr marL="514350" indent="-514350"/>
            <a:r>
              <a:rPr lang="en-CA" dirty="0" smtClean="0"/>
              <a:t>Ideas here might transfer to other settings.</a:t>
            </a:r>
          </a:p>
        </p:txBody>
      </p:sp>
    </p:spTree>
    <p:extLst>
      <p:ext uri="{BB962C8B-B14F-4D97-AF65-F5344CB8AC3E}">
        <p14:creationId xmlns="" xmlns:p14="http://schemas.microsoft.com/office/powerpoint/2010/main" val="22341879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229600" cy="715962"/>
          </a:xfrm>
        </p:spPr>
        <p:txBody>
          <a:bodyPr/>
          <a:lstStyle/>
          <a:p>
            <a:r>
              <a:rPr lang="en-CA" dirty="0" smtClean="0"/>
              <a:t>Outline: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8006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CA" dirty="0" smtClean="0"/>
              <a:t>Define higher level thinking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Assessment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Deconstructing expert thinking</a:t>
            </a:r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Challenges solved</a:t>
            </a:r>
            <a:r>
              <a:rPr lang="en-CA" baseline="0" dirty="0" smtClean="0"/>
              <a:t> and challenges NOT yet solved.</a:t>
            </a:r>
          </a:p>
          <a:p>
            <a:pPr marL="514350" indent="-514350">
              <a:buFont typeface="+mj-lt"/>
              <a:buAutoNum type="arabicPeriod"/>
            </a:pPr>
            <a:endParaRPr lang="en-CA" dirty="0" smtClean="0"/>
          </a:p>
          <a:p>
            <a:pPr marL="514350" indent="-514350">
              <a:buNone/>
            </a:pPr>
            <a:endParaRPr lang="en-CA" dirty="0" smtClean="0"/>
          </a:p>
          <a:p>
            <a:pPr marL="514350" indent="-514350">
              <a:buNone/>
            </a:pPr>
            <a:r>
              <a:rPr lang="en-CA" b="1" dirty="0" smtClean="0"/>
              <a:t>Context for this example:</a:t>
            </a:r>
            <a:r>
              <a:rPr lang="en-CA" dirty="0" smtClean="0"/>
              <a:t> </a:t>
            </a:r>
            <a:br>
              <a:rPr lang="en-CA" dirty="0" smtClean="0"/>
            </a:br>
            <a:r>
              <a:rPr lang="en-CA" dirty="0" smtClean="0"/>
              <a:t>The one course about applied geophysics methods for 3</a:t>
            </a:r>
            <a:r>
              <a:rPr lang="en-CA" baseline="30000" dirty="0" smtClean="0"/>
              <a:t>rd</a:t>
            </a:r>
            <a:r>
              <a:rPr lang="en-CA" dirty="0" smtClean="0"/>
              <a:t> yr geological engineering AND geology majors</a:t>
            </a:r>
            <a:r>
              <a:rPr lang="en-CA" dirty="0" smtClean="0"/>
              <a:t>.</a:t>
            </a:r>
          </a:p>
          <a:p>
            <a:pPr marL="514350" indent="-514350">
              <a:buNone/>
            </a:pPr>
            <a:endParaRPr lang="en-CA" dirty="0" smtClean="0"/>
          </a:p>
          <a:p>
            <a:pPr marL="514350" indent="-514350">
              <a:buNone/>
            </a:pPr>
            <a:r>
              <a:rPr lang="en-CA" dirty="0" smtClean="0"/>
              <a:t>	Scaling  up is a key objective for me.  </a:t>
            </a: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endParaRPr lang="en-CA" dirty="0" smtClean="0"/>
          </a:p>
        </p:txBody>
      </p:sp>
    </p:spTree>
    <p:extLst>
      <p:ext uri="{BB962C8B-B14F-4D97-AF65-F5344CB8AC3E}">
        <p14:creationId xmlns="" xmlns:p14="http://schemas.microsoft.com/office/powerpoint/2010/main" val="2234187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CA" dirty="0" smtClean="0"/>
              <a:t>1.</a:t>
            </a:r>
            <a:r>
              <a:rPr lang="en-CA" baseline="0" dirty="0" smtClean="0"/>
              <a:t> Define</a:t>
            </a:r>
            <a:r>
              <a:rPr lang="en-CA" dirty="0" smtClean="0"/>
              <a:t> higher level thinking: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800600"/>
          </a:xfrm>
        </p:spPr>
        <p:txBody>
          <a:bodyPr/>
          <a:lstStyle/>
          <a:p>
            <a:pPr marL="514350" indent="-457200">
              <a:buFont typeface="+mj-lt"/>
              <a:buAutoNum type="alphaLcParenR"/>
            </a:pPr>
            <a:r>
              <a:rPr lang="en-CA" sz="2000" dirty="0" smtClean="0"/>
              <a:t>Learning </a:t>
            </a:r>
            <a:r>
              <a:rPr lang="en-CA" sz="2000" dirty="0" smtClean="0"/>
              <a:t>= deliberate </a:t>
            </a:r>
            <a:r>
              <a:rPr lang="en-CA" sz="2000" dirty="0" smtClean="0"/>
              <a:t>practice. </a:t>
            </a:r>
            <a:r>
              <a:rPr lang="en-CA" sz="2000" dirty="0" smtClean="0"/>
              <a:t/>
            </a:r>
            <a:br>
              <a:rPr lang="en-CA" sz="2000" dirty="0" smtClean="0"/>
            </a:br>
            <a:r>
              <a:rPr lang="en-CA" sz="2000" dirty="0" smtClean="0"/>
              <a:t>Teaching = providing </a:t>
            </a:r>
            <a:r>
              <a:rPr lang="en-CA" sz="2000" dirty="0" smtClean="0"/>
              <a:t>tasks to practice AND by guiding with  feedback . </a:t>
            </a:r>
          </a:p>
          <a:p>
            <a:pPr marL="1771650" lvl="3" indent="-457200">
              <a:buFont typeface="+mj-lt"/>
              <a:buAutoNum type="alphaLcParenR"/>
            </a:pPr>
            <a:endParaRPr lang="en-CA" sz="1000" dirty="0" smtClean="0"/>
          </a:p>
          <a:p>
            <a:pPr marL="514350" indent="-457200">
              <a:buFont typeface="+mj-lt"/>
              <a:buAutoNum type="alphaLcParenR"/>
            </a:pPr>
            <a:r>
              <a:rPr lang="en-CA" sz="2000" dirty="0" smtClean="0"/>
              <a:t>“Lower </a:t>
            </a:r>
            <a:r>
              <a:rPr lang="en-CA" sz="2000" dirty="0" smtClean="0"/>
              <a:t>level” (Bloom’s) </a:t>
            </a:r>
            <a:r>
              <a:rPr lang="en-CA" sz="2000" dirty="0" smtClean="0"/>
              <a:t>= </a:t>
            </a:r>
            <a:r>
              <a:rPr lang="en-CA" sz="2000" dirty="0" smtClean="0"/>
              <a:t>recall, explain, solve, etc…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CA" sz="1600" dirty="0" err="1" smtClean="0"/>
              <a:t>Geoscience</a:t>
            </a:r>
            <a:r>
              <a:rPr lang="en-CA" sz="1600" dirty="0" smtClean="0"/>
              <a:t>  ~ </a:t>
            </a:r>
            <a:r>
              <a:rPr lang="en-CA" sz="1600" dirty="0" smtClean="0"/>
              <a:t>processes…</a:t>
            </a:r>
            <a:endParaRPr lang="en-CA" sz="600" dirty="0" smtClean="0"/>
          </a:p>
          <a:p>
            <a:pPr marL="914400" lvl="1" indent="-457200">
              <a:buFont typeface="+mj-lt"/>
              <a:buAutoNum type="alphaLcParenR"/>
            </a:pPr>
            <a:r>
              <a:rPr lang="en-CA" sz="1600" dirty="0" smtClean="0"/>
              <a:t>Engineering </a:t>
            </a:r>
            <a:r>
              <a:rPr lang="en-CA" sz="1600" dirty="0"/>
              <a:t> </a:t>
            </a:r>
            <a:r>
              <a:rPr lang="en-CA" sz="1600" dirty="0" smtClean="0"/>
              <a:t>~  design or analysis </a:t>
            </a:r>
            <a:r>
              <a:rPr lang="en-CA" sz="1600" dirty="0" smtClean="0"/>
              <a:t>…</a:t>
            </a:r>
            <a:endParaRPr lang="en-CA" sz="1600" dirty="0" smtClean="0"/>
          </a:p>
          <a:p>
            <a:pPr marL="914400" lvl="1" indent="-457200">
              <a:buFont typeface="+mj-lt"/>
              <a:buAutoNum type="alphaLcParenR"/>
            </a:pPr>
            <a:endParaRPr lang="en-CA" sz="800" dirty="0" smtClean="0"/>
          </a:p>
          <a:p>
            <a:pPr marL="514350" indent="-514350">
              <a:buFont typeface="+mj-lt"/>
              <a:buAutoNum type="alphaLcParenR"/>
            </a:pPr>
            <a:r>
              <a:rPr lang="en-CA" sz="2000" dirty="0" smtClean="0"/>
              <a:t>Higher level thinking = synthesis, evaluation, judgment etc.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CA" sz="1800" dirty="0" err="1" smtClean="0"/>
              <a:t>Eg</a:t>
            </a:r>
            <a:r>
              <a:rPr lang="en-CA" sz="1800" dirty="0" smtClean="0"/>
              <a:t>. Choose and justify optimal procedure to achieve xyz</a:t>
            </a:r>
          </a:p>
          <a:p>
            <a:pPr marL="914400" lvl="1" indent="-457200">
              <a:buFont typeface="+mj-lt"/>
              <a:buAutoNum type="alphaLcParenR"/>
            </a:pPr>
            <a:r>
              <a:rPr lang="en-CA" sz="1800" dirty="0" err="1" smtClean="0"/>
              <a:t>Eg</a:t>
            </a:r>
            <a:r>
              <a:rPr lang="en-CA" sz="1800" dirty="0" smtClean="0"/>
              <a:t>. Incorporate cost/benefit considerations when making choices</a:t>
            </a:r>
          </a:p>
          <a:p>
            <a:pPr marL="1314450" lvl="2" indent="-457200">
              <a:buFont typeface="+mj-lt"/>
              <a:buAutoNum type="alphaLcParenR"/>
            </a:pPr>
            <a:endParaRPr lang="en-CA" sz="1400" dirty="0" smtClean="0"/>
          </a:p>
          <a:p>
            <a:pPr marL="514350" indent="-457200">
              <a:buFont typeface="+mj-lt"/>
              <a:buAutoNum type="alphaLcParenR"/>
            </a:pPr>
            <a:r>
              <a:rPr lang="en-CA" sz="2200" dirty="0" smtClean="0"/>
              <a:t>Experiential</a:t>
            </a:r>
            <a:r>
              <a:rPr lang="en-CA" sz="2200" dirty="0" smtClean="0"/>
              <a:t> settings all enable </a:t>
            </a:r>
            <a:r>
              <a:rPr lang="en-CA" sz="2200" dirty="0" smtClean="0"/>
              <a:t>higher level </a:t>
            </a:r>
            <a:r>
              <a:rPr lang="en-CA" sz="2200" dirty="0" smtClean="0"/>
              <a:t>thinking</a:t>
            </a:r>
            <a:r>
              <a:rPr lang="en-CA" sz="2200" dirty="0" smtClean="0"/>
              <a:t>, but (like tutoring) are tough to scale up. </a:t>
            </a:r>
            <a:endParaRPr lang="en-CA" sz="2200" dirty="0"/>
          </a:p>
        </p:txBody>
      </p:sp>
    </p:spTree>
    <p:extLst>
      <p:ext uri="{BB962C8B-B14F-4D97-AF65-F5344CB8AC3E}">
        <p14:creationId xmlns="" xmlns:p14="http://schemas.microsoft.com/office/powerpoint/2010/main" val="1072632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CA" dirty="0" smtClean="0"/>
              <a:t>2. Assessment:  two parts …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95400"/>
            <a:ext cx="8458200" cy="5105400"/>
          </a:xfrm>
        </p:spPr>
        <p:txBody>
          <a:bodyPr/>
          <a:lstStyle/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Feedback:  </a:t>
            </a:r>
            <a:r>
              <a:rPr lang="en-CA" dirty="0" smtClean="0"/>
              <a:t>needs to be timely and ideally “Socratic” </a:t>
            </a:r>
            <a:r>
              <a:rPr lang="en-CA" sz="2400" dirty="0" smtClean="0"/>
              <a:t>(like 1-on-1 tutoring BUT scaled for large classes)</a:t>
            </a:r>
            <a:r>
              <a:rPr lang="en-CA" dirty="0" smtClean="0"/>
              <a:t>. </a:t>
            </a:r>
          </a:p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Measuring competence.</a:t>
            </a:r>
          </a:p>
          <a:p>
            <a:pPr marL="1771650" lvl="3" indent="-457200">
              <a:buFont typeface="+mj-lt"/>
              <a:buAutoNum type="arabicPeriod"/>
            </a:pPr>
            <a:endParaRPr lang="en-CA" dirty="0" smtClean="0"/>
          </a:p>
          <a:p>
            <a:pPr marL="0" indent="0">
              <a:buNone/>
            </a:pPr>
            <a:r>
              <a:rPr lang="en-CA" dirty="0" smtClean="0"/>
              <a:t>Assessing </a:t>
            </a:r>
            <a:r>
              <a:rPr lang="en-CA" i="1" dirty="0" smtClean="0"/>
              <a:t>higher </a:t>
            </a:r>
            <a:r>
              <a:rPr lang="en-CA" i="1" dirty="0" smtClean="0"/>
              <a:t>level </a:t>
            </a:r>
            <a:r>
              <a:rPr lang="en-CA" i="1" dirty="0" smtClean="0"/>
              <a:t>thinking: </a:t>
            </a:r>
            <a:br>
              <a:rPr lang="en-CA" i="1" dirty="0" smtClean="0"/>
            </a:br>
            <a:r>
              <a:rPr lang="en-CA" dirty="0" smtClean="0"/>
              <a:t>Essays </a:t>
            </a:r>
            <a:r>
              <a:rPr lang="en-CA" dirty="0" smtClean="0"/>
              <a:t>or labs (reports), with rubrics and criteria.</a:t>
            </a:r>
          </a:p>
          <a:p>
            <a:pPr lvl="1"/>
            <a:r>
              <a:rPr lang="en-CA" i="1" dirty="0" smtClean="0"/>
              <a:t>Compromised </a:t>
            </a:r>
            <a:r>
              <a:rPr lang="en-CA" i="1" dirty="0" smtClean="0"/>
              <a:t>by “cost” of reading, variable writing skills,  varied abilities of TAs, etc. </a:t>
            </a:r>
          </a:p>
          <a:p>
            <a:pPr lvl="1"/>
            <a:r>
              <a:rPr lang="en-CA" i="1" dirty="0" smtClean="0"/>
              <a:t>Feedback may be slow &amp; poorly </a:t>
            </a:r>
            <a:r>
              <a:rPr lang="en-CA" i="1" dirty="0" smtClean="0"/>
              <a:t>connected to </a:t>
            </a:r>
            <a:r>
              <a:rPr lang="en-CA" i="1" dirty="0" smtClean="0"/>
              <a:t>difficulties</a:t>
            </a:r>
            <a:r>
              <a:rPr lang="en-CA" i="1" dirty="0" smtClean="0"/>
              <a:t>. </a:t>
            </a:r>
          </a:p>
          <a:p>
            <a:pPr lvl="1"/>
            <a:r>
              <a:rPr lang="en-CA" i="1" dirty="0" smtClean="0"/>
              <a:t>Students can get mixed messages about important goals: </a:t>
            </a:r>
            <a:br>
              <a:rPr lang="en-CA" i="1" dirty="0" smtClean="0"/>
            </a:br>
            <a:r>
              <a:rPr lang="en-CA" i="1" dirty="0" smtClean="0"/>
              <a:t>are </a:t>
            </a:r>
            <a:r>
              <a:rPr lang="en-CA" b="1" dirty="0" smtClean="0"/>
              <a:t>communication</a:t>
            </a:r>
            <a:r>
              <a:rPr lang="en-CA" dirty="0" smtClean="0"/>
              <a:t> </a:t>
            </a:r>
            <a:r>
              <a:rPr lang="en-CA" i="1" dirty="0" smtClean="0"/>
              <a:t>or </a:t>
            </a:r>
            <a:r>
              <a:rPr lang="en-CA" b="1" dirty="0" smtClean="0"/>
              <a:t>thinking</a:t>
            </a:r>
            <a:r>
              <a:rPr lang="en-CA" dirty="0" smtClean="0"/>
              <a:t>  </a:t>
            </a:r>
            <a:r>
              <a:rPr lang="en-CA" i="1" dirty="0" smtClean="0"/>
              <a:t>skills being assessed?</a:t>
            </a:r>
          </a:p>
        </p:txBody>
      </p:sp>
    </p:spTree>
    <p:extLst>
      <p:ext uri="{BB962C8B-B14F-4D97-AF65-F5344CB8AC3E}">
        <p14:creationId xmlns="" xmlns:p14="http://schemas.microsoft.com/office/powerpoint/2010/main" val="3246489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indent="0">
              <a:buFont typeface="+mj-lt"/>
              <a:buNone/>
            </a:pPr>
            <a:r>
              <a:rPr lang="en-CA" dirty="0" smtClean="0"/>
              <a:t>3. Enable &amp; assess </a:t>
            </a:r>
            <a:r>
              <a:rPr lang="en-CA" i="1" dirty="0" smtClean="0"/>
              <a:t>higher level </a:t>
            </a:r>
            <a:r>
              <a:rPr lang="en-CA" dirty="0" smtClean="0"/>
              <a:t>skills by </a:t>
            </a:r>
            <a:br>
              <a:rPr lang="en-CA" dirty="0" smtClean="0"/>
            </a:br>
            <a:r>
              <a:rPr lang="en-CA" dirty="0" smtClean="0"/>
              <a:t>deconstructing expert thinking </a:t>
            </a:r>
            <a:r>
              <a:rPr lang="en-CA" dirty="0" smtClean="0">
                <a:sym typeface="Wingdings" pitchFamily="2" charset="2"/>
              </a:rPr>
              <a:t> </a:t>
            </a:r>
            <a:r>
              <a:rPr lang="en-CA" dirty="0" smtClean="0"/>
              <a:t>decision trees.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686800" cy="4876800"/>
          </a:xfrm>
        </p:spPr>
        <p:txBody>
          <a:bodyPr/>
          <a:lstStyle/>
          <a:p>
            <a:pPr marL="514350" indent="-457200">
              <a:buFont typeface="+mj-lt"/>
              <a:buAutoNum type="arabicPeriod"/>
            </a:pPr>
            <a:r>
              <a:rPr lang="en-CA" dirty="0" smtClean="0"/>
              <a:t>Goal: H</a:t>
            </a:r>
            <a:r>
              <a:rPr lang="en-CA" dirty="0" smtClean="0"/>
              <a:t>ave </a:t>
            </a:r>
            <a:r>
              <a:rPr lang="en-CA" dirty="0" smtClean="0"/>
              <a:t>students make decisions and judgments – not “answer questions”. </a:t>
            </a:r>
            <a:endParaRPr lang="en-CA" dirty="0" smtClean="0"/>
          </a:p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Thinking pathways have feedback </a:t>
            </a:r>
            <a:r>
              <a:rPr lang="en-CA" dirty="0" smtClean="0"/>
              <a:t>– but </a:t>
            </a:r>
            <a:r>
              <a:rPr lang="en-CA" dirty="0" smtClean="0"/>
              <a:t>NOT </a:t>
            </a:r>
            <a:r>
              <a:rPr lang="en-CA" dirty="0" smtClean="0"/>
              <a:t>‘answers’. </a:t>
            </a:r>
          </a:p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Deliverables ?</a:t>
            </a:r>
            <a:endParaRPr lang="en-CA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CA" dirty="0" smtClean="0"/>
              <a:t>Some activities include a deliverable for </a:t>
            </a:r>
            <a:r>
              <a:rPr lang="en-CA" dirty="0" smtClean="0"/>
              <a:t>assessment.</a:t>
            </a:r>
            <a:endParaRPr lang="en-CA" dirty="0" smtClean="0"/>
          </a:p>
          <a:p>
            <a:pPr marL="914400" lvl="1" indent="-457200">
              <a:buFont typeface="+mj-lt"/>
              <a:buAutoNum type="arabicPeriod"/>
            </a:pPr>
            <a:r>
              <a:rPr lang="en-CA" dirty="0" smtClean="0"/>
              <a:t>One </a:t>
            </a:r>
            <a:r>
              <a:rPr lang="en-CA" dirty="0" smtClean="0"/>
              <a:t>is </a:t>
            </a:r>
            <a:r>
              <a:rPr lang="en-CA" dirty="0" smtClean="0"/>
              <a:t>a scenario-based synthesis exercise for </a:t>
            </a:r>
            <a:r>
              <a:rPr lang="en-CA" dirty="0" smtClean="0"/>
              <a:t>groups. </a:t>
            </a:r>
            <a:endParaRPr lang="en-CA" dirty="0" smtClean="0"/>
          </a:p>
          <a:p>
            <a:pPr marL="514350" indent="-514350">
              <a:buFont typeface="+mj-lt"/>
              <a:buAutoNum type="arabicPeriod"/>
            </a:pPr>
            <a:r>
              <a:rPr lang="en-CA" dirty="0" smtClean="0"/>
              <a:t>Decision </a:t>
            </a:r>
            <a:r>
              <a:rPr lang="en-CA" dirty="0" smtClean="0"/>
              <a:t>tree exercises are ... </a:t>
            </a:r>
          </a:p>
          <a:p>
            <a:pPr marL="914400" lvl="1" indent="-514350"/>
            <a:r>
              <a:rPr lang="en-CA" dirty="0" smtClean="0"/>
              <a:t>Challenging to design. </a:t>
            </a:r>
            <a:endParaRPr lang="en-CA" dirty="0" smtClean="0"/>
          </a:p>
          <a:p>
            <a:pPr marL="914400" lvl="1" indent="-514350"/>
            <a:r>
              <a:rPr lang="en-CA" dirty="0" smtClean="0"/>
              <a:t>Logically </a:t>
            </a:r>
            <a:r>
              <a:rPr lang="en-CA" dirty="0" smtClean="0"/>
              <a:t>tricky.</a:t>
            </a:r>
          </a:p>
          <a:p>
            <a:pPr marL="914400" lvl="1" indent="-514350"/>
            <a:r>
              <a:rPr lang="en-CA" dirty="0" smtClean="0"/>
              <a:t>But technically easy (Quandary software). </a:t>
            </a:r>
          </a:p>
        </p:txBody>
      </p:sp>
    </p:spTree>
    <p:extLst>
      <p:ext uri="{BB962C8B-B14F-4D97-AF65-F5344CB8AC3E}">
        <p14:creationId xmlns="" xmlns:p14="http://schemas.microsoft.com/office/powerpoint/2010/main" val="175264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CA" dirty="0" smtClean="0"/>
              <a:t>4a. Challenges “solved”: 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4525963"/>
          </a:xfrm>
        </p:spPr>
        <p:txBody>
          <a:bodyPr/>
          <a:lstStyle/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Students can fail “safely” during a decision sequence that depends on prior technical knowledge. </a:t>
            </a:r>
          </a:p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Some activities have solo &amp;/or group deliverables suitable for grading. </a:t>
            </a:r>
          </a:p>
          <a:p>
            <a:pPr marL="514350" lvl="0" indent="-457200">
              <a:buFont typeface="+mj-lt"/>
              <a:buAutoNum type="arabicPeriod"/>
            </a:pPr>
            <a:r>
              <a:rPr lang="en-CA" dirty="0" smtClean="0"/>
              <a:t>Students “like” it and recognize it’s relevance. </a:t>
            </a: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3783437"/>
            <a:ext cx="5562600" cy="29497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="" xmlns:p14="http://schemas.microsoft.com/office/powerpoint/2010/main" val="406132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0" lvl="0" indent="0">
              <a:buFont typeface="+mj-lt"/>
              <a:buNone/>
            </a:pPr>
            <a:r>
              <a:rPr lang="en-CA" dirty="0" smtClean="0"/>
              <a:t>4b. Challenges </a:t>
            </a:r>
            <a:r>
              <a:rPr lang="en-CA" i="1" dirty="0" smtClean="0"/>
              <a:t>not</a:t>
            </a:r>
            <a:r>
              <a:rPr lang="en-CA" dirty="0" smtClean="0"/>
              <a:t>  yet “solved” :</a:t>
            </a:r>
            <a:endParaRPr lang="en-C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382000" cy="4525963"/>
          </a:xfrm>
        </p:spPr>
        <p:txBody>
          <a:bodyPr/>
          <a:lstStyle/>
          <a:p>
            <a:pPr marL="514350" lvl="0" indent="-457200">
              <a:buFont typeface="+mj-lt"/>
              <a:buAutoNum type="arabicPeriod"/>
            </a:pPr>
            <a:r>
              <a:rPr lang="en-CA" sz="2600" dirty="0" smtClean="0"/>
              <a:t>Efficiently designing decision tree </a:t>
            </a:r>
            <a:r>
              <a:rPr lang="en-CA" sz="2600" dirty="0" smtClean="0"/>
              <a:t>exercises. </a:t>
            </a:r>
            <a:endParaRPr lang="en-CA" sz="2600" dirty="0" smtClean="0"/>
          </a:p>
          <a:p>
            <a:pPr marL="514350" lvl="0" indent="-457200">
              <a:buFont typeface="+mj-lt"/>
              <a:buAutoNum type="arabicPeriod"/>
            </a:pPr>
            <a:r>
              <a:rPr lang="en-CA" sz="2600" dirty="0" smtClean="0"/>
              <a:t>Incorporating them into </a:t>
            </a:r>
            <a:r>
              <a:rPr lang="en-CA" sz="2600" dirty="0" smtClean="0"/>
              <a:t>instruction.</a:t>
            </a:r>
            <a:endParaRPr lang="en-CA" sz="2600" dirty="0" smtClean="0"/>
          </a:p>
          <a:p>
            <a:pPr marL="514350" lvl="0" indent="-457200">
              <a:buFont typeface="+mj-lt"/>
              <a:buAutoNum type="arabicPeriod"/>
            </a:pPr>
            <a:r>
              <a:rPr lang="en-CA" sz="2600" dirty="0" smtClean="0"/>
              <a:t>Assessing competence (“grading</a:t>
            </a:r>
            <a:r>
              <a:rPr lang="en-CA" sz="2600" dirty="0" smtClean="0"/>
              <a:t>”).  </a:t>
            </a:r>
            <a:endParaRPr lang="en-CA" sz="2600" dirty="0" smtClean="0"/>
          </a:p>
          <a:p>
            <a:pPr marL="514350" lvl="0" indent="-457200">
              <a:buFont typeface="+mj-lt"/>
              <a:buAutoNum type="arabicPeriod"/>
            </a:pPr>
            <a:r>
              <a:rPr lang="en-CA" sz="2600" dirty="0" smtClean="0"/>
              <a:t>Possibilities / Needs: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sz="2200" dirty="0" smtClean="0"/>
              <a:t>Track student clicks or choices in a new setting (needs I.T. help).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sz="2200" dirty="0" smtClean="0"/>
              <a:t>Ask single questions based on a tree PLUS  </a:t>
            </a:r>
            <a:r>
              <a:rPr lang="en-CA" sz="2200" i="1" dirty="0" smtClean="0"/>
              <a:t>“why or how did you make this decision”</a:t>
            </a:r>
            <a:r>
              <a:rPr lang="en-CA" sz="2200" dirty="0" smtClean="0"/>
              <a:t>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sz="2200" dirty="0" smtClean="0"/>
              <a:t>Group (team-based) exercises and exams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sz="2200" dirty="0" smtClean="0"/>
              <a:t>Test experimentally the impact of decision tree assignments. 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CA" sz="2200" dirty="0" smtClean="0"/>
              <a:t>Other ideas?  </a:t>
            </a:r>
            <a:endParaRPr lang="en-CA" sz="2200" dirty="0"/>
          </a:p>
        </p:txBody>
      </p:sp>
    </p:spTree>
    <p:extLst>
      <p:ext uri="{BB962C8B-B14F-4D97-AF65-F5344CB8AC3E}">
        <p14:creationId xmlns="" xmlns:p14="http://schemas.microsoft.com/office/powerpoint/2010/main" val="2035080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AutoShape 4"/>
          <p:cNvSpPr>
            <a:spLocks noChangeArrowheads="1"/>
          </p:cNvSpPr>
          <p:nvPr/>
        </p:nvSpPr>
        <p:spPr bwMode="auto">
          <a:xfrm>
            <a:off x="457200" y="1905000"/>
            <a:ext cx="14478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1. What geologic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materials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are expected at this field site?</a:t>
            </a:r>
            <a:endParaRPr lang="en-US" sz="1000" i="1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0" y="0"/>
            <a:ext cx="1819275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b="1" smtClean="0">
                <a:solidFill>
                  <a:srgbClr val="000000"/>
                </a:solidFill>
              </a:rPr>
              <a:t>Physical properties</a:t>
            </a:r>
          </a:p>
        </p:txBody>
      </p:sp>
      <p:sp>
        <p:nvSpPr>
          <p:cNvPr id="9222" name="AutoShape 6"/>
          <p:cNvSpPr>
            <a:spLocks noChangeArrowheads="1"/>
          </p:cNvSpPr>
          <p:nvPr/>
        </p:nvSpPr>
        <p:spPr bwMode="auto">
          <a:xfrm>
            <a:off x="457200" y="1143000"/>
            <a:ext cx="1447800" cy="8382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The 4 </a:t>
            </a:r>
            <a:r>
              <a:rPr lang="en-US" sz="1000" b="1" dirty="0" smtClean="0">
                <a:solidFill>
                  <a:srgbClr val="000000"/>
                </a:solidFill>
                <a:latin typeface="Arial Narrow" pitchFamily="34" charset="0"/>
              </a:rPr>
              <a:t>requirements</a:t>
            </a:r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 are:</a:t>
            </a:r>
          </a:p>
          <a:p>
            <a:pPr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a. Path and depth of pipeline</a:t>
            </a:r>
          </a:p>
          <a:p>
            <a:pPr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b. Volume of </a:t>
            </a:r>
            <a:r>
              <a:rPr lang="en-US" sz="1000" dirty="0" err="1" smtClean="0">
                <a:solidFill>
                  <a:srgbClr val="000000"/>
                </a:solidFill>
                <a:latin typeface="Arial Narrow" pitchFamily="34" charset="0"/>
              </a:rPr>
              <a:t>calcine</a:t>
            </a:r>
            <a:endParaRPr lang="en-US" sz="1000" dirty="0" smtClean="0">
              <a:solidFill>
                <a:srgbClr val="000000"/>
              </a:solidFill>
              <a:latin typeface="Arial Narrow" pitchFamily="34" charset="0"/>
            </a:endParaRPr>
          </a:p>
          <a:p>
            <a:pPr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c. Bedrock topography</a:t>
            </a:r>
          </a:p>
          <a:p>
            <a:pPr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d. Presence of plume</a:t>
            </a:r>
          </a:p>
        </p:txBody>
      </p:sp>
      <p:sp>
        <p:nvSpPr>
          <p:cNvPr id="9255" name="AutoShape 39"/>
          <p:cNvSpPr>
            <a:spLocks noChangeArrowheads="1"/>
          </p:cNvSpPr>
          <p:nvPr/>
        </p:nvSpPr>
        <p:spPr bwMode="auto">
          <a:xfrm>
            <a:off x="3810000" y="5486400"/>
            <a:ext cx="38862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16. Summarize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materials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&amp; relative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values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,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imaging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needs for each of task,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and corresponding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detectable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property contrast.</a:t>
            </a:r>
          </a:p>
        </p:txBody>
      </p:sp>
      <p:sp>
        <p:nvSpPr>
          <p:cNvPr id="9269" name="AutoShape 53"/>
          <p:cNvSpPr>
            <a:spLocks noChangeArrowheads="1"/>
          </p:cNvSpPr>
          <p:nvPr/>
        </p:nvSpPr>
        <p:spPr bwMode="auto">
          <a:xfrm>
            <a:off x="1219200" y="4419600"/>
            <a:ext cx="10668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12. object’s 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detectable property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lo res’y</a:t>
            </a:r>
          </a:p>
        </p:txBody>
      </p:sp>
      <p:sp>
        <p:nvSpPr>
          <p:cNvPr id="9270" name="AutoShape 54"/>
          <p:cNvSpPr>
            <a:spLocks noChangeArrowheads="1"/>
          </p:cNvSpPr>
          <p:nvPr/>
        </p:nvSpPr>
        <p:spPr bwMode="auto">
          <a:xfrm>
            <a:off x="2703513" y="1828800"/>
            <a:ext cx="1447800" cy="685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2. What are expected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relative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</a:p>
          <a:p>
            <a:pPr marL="342900" indent="-342900" algn="ctr" defTabSz="1462088"/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values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of these materials? 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Explain why we need this.</a:t>
            </a:r>
          </a:p>
        </p:txBody>
      </p:sp>
      <p:sp>
        <p:nvSpPr>
          <p:cNvPr id="9271" name="AutoShape 55"/>
          <p:cNvSpPr>
            <a:spLocks noChangeArrowheads="1"/>
          </p:cNvSpPr>
          <p:nvPr/>
        </p:nvSpPr>
        <p:spPr bwMode="auto">
          <a:xfrm>
            <a:off x="685800" y="3124200"/>
            <a:ext cx="13716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4. pipeline: image</a:t>
            </a:r>
          </a:p>
          <a:p>
            <a:pPr marL="342900" indent="-342900" algn="ctr" defTabSz="1462088"/>
            <a:r>
              <a:rPr lang="en-US" sz="1000" u="sng" smtClean="0">
                <a:solidFill>
                  <a:srgbClr val="000000"/>
                </a:solidFill>
                <a:latin typeface="Arial Narrow" pitchFamily="34" charset="0"/>
              </a:rPr>
              <a:t>object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, zone or boundary?</a:t>
            </a:r>
          </a:p>
        </p:txBody>
      </p:sp>
      <p:sp>
        <p:nvSpPr>
          <p:cNvPr id="9278" name="AutoShape 62"/>
          <p:cNvSpPr>
            <a:spLocks noChangeArrowheads="1"/>
          </p:cNvSpPr>
          <p:nvPr/>
        </p:nvSpPr>
        <p:spPr bwMode="auto">
          <a:xfrm>
            <a:off x="3886200" y="3124200"/>
            <a:ext cx="13716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6. bedrock topo: image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object, zone or </a:t>
            </a:r>
            <a:r>
              <a:rPr lang="en-US" sz="1000" u="sng" smtClean="0">
                <a:solidFill>
                  <a:srgbClr val="000000"/>
                </a:solidFill>
                <a:latin typeface="Arial Narrow" pitchFamily="34" charset="0"/>
              </a:rPr>
              <a:t>boundary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?</a:t>
            </a:r>
          </a:p>
        </p:txBody>
      </p:sp>
      <p:sp>
        <p:nvSpPr>
          <p:cNvPr id="9279" name="AutoShape 63"/>
          <p:cNvSpPr>
            <a:spLocks noChangeArrowheads="1"/>
          </p:cNvSpPr>
          <p:nvPr/>
        </p:nvSpPr>
        <p:spPr bwMode="auto">
          <a:xfrm>
            <a:off x="5486400" y="3124200"/>
            <a:ext cx="1371600" cy="685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7. plume: image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object, </a:t>
            </a:r>
            <a:r>
              <a:rPr lang="en-US" sz="1000" u="sng" smtClean="0">
                <a:solidFill>
                  <a:srgbClr val="000000"/>
                </a:solidFill>
                <a:latin typeface="Arial Narrow" pitchFamily="34" charset="0"/>
              </a:rPr>
              <a:t>zone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or boundary?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bndy likely not distinct</a:t>
            </a:r>
          </a:p>
        </p:txBody>
      </p:sp>
      <p:sp>
        <p:nvSpPr>
          <p:cNvPr id="9280" name="AutoShape 64"/>
          <p:cNvSpPr>
            <a:spLocks noChangeArrowheads="1"/>
          </p:cNvSpPr>
          <p:nvPr/>
        </p:nvSpPr>
        <p:spPr bwMode="auto">
          <a:xfrm>
            <a:off x="2286000" y="3124200"/>
            <a:ext cx="1371600" cy="685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5. calcine: image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object, </a:t>
            </a:r>
            <a:r>
              <a:rPr lang="en-US" sz="1000" u="sng" smtClean="0">
                <a:solidFill>
                  <a:srgbClr val="000000"/>
                </a:solidFill>
                <a:latin typeface="Arial Narrow" pitchFamily="34" charset="0"/>
              </a:rPr>
              <a:t>zone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or </a:t>
            </a:r>
            <a:r>
              <a:rPr lang="en-US" sz="1000" u="sng" smtClean="0">
                <a:solidFill>
                  <a:srgbClr val="000000"/>
                </a:solidFill>
                <a:latin typeface="Arial Narrow" pitchFamily="34" charset="0"/>
              </a:rPr>
              <a:t>boundaries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?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bndy is harder here</a:t>
            </a:r>
          </a:p>
        </p:txBody>
      </p:sp>
      <p:cxnSp>
        <p:nvCxnSpPr>
          <p:cNvPr id="9282" name="AutoShape 66"/>
          <p:cNvCxnSpPr>
            <a:cxnSpLocks noChangeShapeType="1"/>
            <a:stCxn id="9271" idx="2"/>
            <a:endCxn id="9269" idx="0"/>
          </p:cNvCxnSpPr>
          <p:nvPr/>
        </p:nvCxnSpPr>
        <p:spPr bwMode="auto">
          <a:xfrm>
            <a:off x="1371600" y="3657600"/>
            <a:ext cx="3810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83" name="AutoShape 67"/>
          <p:cNvCxnSpPr>
            <a:cxnSpLocks noChangeShapeType="1"/>
            <a:stCxn id="9271" idx="2"/>
            <a:endCxn id="9281" idx="0"/>
          </p:cNvCxnSpPr>
          <p:nvPr/>
        </p:nvCxnSpPr>
        <p:spPr bwMode="auto">
          <a:xfrm flipH="1">
            <a:off x="914400" y="3657600"/>
            <a:ext cx="4572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85" name="AutoShape 69"/>
          <p:cNvSpPr>
            <a:spLocks noChangeArrowheads="1"/>
          </p:cNvSpPr>
          <p:nvPr/>
        </p:nvSpPr>
        <p:spPr bwMode="auto">
          <a:xfrm>
            <a:off x="2819400" y="4419600"/>
            <a:ext cx="10668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13. zone’s 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detectable property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lo res’y, hi den’y</a:t>
            </a:r>
          </a:p>
        </p:txBody>
      </p:sp>
      <p:sp>
        <p:nvSpPr>
          <p:cNvPr id="9286" name="AutoShape 70"/>
          <p:cNvSpPr>
            <a:spLocks noChangeArrowheads="1"/>
          </p:cNvSpPr>
          <p:nvPr/>
        </p:nvSpPr>
        <p:spPr bwMode="auto">
          <a:xfrm>
            <a:off x="4495800" y="4419600"/>
            <a:ext cx="10668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14. H </a:t>
            </a:r>
            <a:r>
              <a:rPr lang="en-US" sz="1000" dirty="0" err="1" smtClean="0">
                <a:solidFill>
                  <a:srgbClr val="000000"/>
                </a:solidFill>
                <a:latin typeface="Arial Narrow" pitchFamily="34" charset="0"/>
              </a:rPr>
              <a:t>bound’y’s</a:t>
            </a:r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 </a:t>
            </a:r>
          </a:p>
          <a:p>
            <a:pPr marL="342900" indent="-342900" algn="ctr" defTabSz="1462088"/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detectable property</a:t>
            </a:r>
          </a:p>
          <a:p>
            <a:pPr marL="342900" indent="-342900" algn="ctr" defTabSz="1462088"/>
            <a:r>
              <a:rPr lang="en-US" sz="1000" i="1" dirty="0" smtClean="0">
                <a:solidFill>
                  <a:srgbClr val="000000"/>
                </a:solidFill>
                <a:latin typeface="Arial Narrow" pitchFamily="34" charset="0"/>
              </a:rPr>
              <a:t>low </a:t>
            </a:r>
            <a:r>
              <a:rPr lang="en-US" sz="1000" i="1" dirty="0" err="1" smtClean="0">
                <a:solidFill>
                  <a:srgbClr val="000000"/>
                </a:solidFill>
                <a:latin typeface="Arial Narrow" pitchFamily="34" charset="0"/>
              </a:rPr>
              <a:t>res‘y</a:t>
            </a:r>
            <a:r>
              <a:rPr lang="en-US" sz="1000" i="1" dirty="0" smtClean="0">
                <a:solidFill>
                  <a:srgbClr val="000000"/>
                </a:solidFill>
                <a:latin typeface="Arial Narrow" pitchFamily="34" charset="0"/>
              </a:rPr>
              <a:t>, NOT den</a:t>
            </a:r>
          </a:p>
        </p:txBody>
      </p:sp>
      <p:sp>
        <p:nvSpPr>
          <p:cNvPr id="9288" name="AutoShape 72"/>
          <p:cNvSpPr>
            <a:spLocks noChangeArrowheads="1"/>
          </p:cNvSpPr>
          <p:nvPr/>
        </p:nvSpPr>
        <p:spPr bwMode="auto">
          <a:xfrm>
            <a:off x="6096000" y="4419600"/>
            <a:ext cx="10668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15. zone’s 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detectable property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low res‘y, NOT den</a:t>
            </a:r>
          </a:p>
        </p:txBody>
      </p:sp>
      <p:sp>
        <p:nvSpPr>
          <p:cNvPr id="9290" name="AutoShape 74"/>
          <p:cNvSpPr>
            <a:spLocks noChangeArrowheads="1"/>
          </p:cNvSpPr>
          <p:nvPr/>
        </p:nvSpPr>
        <p:spPr bwMode="auto">
          <a:xfrm>
            <a:off x="2590800" y="4114800"/>
            <a:ext cx="457200" cy="228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9. why</a:t>
            </a:r>
            <a:endParaRPr lang="en-US" sz="1000" i="1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9294" name="AutoShape 78"/>
          <p:cNvCxnSpPr>
            <a:cxnSpLocks noChangeShapeType="1"/>
            <a:stCxn id="9280" idx="2"/>
            <a:endCxn id="9285" idx="0"/>
          </p:cNvCxnSpPr>
          <p:nvPr/>
        </p:nvCxnSpPr>
        <p:spPr bwMode="auto">
          <a:xfrm>
            <a:off x="2971800" y="3810000"/>
            <a:ext cx="3810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95" name="AutoShape 79"/>
          <p:cNvCxnSpPr>
            <a:cxnSpLocks noChangeShapeType="1"/>
            <a:stCxn id="9278" idx="2"/>
            <a:endCxn id="9286" idx="0"/>
          </p:cNvCxnSpPr>
          <p:nvPr/>
        </p:nvCxnSpPr>
        <p:spPr bwMode="auto">
          <a:xfrm>
            <a:off x="4572000" y="3657600"/>
            <a:ext cx="457200" cy="762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296" name="AutoShape 80"/>
          <p:cNvCxnSpPr>
            <a:cxnSpLocks noChangeShapeType="1"/>
            <a:stCxn id="9279" idx="2"/>
            <a:endCxn id="9288" idx="0"/>
          </p:cNvCxnSpPr>
          <p:nvPr/>
        </p:nvCxnSpPr>
        <p:spPr bwMode="auto">
          <a:xfrm>
            <a:off x="6172200" y="3810000"/>
            <a:ext cx="4572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97" name="Text Box 81"/>
          <p:cNvSpPr txBox="1">
            <a:spLocks noChangeArrowheads="1"/>
          </p:cNvSpPr>
          <p:nvPr/>
        </p:nvSpPr>
        <p:spPr bwMode="auto">
          <a:xfrm>
            <a:off x="3124200" y="4114800"/>
            <a:ext cx="23653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right</a:t>
            </a:r>
          </a:p>
        </p:txBody>
      </p:sp>
      <p:sp>
        <p:nvSpPr>
          <p:cNvPr id="9298" name="Text Box 82"/>
          <p:cNvSpPr txBox="1">
            <a:spLocks noChangeArrowheads="1"/>
          </p:cNvSpPr>
          <p:nvPr/>
        </p:nvSpPr>
        <p:spPr bwMode="auto">
          <a:xfrm>
            <a:off x="1524000" y="4114800"/>
            <a:ext cx="23653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right</a:t>
            </a:r>
          </a:p>
        </p:txBody>
      </p:sp>
      <p:sp>
        <p:nvSpPr>
          <p:cNvPr id="9299" name="Text Box 83"/>
          <p:cNvSpPr txBox="1">
            <a:spLocks noChangeArrowheads="1"/>
          </p:cNvSpPr>
          <p:nvPr/>
        </p:nvSpPr>
        <p:spPr bwMode="auto">
          <a:xfrm>
            <a:off x="912813" y="3698875"/>
            <a:ext cx="3190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</a:t>
            </a:r>
          </a:p>
        </p:txBody>
      </p:sp>
      <p:sp>
        <p:nvSpPr>
          <p:cNvPr id="9300" name="Text Box 84"/>
          <p:cNvSpPr txBox="1">
            <a:spLocks noChangeArrowheads="1"/>
          </p:cNvSpPr>
          <p:nvPr/>
        </p:nvSpPr>
        <p:spPr bwMode="auto">
          <a:xfrm>
            <a:off x="4792663" y="4114800"/>
            <a:ext cx="23653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right</a:t>
            </a:r>
          </a:p>
        </p:txBody>
      </p:sp>
      <p:sp>
        <p:nvSpPr>
          <p:cNvPr id="9301" name="Text Box 85"/>
          <p:cNvSpPr txBox="1">
            <a:spLocks noChangeArrowheads="1"/>
          </p:cNvSpPr>
          <p:nvPr/>
        </p:nvSpPr>
        <p:spPr bwMode="auto">
          <a:xfrm>
            <a:off x="6392863" y="4114800"/>
            <a:ext cx="23653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right</a:t>
            </a:r>
          </a:p>
        </p:txBody>
      </p:sp>
      <p:cxnSp>
        <p:nvCxnSpPr>
          <p:cNvPr id="9302" name="AutoShape 86"/>
          <p:cNvCxnSpPr>
            <a:cxnSpLocks noChangeShapeType="1"/>
            <a:stCxn id="9311" idx="2"/>
            <a:endCxn id="9271" idx="0"/>
          </p:cNvCxnSpPr>
          <p:nvPr/>
        </p:nvCxnSpPr>
        <p:spPr bwMode="auto">
          <a:xfrm flipH="1">
            <a:off x="1371600" y="2514600"/>
            <a:ext cx="43053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03" name="Text Box 87"/>
          <p:cNvSpPr txBox="1">
            <a:spLocks noChangeArrowheads="1"/>
          </p:cNvSpPr>
          <p:nvPr/>
        </p:nvSpPr>
        <p:spPr bwMode="auto">
          <a:xfrm>
            <a:off x="68263" y="274638"/>
            <a:ext cx="5229225" cy="639762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1" dirty="0" smtClean="0">
                <a:solidFill>
                  <a:srgbClr val="000000"/>
                </a:solidFill>
              </a:rPr>
              <a:t>Activity objectives:</a:t>
            </a:r>
            <a:r>
              <a:rPr lang="en-US" sz="1200" dirty="0" smtClean="0">
                <a:solidFill>
                  <a:srgbClr val="000000"/>
                </a:solidFill>
              </a:rPr>
              <a:t> demonstrate the steps involved in matching </a:t>
            </a:r>
          </a:p>
          <a:p>
            <a:r>
              <a:rPr lang="en-US" sz="1200" dirty="0" smtClean="0">
                <a:solidFill>
                  <a:srgbClr val="000000"/>
                </a:solidFill>
              </a:rPr>
              <a:t>geophysical properties to geoscience tasks.</a:t>
            </a:r>
          </a:p>
          <a:p>
            <a:r>
              <a:rPr lang="en-US" sz="1200" b="1" dirty="0" smtClean="0">
                <a:solidFill>
                  <a:srgbClr val="000000"/>
                </a:solidFill>
              </a:rPr>
              <a:t>Testable learning objectives:</a:t>
            </a:r>
            <a:r>
              <a:rPr lang="en-US" sz="1200" dirty="0" smtClean="0">
                <a:solidFill>
                  <a:srgbClr val="000000"/>
                </a:solidFill>
              </a:rPr>
              <a:t> after the demo, translate to another setting.</a:t>
            </a:r>
            <a:endParaRPr lang="en-US" sz="1200" b="1" dirty="0" smtClean="0">
              <a:solidFill>
                <a:srgbClr val="000000"/>
              </a:solidFill>
            </a:endParaRPr>
          </a:p>
        </p:txBody>
      </p:sp>
      <p:cxnSp>
        <p:nvCxnSpPr>
          <p:cNvPr id="9305" name="AutoShape 89"/>
          <p:cNvCxnSpPr>
            <a:cxnSpLocks noChangeShapeType="1"/>
            <a:stCxn id="9220" idx="3"/>
            <a:endCxn id="9270" idx="1"/>
          </p:cNvCxnSpPr>
          <p:nvPr/>
        </p:nvCxnSpPr>
        <p:spPr bwMode="auto">
          <a:xfrm>
            <a:off x="1905000" y="2171700"/>
            <a:ext cx="798513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07" name="Text Box 91"/>
          <p:cNvSpPr txBox="1">
            <a:spLocks noChangeArrowheads="1"/>
          </p:cNvSpPr>
          <p:nvPr/>
        </p:nvSpPr>
        <p:spPr bwMode="auto">
          <a:xfrm>
            <a:off x="4610100" y="6583363"/>
            <a:ext cx="4533900" cy="274637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1" smtClean="0">
                <a:solidFill>
                  <a:srgbClr val="000000"/>
                </a:solidFill>
              </a:rPr>
              <a:t>Assessment</a:t>
            </a:r>
            <a:r>
              <a:rPr lang="en-US" sz="1200" smtClean="0">
                <a:solidFill>
                  <a:srgbClr val="000000"/>
                </a:solidFill>
              </a:rPr>
              <a:t>: how to test whether learning objectives were met?</a:t>
            </a:r>
            <a:endParaRPr lang="en-US" sz="1200" b="1" smtClean="0">
              <a:solidFill>
                <a:srgbClr val="000000"/>
              </a:solidFill>
            </a:endParaRPr>
          </a:p>
        </p:txBody>
      </p:sp>
      <p:sp>
        <p:nvSpPr>
          <p:cNvPr id="9310" name="Text Box 94"/>
          <p:cNvSpPr txBox="1">
            <a:spLocks noChangeArrowheads="1"/>
          </p:cNvSpPr>
          <p:nvPr/>
        </p:nvSpPr>
        <p:spPr bwMode="auto">
          <a:xfrm>
            <a:off x="609600" y="5943600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ASSETS</a:t>
            </a:r>
          </a:p>
          <a:p>
            <a:pPr>
              <a:buFontTx/>
              <a:buChar char="-"/>
            </a:pPr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nonproductive time</a:t>
            </a:r>
          </a:p>
        </p:txBody>
      </p:sp>
      <p:sp>
        <p:nvSpPr>
          <p:cNvPr id="9311" name="AutoShape 95"/>
          <p:cNvSpPr>
            <a:spLocks noChangeArrowheads="1"/>
          </p:cNvSpPr>
          <p:nvPr/>
        </p:nvSpPr>
        <p:spPr bwMode="auto">
          <a:xfrm>
            <a:off x="4953000" y="1828800"/>
            <a:ext cx="1447800" cy="6858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3. for each requirement what 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exactly should be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imaged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?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object, zone or horizontal</a:t>
            </a:r>
          </a:p>
          <a:p>
            <a:pPr marL="342900" indent="-342900" algn="ctr" defTabSz="1462088"/>
            <a:r>
              <a:rPr lang="en-US" sz="1000" i="1" smtClean="0">
                <a:solidFill>
                  <a:srgbClr val="000000"/>
                </a:solidFill>
                <a:latin typeface="Arial Narrow" pitchFamily="34" charset="0"/>
              </a:rPr>
              <a:t>or vertical boundary.</a:t>
            </a:r>
          </a:p>
        </p:txBody>
      </p:sp>
      <p:cxnSp>
        <p:nvCxnSpPr>
          <p:cNvPr id="9312" name="AutoShape 96"/>
          <p:cNvCxnSpPr>
            <a:cxnSpLocks noChangeShapeType="1"/>
            <a:stCxn id="9270" idx="3"/>
            <a:endCxn id="9311" idx="1"/>
          </p:cNvCxnSpPr>
          <p:nvPr/>
        </p:nvCxnSpPr>
        <p:spPr bwMode="auto">
          <a:xfrm>
            <a:off x="4151313" y="2171700"/>
            <a:ext cx="801687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281" name="AutoShape 65"/>
          <p:cNvSpPr>
            <a:spLocks noChangeArrowheads="1"/>
          </p:cNvSpPr>
          <p:nvPr/>
        </p:nvSpPr>
        <p:spPr bwMode="auto">
          <a:xfrm>
            <a:off x="457200" y="3962400"/>
            <a:ext cx="914400" cy="228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8. why (loose time)</a:t>
            </a:r>
          </a:p>
        </p:txBody>
      </p:sp>
      <p:sp>
        <p:nvSpPr>
          <p:cNvPr id="9316" name="Text Box 100"/>
          <p:cNvSpPr txBox="1">
            <a:spLocks noChangeArrowheads="1"/>
          </p:cNvSpPr>
          <p:nvPr/>
        </p:nvSpPr>
        <p:spPr bwMode="auto">
          <a:xfrm>
            <a:off x="4303713" y="2057400"/>
            <a:ext cx="42068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keyword</a:t>
            </a:r>
          </a:p>
        </p:txBody>
      </p:sp>
      <p:cxnSp>
        <p:nvCxnSpPr>
          <p:cNvPr id="9318" name="AutoShape 102"/>
          <p:cNvCxnSpPr>
            <a:cxnSpLocks noChangeShapeType="1"/>
            <a:stCxn id="9270" idx="0"/>
            <a:endCxn id="9354" idx="3"/>
          </p:cNvCxnSpPr>
          <p:nvPr/>
        </p:nvCxnSpPr>
        <p:spPr bwMode="auto">
          <a:xfrm rot="5400000" flipH="1" flipV="1">
            <a:off x="3397298" y="1585679"/>
            <a:ext cx="273237" cy="213007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19" name="AutoShape 103"/>
          <p:cNvCxnSpPr>
            <a:cxnSpLocks noChangeShapeType="1"/>
            <a:stCxn id="9354" idx="6"/>
            <a:endCxn id="9270" idx="0"/>
          </p:cNvCxnSpPr>
          <p:nvPr/>
        </p:nvCxnSpPr>
        <p:spPr bwMode="auto">
          <a:xfrm flipH="1">
            <a:off x="3427413" y="1447800"/>
            <a:ext cx="1104900" cy="381000"/>
          </a:xfrm>
          <a:prstGeom prst="curvedConnector4">
            <a:avLst>
              <a:gd name="adj1" fmla="val -20690"/>
              <a:gd name="adj2" fmla="val 7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21" name="AutoShape 105"/>
          <p:cNvCxnSpPr>
            <a:cxnSpLocks noChangeShapeType="1"/>
            <a:stCxn id="9280" idx="2"/>
            <a:endCxn id="9290" idx="0"/>
          </p:cNvCxnSpPr>
          <p:nvPr/>
        </p:nvCxnSpPr>
        <p:spPr bwMode="auto">
          <a:xfrm flipH="1">
            <a:off x="2819400" y="3810000"/>
            <a:ext cx="1524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2" name="Text Box 106"/>
          <p:cNvSpPr txBox="1">
            <a:spLocks noChangeArrowheads="1"/>
          </p:cNvSpPr>
          <p:nvPr/>
        </p:nvSpPr>
        <p:spPr bwMode="auto">
          <a:xfrm>
            <a:off x="2652713" y="3886200"/>
            <a:ext cx="3190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</a:t>
            </a:r>
          </a:p>
        </p:txBody>
      </p:sp>
      <p:sp>
        <p:nvSpPr>
          <p:cNvPr id="9323" name="AutoShape 107"/>
          <p:cNvSpPr>
            <a:spLocks noChangeArrowheads="1"/>
          </p:cNvSpPr>
          <p:nvPr/>
        </p:nvSpPr>
        <p:spPr bwMode="auto">
          <a:xfrm>
            <a:off x="4191000" y="4038600"/>
            <a:ext cx="457200" cy="228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10. why</a:t>
            </a:r>
            <a:endParaRPr lang="en-US" sz="1000" i="1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9324" name="AutoShape 108"/>
          <p:cNvCxnSpPr>
            <a:cxnSpLocks noChangeShapeType="1"/>
            <a:stCxn id="9278" idx="2"/>
            <a:endCxn id="9323" idx="0"/>
          </p:cNvCxnSpPr>
          <p:nvPr/>
        </p:nvCxnSpPr>
        <p:spPr bwMode="auto">
          <a:xfrm flipH="1">
            <a:off x="4419600" y="3657600"/>
            <a:ext cx="1524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5" name="Text Box 109"/>
          <p:cNvSpPr txBox="1">
            <a:spLocks noChangeArrowheads="1"/>
          </p:cNvSpPr>
          <p:nvPr/>
        </p:nvSpPr>
        <p:spPr bwMode="auto">
          <a:xfrm>
            <a:off x="4271963" y="3733800"/>
            <a:ext cx="3190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</a:t>
            </a:r>
          </a:p>
        </p:txBody>
      </p:sp>
      <p:sp>
        <p:nvSpPr>
          <p:cNvPr id="9326" name="AutoShape 110"/>
          <p:cNvSpPr>
            <a:spLocks noChangeArrowheads="1"/>
          </p:cNvSpPr>
          <p:nvPr/>
        </p:nvSpPr>
        <p:spPr bwMode="auto">
          <a:xfrm>
            <a:off x="5791200" y="4114800"/>
            <a:ext cx="457200" cy="228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11. why</a:t>
            </a:r>
            <a:endParaRPr lang="en-US" sz="1000" i="1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9327" name="AutoShape 111"/>
          <p:cNvCxnSpPr>
            <a:cxnSpLocks noChangeShapeType="1"/>
            <a:stCxn id="9279" idx="2"/>
            <a:endCxn id="9326" idx="0"/>
          </p:cNvCxnSpPr>
          <p:nvPr/>
        </p:nvCxnSpPr>
        <p:spPr bwMode="auto">
          <a:xfrm flipH="1">
            <a:off x="6019800" y="3810000"/>
            <a:ext cx="1524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28" name="Text Box 112"/>
          <p:cNvSpPr txBox="1">
            <a:spLocks noChangeArrowheads="1"/>
          </p:cNvSpPr>
          <p:nvPr/>
        </p:nvSpPr>
        <p:spPr bwMode="auto">
          <a:xfrm>
            <a:off x="5853113" y="3886200"/>
            <a:ext cx="319087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</a:t>
            </a:r>
          </a:p>
        </p:txBody>
      </p:sp>
      <p:cxnSp>
        <p:nvCxnSpPr>
          <p:cNvPr id="9332" name="AutoShape 116"/>
          <p:cNvCxnSpPr>
            <a:cxnSpLocks noChangeShapeType="1"/>
            <a:stCxn id="9311" idx="2"/>
            <a:endCxn id="9280" idx="0"/>
          </p:cNvCxnSpPr>
          <p:nvPr/>
        </p:nvCxnSpPr>
        <p:spPr bwMode="auto">
          <a:xfrm flipH="1">
            <a:off x="2971800" y="2514600"/>
            <a:ext cx="27051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33" name="AutoShape 117"/>
          <p:cNvCxnSpPr>
            <a:cxnSpLocks noChangeShapeType="1"/>
            <a:stCxn id="9311" idx="2"/>
            <a:endCxn id="9278" idx="0"/>
          </p:cNvCxnSpPr>
          <p:nvPr/>
        </p:nvCxnSpPr>
        <p:spPr bwMode="auto">
          <a:xfrm flipH="1">
            <a:off x="4572000" y="2514600"/>
            <a:ext cx="11049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34" name="AutoShape 118"/>
          <p:cNvCxnSpPr>
            <a:cxnSpLocks noChangeShapeType="1"/>
            <a:stCxn id="9311" idx="2"/>
            <a:endCxn id="9279" idx="0"/>
          </p:cNvCxnSpPr>
          <p:nvPr/>
        </p:nvCxnSpPr>
        <p:spPr bwMode="auto">
          <a:xfrm>
            <a:off x="5676900" y="2514600"/>
            <a:ext cx="4953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35" name="Text Box 119"/>
          <p:cNvSpPr txBox="1">
            <a:spLocks noChangeArrowheads="1"/>
          </p:cNvSpPr>
          <p:nvPr/>
        </p:nvSpPr>
        <p:spPr bwMode="auto">
          <a:xfrm>
            <a:off x="2362200" y="2819400"/>
            <a:ext cx="4572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pipeline</a:t>
            </a:r>
          </a:p>
        </p:txBody>
      </p:sp>
      <p:sp>
        <p:nvSpPr>
          <p:cNvPr id="9336" name="Text Box 120"/>
          <p:cNvSpPr txBox="1">
            <a:spLocks noChangeArrowheads="1"/>
          </p:cNvSpPr>
          <p:nvPr/>
        </p:nvSpPr>
        <p:spPr bwMode="auto">
          <a:xfrm>
            <a:off x="3352800" y="2895600"/>
            <a:ext cx="3810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calcine</a:t>
            </a:r>
          </a:p>
        </p:txBody>
      </p:sp>
      <p:sp>
        <p:nvSpPr>
          <p:cNvPr id="9337" name="Text Box 121"/>
          <p:cNvSpPr txBox="1">
            <a:spLocks noChangeArrowheads="1"/>
          </p:cNvSpPr>
          <p:nvPr/>
        </p:nvSpPr>
        <p:spPr bwMode="auto">
          <a:xfrm>
            <a:off x="4800600" y="2819400"/>
            <a:ext cx="457200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bedrock</a:t>
            </a:r>
          </a:p>
        </p:txBody>
      </p:sp>
      <p:sp>
        <p:nvSpPr>
          <p:cNvPr id="9338" name="Text Box 122"/>
          <p:cNvSpPr txBox="1">
            <a:spLocks noChangeArrowheads="1"/>
          </p:cNvSpPr>
          <p:nvPr/>
        </p:nvSpPr>
        <p:spPr bwMode="auto">
          <a:xfrm>
            <a:off x="5715000" y="2743200"/>
            <a:ext cx="320675" cy="152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plume</a:t>
            </a:r>
          </a:p>
        </p:txBody>
      </p:sp>
      <p:cxnSp>
        <p:nvCxnSpPr>
          <p:cNvPr id="9339" name="AutoShape 123"/>
          <p:cNvCxnSpPr>
            <a:cxnSpLocks noChangeShapeType="1"/>
            <a:stCxn id="9311" idx="2"/>
            <a:endCxn id="9255" idx="3"/>
          </p:cNvCxnSpPr>
          <p:nvPr/>
        </p:nvCxnSpPr>
        <p:spPr bwMode="auto">
          <a:xfrm rot="16200000" flipH="1">
            <a:off x="5067300" y="3124200"/>
            <a:ext cx="3238500" cy="2019300"/>
          </a:xfrm>
          <a:prstGeom prst="curvedConnector4">
            <a:avLst>
              <a:gd name="adj1" fmla="val 7301"/>
              <a:gd name="adj2" fmla="val 10832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40" name="Text Box 124"/>
          <p:cNvSpPr txBox="1">
            <a:spLocks noChangeArrowheads="1"/>
          </p:cNvSpPr>
          <p:nvPr/>
        </p:nvSpPr>
        <p:spPr bwMode="auto">
          <a:xfrm>
            <a:off x="7086600" y="2819400"/>
            <a:ext cx="636588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if all four are </a:t>
            </a:r>
          </a:p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completed</a:t>
            </a:r>
          </a:p>
        </p:txBody>
      </p:sp>
      <p:cxnSp>
        <p:nvCxnSpPr>
          <p:cNvPr id="9341" name="AutoShape 125"/>
          <p:cNvCxnSpPr>
            <a:cxnSpLocks noChangeShapeType="1"/>
            <a:stCxn id="9269" idx="2"/>
          </p:cNvCxnSpPr>
          <p:nvPr/>
        </p:nvCxnSpPr>
        <p:spPr bwMode="auto">
          <a:xfrm>
            <a:off x="1752600" y="5029200"/>
            <a:ext cx="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43" name="Text Box 127"/>
          <p:cNvSpPr txBox="1">
            <a:spLocks noChangeArrowheads="1"/>
          </p:cNvSpPr>
          <p:nvPr/>
        </p:nvSpPr>
        <p:spPr bwMode="auto">
          <a:xfrm>
            <a:off x="1585913" y="5181600"/>
            <a:ext cx="792162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right; return to 3.</a:t>
            </a:r>
          </a:p>
        </p:txBody>
      </p:sp>
      <p:cxnSp>
        <p:nvCxnSpPr>
          <p:cNvPr id="9344" name="AutoShape 128"/>
          <p:cNvCxnSpPr>
            <a:cxnSpLocks noChangeShapeType="1"/>
            <a:stCxn id="9269" idx="2"/>
          </p:cNvCxnSpPr>
          <p:nvPr/>
        </p:nvCxnSpPr>
        <p:spPr bwMode="auto">
          <a:xfrm flipH="1">
            <a:off x="762000" y="5029200"/>
            <a:ext cx="990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45" name="Text Box 129"/>
          <p:cNvSpPr txBox="1">
            <a:spLocks noChangeArrowheads="1"/>
          </p:cNvSpPr>
          <p:nvPr/>
        </p:nvSpPr>
        <p:spPr bwMode="auto">
          <a:xfrm>
            <a:off x="609600" y="5105400"/>
            <a:ext cx="857250" cy="3048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288" tIns="0" rIns="18288" bIns="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wrong; do nothing</a:t>
            </a:r>
          </a:p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loose time</a:t>
            </a:r>
          </a:p>
        </p:txBody>
      </p:sp>
      <p:cxnSp>
        <p:nvCxnSpPr>
          <p:cNvPr id="9346" name="AutoShape 130"/>
          <p:cNvCxnSpPr>
            <a:cxnSpLocks noChangeShapeType="1"/>
            <a:stCxn id="9281" idx="1"/>
            <a:endCxn id="9271" idx="1"/>
          </p:cNvCxnSpPr>
          <p:nvPr/>
        </p:nvCxnSpPr>
        <p:spPr bwMode="auto">
          <a:xfrm rot="10800000" flipH="1">
            <a:off x="457200" y="3390900"/>
            <a:ext cx="228600" cy="685800"/>
          </a:xfrm>
          <a:prstGeom prst="curvedConnector3">
            <a:avLst>
              <a:gd name="adj1" fmla="val -19444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48" name="AutoShape 132"/>
          <p:cNvCxnSpPr>
            <a:cxnSpLocks noChangeShapeType="1"/>
            <a:stCxn id="9255" idx="2"/>
          </p:cNvCxnSpPr>
          <p:nvPr/>
        </p:nvCxnSpPr>
        <p:spPr bwMode="auto">
          <a:xfrm flipH="1">
            <a:off x="4191000" y="6019800"/>
            <a:ext cx="15621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49" name="Text Box 133"/>
          <p:cNvSpPr txBox="1">
            <a:spLocks noChangeArrowheads="1"/>
          </p:cNvSpPr>
          <p:nvPr/>
        </p:nvSpPr>
        <p:spPr bwMode="auto">
          <a:xfrm>
            <a:off x="4460875" y="6096000"/>
            <a:ext cx="677863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generate RFP</a:t>
            </a:r>
          </a:p>
        </p:txBody>
      </p:sp>
      <p:cxnSp>
        <p:nvCxnSpPr>
          <p:cNvPr id="9351" name="AutoShape 135"/>
          <p:cNvCxnSpPr>
            <a:cxnSpLocks noChangeShapeType="1"/>
            <a:stCxn id="9255" idx="2"/>
          </p:cNvCxnSpPr>
          <p:nvPr/>
        </p:nvCxnSpPr>
        <p:spPr bwMode="auto">
          <a:xfrm>
            <a:off x="5753100" y="6019800"/>
            <a:ext cx="12573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9352" name="Text Box 136"/>
          <p:cNvSpPr txBox="1">
            <a:spLocks noChangeArrowheads="1"/>
          </p:cNvSpPr>
          <p:nvPr/>
        </p:nvSpPr>
        <p:spPr bwMode="auto">
          <a:xfrm>
            <a:off x="6096000" y="6096000"/>
            <a:ext cx="727075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design surveys</a:t>
            </a:r>
          </a:p>
        </p:txBody>
      </p:sp>
      <p:sp>
        <p:nvSpPr>
          <p:cNvPr id="9354" name="Oval 138"/>
          <p:cNvSpPr>
            <a:spLocks noChangeArrowheads="1"/>
          </p:cNvSpPr>
          <p:nvPr/>
        </p:nvSpPr>
        <p:spPr bwMode="auto">
          <a:xfrm>
            <a:off x="3487395" y="1295400"/>
            <a:ext cx="1044918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smtClean="0">
                <a:solidFill>
                  <a:srgbClr val="FF0000"/>
                </a:solidFill>
                <a:latin typeface="Arial Narrow" pitchFamily="34" charset="0"/>
              </a:rPr>
              <a:t>relative materials</a:t>
            </a:r>
          </a:p>
        </p:txBody>
      </p:sp>
      <p:sp>
        <p:nvSpPr>
          <p:cNvPr id="9355" name="Oval 139"/>
          <p:cNvSpPr>
            <a:spLocks noChangeArrowheads="1"/>
          </p:cNvSpPr>
          <p:nvPr/>
        </p:nvSpPr>
        <p:spPr bwMode="auto">
          <a:xfrm>
            <a:off x="2344395" y="1295400"/>
            <a:ext cx="1044918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smtClean="0">
                <a:solidFill>
                  <a:srgbClr val="FF0000"/>
                </a:solidFill>
                <a:latin typeface="Arial Narrow" pitchFamily="34" charset="0"/>
              </a:rPr>
              <a:t>properties crsswrd</a:t>
            </a:r>
          </a:p>
        </p:txBody>
      </p:sp>
      <p:cxnSp>
        <p:nvCxnSpPr>
          <p:cNvPr id="9356" name="AutoShape 140"/>
          <p:cNvCxnSpPr>
            <a:cxnSpLocks noChangeShapeType="1"/>
            <a:stCxn id="9270" idx="0"/>
            <a:endCxn id="9355" idx="2"/>
          </p:cNvCxnSpPr>
          <p:nvPr/>
        </p:nvCxnSpPr>
        <p:spPr bwMode="auto">
          <a:xfrm rot="16200000" flipV="1">
            <a:off x="2695404" y="1096791"/>
            <a:ext cx="381000" cy="1083018"/>
          </a:xfrm>
          <a:prstGeom prst="curvedConnector4">
            <a:avLst>
              <a:gd name="adj1" fmla="val 30000"/>
              <a:gd name="adj2" fmla="val 12110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9357" name="AutoShape 141"/>
          <p:cNvCxnSpPr>
            <a:cxnSpLocks noChangeShapeType="1"/>
            <a:stCxn id="9355" idx="5"/>
            <a:endCxn id="9270" idx="0"/>
          </p:cNvCxnSpPr>
          <p:nvPr/>
        </p:nvCxnSpPr>
        <p:spPr bwMode="auto">
          <a:xfrm rot="16200000" flipH="1">
            <a:off x="3195232" y="1596618"/>
            <a:ext cx="273237" cy="191125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69" name="Oval 139"/>
          <p:cNvSpPr>
            <a:spLocks noChangeArrowheads="1"/>
          </p:cNvSpPr>
          <p:nvPr/>
        </p:nvSpPr>
        <p:spPr bwMode="auto">
          <a:xfrm>
            <a:off x="1981994" y="1905000"/>
            <a:ext cx="544717" cy="5334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dirty="0" smtClean="0">
                <a:solidFill>
                  <a:srgbClr val="FF0000"/>
                </a:solidFill>
                <a:latin typeface="Arial Narrow" pitchFamily="34" charset="0"/>
              </a:rPr>
              <a:t>12 </a:t>
            </a:r>
            <a:br>
              <a:rPr lang="en-US" sz="1050" b="1" dirty="0" smtClean="0">
                <a:solidFill>
                  <a:srgbClr val="FF0000"/>
                </a:solidFill>
                <a:latin typeface="Arial Narrow" pitchFamily="34" charset="0"/>
              </a:rPr>
            </a:br>
            <a:r>
              <a:rPr lang="en-US" sz="1050" b="1" dirty="0" smtClean="0">
                <a:solidFill>
                  <a:srgbClr val="FF0000"/>
                </a:solidFill>
                <a:latin typeface="Arial Narrow" pitchFamily="34" charset="0"/>
              </a:rPr>
              <a:t>materials</a:t>
            </a:r>
          </a:p>
        </p:txBody>
      </p:sp>
    </p:spTree>
    <p:extLst>
      <p:ext uri="{BB962C8B-B14F-4D97-AF65-F5344CB8AC3E}">
        <p14:creationId xmlns="" xmlns:p14="http://schemas.microsoft.com/office/powerpoint/2010/main" val="2254041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AutoShape 4"/>
          <p:cNvSpPr>
            <a:spLocks noChangeArrowheads="1"/>
          </p:cNvSpPr>
          <p:nvPr/>
        </p:nvSpPr>
        <p:spPr bwMode="auto">
          <a:xfrm>
            <a:off x="2590800" y="1220788"/>
            <a:ext cx="1295400" cy="6096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1. Outline of objectives</a:t>
            </a:r>
          </a:p>
          <a:p>
            <a:pPr marL="342900" indent="-342900"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and situation. </a:t>
            </a: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>
            <a:off x="228600" y="2363788"/>
            <a:ext cx="1295400" cy="45561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2. Review 7-step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framework </a:t>
            </a:r>
            <a:r>
              <a:rPr lang="en-US" sz="1000" b="1" i="1" smtClean="0">
                <a:solidFill>
                  <a:srgbClr val="000000"/>
                </a:solidFill>
                <a:latin typeface="Arial Narrow" pitchFamily="34" charset="0"/>
              </a:rPr>
              <a:t>(ref)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>
            <a:off x="228600" y="1068388"/>
            <a:ext cx="1295400" cy="762000"/>
          </a:xfrm>
          <a:prstGeom prst="flowChartProcess">
            <a:avLst/>
          </a:prstGeom>
          <a:solidFill>
            <a:srgbClr val="CCEC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Introduction: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on the home page</a:t>
            </a: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>
            <a:off x="6248400" y="2363788"/>
            <a:ext cx="1295400" cy="45561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8. Establish clear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needs of the project</a:t>
            </a: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>
            <a:off x="2590800" y="3429000"/>
            <a:ext cx="990600" cy="45561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7. Learn about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the site. </a:t>
            </a:r>
            <a:r>
              <a:rPr lang="en-US" sz="1000" b="1" i="1" smtClean="0">
                <a:solidFill>
                  <a:srgbClr val="000000"/>
                </a:solidFill>
                <a:latin typeface="Arial Narrow" pitchFamily="34" charset="0"/>
              </a:rPr>
              <a:t>(ref)</a:t>
            </a: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>
            <a:off x="4724400" y="3200400"/>
            <a:ext cx="914400" cy="45561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6. Carry out a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site visit </a:t>
            </a:r>
            <a:r>
              <a:rPr lang="en-US" sz="1000" b="1" i="1" smtClean="0">
                <a:solidFill>
                  <a:srgbClr val="000000"/>
                </a:solidFill>
                <a:latin typeface="Arial Narrow" pitchFamily="34" charset="0"/>
              </a:rPr>
              <a:t>(ref)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>
            <a:off x="4724400" y="2363788"/>
            <a:ext cx="1295400" cy="45561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5. Organize a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field site visit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>
            <a:off x="3200400" y="2363788"/>
            <a:ext cx="1295400" cy="45561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4. Research a summary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of the site history</a:t>
            </a: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>
            <a:off x="1752600" y="2363788"/>
            <a:ext cx="1295400" cy="455612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3. Call the mine 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site manager </a:t>
            </a:r>
          </a:p>
        </p:txBody>
      </p:sp>
      <p:cxnSp>
        <p:nvCxnSpPr>
          <p:cNvPr id="2062" name="AutoShape 14"/>
          <p:cNvCxnSpPr>
            <a:cxnSpLocks noChangeShapeType="1"/>
            <a:stCxn id="2052" idx="2"/>
            <a:endCxn id="2053" idx="0"/>
          </p:cNvCxnSpPr>
          <p:nvPr/>
        </p:nvCxnSpPr>
        <p:spPr bwMode="auto">
          <a:xfrm flipH="1">
            <a:off x="876300" y="1830388"/>
            <a:ext cx="23622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3" name="AutoShape 15"/>
          <p:cNvCxnSpPr>
            <a:cxnSpLocks noChangeShapeType="1"/>
            <a:stCxn id="2052" idx="2"/>
            <a:endCxn id="2060" idx="0"/>
          </p:cNvCxnSpPr>
          <p:nvPr/>
        </p:nvCxnSpPr>
        <p:spPr bwMode="auto">
          <a:xfrm flipH="1">
            <a:off x="2400300" y="1830388"/>
            <a:ext cx="8382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4" name="AutoShape 16"/>
          <p:cNvCxnSpPr>
            <a:cxnSpLocks noChangeShapeType="1"/>
            <a:stCxn id="2052" idx="2"/>
            <a:endCxn id="2059" idx="0"/>
          </p:cNvCxnSpPr>
          <p:nvPr/>
        </p:nvCxnSpPr>
        <p:spPr bwMode="auto">
          <a:xfrm>
            <a:off x="3238500" y="1830388"/>
            <a:ext cx="609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5" name="AutoShape 17"/>
          <p:cNvCxnSpPr>
            <a:cxnSpLocks noChangeShapeType="1"/>
            <a:stCxn id="2052" idx="2"/>
            <a:endCxn id="2058" idx="0"/>
          </p:cNvCxnSpPr>
          <p:nvPr/>
        </p:nvCxnSpPr>
        <p:spPr bwMode="auto">
          <a:xfrm>
            <a:off x="3238500" y="1830388"/>
            <a:ext cx="2133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6" name="AutoShape 18"/>
          <p:cNvCxnSpPr>
            <a:cxnSpLocks noChangeShapeType="1"/>
            <a:stCxn id="2052" idx="2"/>
            <a:endCxn id="2055" idx="0"/>
          </p:cNvCxnSpPr>
          <p:nvPr/>
        </p:nvCxnSpPr>
        <p:spPr bwMode="auto">
          <a:xfrm>
            <a:off x="3238500" y="1830388"/>
            <a:ext cx="3657600" cy="5334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8" name="AutoShape 20"/>
          <p:cNvCxnSpPr>
            <a:cxnSpLocks noChangeShapeType="1"/>
            <a:stCxn id="2058" idx="2"/>
            <a:endCxn id="2057" idx="0"/>
          </p:cNvCxnSpPr>
          <p:nvPr/>
        </p:nvCxnSpPr>
        <p:spPr bwMode="auto">
          <a:xfrm flipH="1">
            <a:off x="5181600" y="2819400"/>
            <a:ext cx="19050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69" name="AutoShape 21"/>
          <p:cNvCxnSpPr>
            <a:cxnSpLocks noChangeShapeType="1"/>
            <a:stCxn id="2054" idx="3"/>
            <a:endCxn id="2052" idx="1"/>
          </p:cNvCxnSpPr>
          <p:nvPr/>
        </p:nvCxnSpPr>
        <p:spPr bwMode="auto">
          <a:xfrm>
            <a:off x="1524000" y="1449388"/>
            <a:ext cx="1066800" cy="76200"/>
          </a:xfrm>
          <a:prstGeom prst="curvedConnector3">
            <a:avLst>
              <a:gd name="adj1" fmla="val 5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89" name="AutoShape 41"/>
          <p:cNvCxnSpPr>
            <a:cxnSpLocks noChangeShapeType="1"/>
            <a:stCxn id="2118" idx="3"/>
            <a:endCxn id="2090" idx="0"/>
          </p:cNvCxnSpPr>
          <p:nvPr/>
        </p:nvCxnSpPr>
        <p:spPr bwMode="auto">
          <a:xfrm>
            <a:off x="7010400" y="5699125"/>
            <a:ext cx="473075" cy="76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090" name="Text Box 42"/>
          <p:cNvSpPr txBox="1">
            <a:spLocks noChangeArrowheads="1"/>
          </p:cNvSpPr>
          <p:nvPr/>
        </p:nvSpPr>
        <p:spPr bwMode="auto">
          <a:xfrm>
            <a:off x="7086600" y="5775325"/>
            <a:ext cx="792163" cy="244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Done or Next</a:t>
            </a:r>
          </a:p>
        </p:txBody>
      </p:sp>
      <p:sp>
        <p:nvSpPr>
          <p:cNvPr id="2100" name="AutoShape 52"/>
          <p:cNvSpPr>
            <a:spLocks noChangeArrowheads="1"/>
          </p:cNvSpPr>
          <p:nvPr/>
        </p:nvSpPr>
        <p:spPr bwMode="auto">
          <a:xfrm>
            <a:off x="7391400" y="3886200"/>
            <a:ext cx="12954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12. Research the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literature for precedent</a:t>
            </a:r>
          </a:p>
        </p:txBody>
      </p:sp>
      <p:sp>
        <p:nvSpPr>
          <p:cNvPr id="2101" name="AutoShape 53"/>
          <p:cNvSpPr>
            <a:spLocks noChangeArrowheads="1"/>
          </p:cNvSpPr>
          <p:nvPr/>
        </p:nvSpPr>
        <p:spPr bwMode="auto">
          <a:xfrm>
            <a:off x="7315200" y="4419600"/>
            <a:ext cx="1752600" cy="1016000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defTabSz="1462088">
              <a:buFontTx/>
              <a:buChar char="-"/>
            </a:pPr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 What key words would you use?</a:t>
            </a:r>
          </a:p>
          <a:p>
            <a:pPr defTabSz="1462088">
              <a:buFontTx/>
              <a:buChar char="-"/>
            </a:pPr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 What references can you find?</a:t>
            </a:r>
          </a:p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- Without reading references in detail, what kinds of methods are people using to address the types of questions you have identified.</a:t>
            </a:r>
            <a:endParaRPr lang="en-US" sz="10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sp>
        <p:nvSpPr>
          <p:cNvPr id="2108" name="AutoShape 60"/>
          <p:cNvSpPr>
            <a:spLocks noChangeArrowheads="1"/>
          </p:cNvSpPr>
          <p:nvPr/>
        </p:nvSpPr>
        <p:spPr bwMode="auto">
          <a:xfrm>
            <a:off x="6248400" y="3200400"/>
            <a:ext cx="12954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9. identify needs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seven button click.</a:t>
            </a:r>
          </a:p>
        </p:txBody>
      </p:sp>
      <p:sp>
        <p:nvSpPr>
          <p:cNvPr id="2109" name="AutoShape 61"/>
          <p:cNvSpPr>
            <a:spLocks noChangeArrowheads="1"/>
          </p:cNvSpPr>
          <p:nvPr/>
        </p:nvSpPr>
        <p:spPr bwMode="auto">
          <a:xfrm>
            <a:off x="5715000" y="4479925"/>
            <a:ext cx="1295400" cy="533400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10. subsurface aspcts</a:t>
            </a:r>
          </a:p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that are needed.</a:t>
            </a:r>
          </a:p>
        </p:txBody>
      </p:sp>
      <p:cxnSp>
        <p:nvCxnSpPr>
          <p:cNvPr id="2113" name="AutoShape 65"/>
          <p:cNvCxnSpPr>
            <a:cxnSpLocks noChangeShapeType="1"/>
            <a:stCxn id="2055" idx="2"/>
            <a:endCxn id="2108" idx="0"/>
          </p:cNvCxnSpPr>
          <p:nvPr/>
        </p:nvCxnSpPr>
        <p:spPr bwMode="auto">
          <a:xfrm>
            <a:off x="6896100" y="2819400"/>
            <a:ext cx="0" cy="3810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14" name="AutoShape 66"/>
          <p:cNvCxnSpPr>
            <a:cxnSpLocks noChangeShapeType="1"/>
            <a:stCxn id="2108" idx="2"/>
            <a:endCxn id="2109" idx="0"/>
          </p:cNvCxnSpPr>
          <p:nvPr/>
        </p:nvCxnSpPr>
        <p:spPr bwMode="auto">
          <a:xfrm flipH="1">
            <a:off x="6362700" y="3733800"/>
            <a:ext cx="533400" cy="746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18" name="AutoShape 70"/>
          <p:cNvSpPr>
            <a:spLocks noChangeArrowheads="1"/>
          </p:cNvSpPr>
          <p:nvPr/>
        </p:nvSpPr>
        <p:spPr bwMode="auto">
          <a:xfrm>
            <a:off x="5715000" y="5470525"/>
            <a:ext cx="1295400" cy="455613"/>
          </a:xfrm>
          <a:prstGeom prst="flowChartProces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defTabSz="1462088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11. Summary page</a:t>
            </a:r>
          </a:p>
        </p:txBody>
      </p:sp>
      <p:cxnSp>
        <p:nvCxnSpPr>
          <p:cNvPr id="2122" name="AutoShape 74"/>
          <p:cNvCxnSpPr>
            <a:cxnSpLocks noChangeShapeType="1"/>
            <a:stCxn id="2109" idx="2"/>
            <a:endCxn id="2118" idx="0"/>
          </p:cNvCxnSpPr>
          <p:nvPr/>
        </p:nvCxnSpPr>
        <p:spPr bwMode="auto">
          <a:xfrm>
            <a:off x="6362700" y="5013325"/>
            <a:ext cx="0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26" name="AutoShape 78"/>
          <p:cNvSpPr>
            <a:spLocks noChangeArrowheads="1"/>
          </p:cNvSpPr>
          <p:nvPr/>
        </p:nvSpPr>
        <p:spPr bwMode="auto">
          <a:xfrm>
            <a:off x="4648200" y="763588"/>
            <a:ext cx="4343400" cy="914400"/>
          </a:xfrm>
          <a:prstGeom prst="flowChartProcess">
            <a:avLst/>
          </a:prstGeom>
          <a:solidFill>
            <a:srgbClr val="FFFFCC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True needs are as follows (false needs could be added)</a:t>
            </a:r>
          </a:p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- Map bedrock topography along most likely groundwater flow path downstream of the dam.</a:t>
            </a:r>
          </a:p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- Identify a possible high conductivity plume.</a:t>
            </a:r>
          </a:p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- Find location, and estimate volume, of calcine dumps.</a:t>
            </a:r>
          </a:p>
          <a:p>
            <a:pPr defTabSz="1462088"/>
            <a:r>
              <a:rPr lang="en-CA" sz="1000" smtClean="0">
                <a:solidFill>
                  <a:srgbClr val="000000"/>
                </a:solidFill>
                <a:latin typeface="Arial Narrow" pitchFamily="34" charset="0"/>
              </a:rPr>
              <a:t>- Find location and depth of the buried steel pipe.</a:t>
            </a:r>
            <a:endParaRPr lang="en-US" sz="1000" smtClean="0">
              <a:solidFill>
                <a:srgbClr val="000000"/>
              </a:solidFill>
              <a:latin typeface="Arial Narrow" pitchFamily="34" charset="0"/>
            </a:endParaRPr>
          </a:p>
        </p:txBody>
      </p:sp>
      <p:cxnSp>
        <p:nvCxnSpPr>
          <p:cNvPr id="2129" name="AutoShape 81"/>
          <p:cNvCxnSpPr>
            <a:cxnSpLocks noChangeShapeType="1"/>
          </p:cNvCxnSpPr>
          <p:nvPr/>
        </p:nvCxnSpPr>
        <p:spPr bwMode="auto">
          <a:xfrm rot="5400000">
            <a:off x="1828800" y="915988"/>
            <a:ext cx="533400" cy="2362200"/>
          </a:xfrm>
          <a:prstGeom prst="curvedConnector3">
            <a:avLst>
              <a:gd name="adj1" fmla="val 10713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32" name="Text Box 84"/>
          <p:cNvSpPr txBox="1">
            <a:spLocks noChangeArrowheads="1"/>
          </p:cNvSpPr>
          <p:nvPr/>
        </p:nvSpPr>
        <p:spPr bwMode="auto">
          <a:xfrm>
            <a:off x="0" y="0"/>
            <a:ext cx="7254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400" b="1" smtClean="0">
                <a:solidFill>
                  <a:srgbClr val="000000"/>
                </a:solidFill>
              </a:rPr>
              <a:t>Set up</a:t>
            </a:r>
          </a:p>
        </p:txBody>
      </p:sp>
      <p:sp>
        <p:nvSpPr>
          <p:cNvPr id="2133" name="Text Box 85"/>
          <p:cNvSpPr txBox="1">
            <a:spLocks noChangeArrowheads="1"/>
          </p:cNvSpPr>
          <p:nvPr/>
        </p:nvSpPr>
        <p:spPr bwMode="auto">
          <a:xfrm>
            <a:off x="68263" y="274638"/>
            <a:ext cx="6372225" cy="457200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1" smtClean="0">
                <a:solidFill>
                  <a:srgbClr val="000000"/>
                </a:solidFill>
              </a:rPr>
              <a:t>Activity objectives: </a:t>
            </a:r>
            <a:r>
              <a:rPr lang="en-US" sz="1200" smtClean="0">
                <a:solidFill>
                  <a:srgbClr val="000000"/>
                </a:solidFill>
              </a:rPr>
              <a:t>demonstration how to identify the ways that geophysics can contribute.</a:t>
            </a:r>
          </a:p>
          <a:p>
            <a:r>
              <a:rPr lang="en-US" sz="1200" b="1" smtClean="0">
                <a:solidFill>
                  <a:srgbClr val="000000"/>
                </a:solidFill>
              </a:rPr>
              <a:t>Testable learning objectives:</a:t>
            </a:r>
          </a:p>
        </p:txBody>
      </p:sp>
      <p:sp>
        <p:nvSpPr>
          <p:cNvPr id="2134" name="Text Box 86"/>
          <p:cNvSpPr txBox="1">
            <a:spLocks noChangeArrowheads="1"/>
          </p:cNvSpPr>
          <p:nvPr/>
        </p:nvSpPr>
        <p:spPr bwMode="auto">
          <a:xfrm>
            <a:off x="1066800" y="1981200"/>
            <a:ext cx="203200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first</a:t>
            </a:r>
          </a:p>
        </p:txBody>
      </p:sp>
      <p:sp>
        <p:nvSpPr>
          <p:cNvPr id="2135" name="Text Box 87"/>
          <p:cNvSpPr txBox="1">
            <a:spLocks noChangeArrowheads="1"/>
          </p:cNvSpPr>
          <p:nvPr/>
        </p:nvSpPr>
        <p:spPr bwMode="auto">
          <a:xfrm>
            <a:off x="1447800" y="2057400"/>
            <a:ext cx="568325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subsequent</a:t>
            </a:r>
          </a:p>
        </p:txBody>
      </p:sp>
      <p:sp>
        <p:nvSpPr>
          <p:cNvPr id="2136" name="Text Box 88"/>
          <p:cNvSpPr txBox="1">
            <a:spLocks noChangeArrowheads="1"/>
          </p:cNvSpPr>
          <p:nvPr/>
        </p:nvSpPr>
        <p:spPr bwMode="auto">
          <a:xfrm>
            <a:off x="1295400" y="3505200"/>
            <a:ext cx="533400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return to 1.</a:t>
            </a:r>
          </a:p>
        </p:txBody>
      </p:sp>
      <p:cxnSp>
        <p:nvCxnSpPr>
          <p:cNvPr id="2137" name="AutoShape 89"/>
          <p:cNvCxnSpPr>
            <a:cxnSpLocks noChangeShapeType="1"/>
            <a:stCxn id="2053" idx="2"/>
            <a:endCxn id="2136" idx="0"/>
          </p:cNvCxnSpPr>
          <p:nvPr/>
        </p:nvCxnSpPr>
        <p:spPr bwMode="auto">
          <a:xfrm>
            <a:off x="876300" y="2819400"/>
            <a:ext cx="6858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38" name="AutoShape 90"/>
          <p:cNvCxnSpPr>
            <a:cxnSpLocks noChangeShapeType="1"/>
            <a:stCxn id="2060" idx="2"/>
            <a:endCxn id="2136" idx="0"/>
          </p:cNvCxnSpPr>
          <p:nvPr/>
        </p:nvCxnSpPr>
        <p:spPr bwMode="auto">
          <a:xfrm flipH="1">
            <a:off x="1562100" y="2819400"/>
            <a:ext cx="838200" cy="685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39" name="AutoShape 91"/>
          <p:cNvCxnSpPr>
            <a:cxnSpLocks noChangeShapeType="1"/>
            <a:stCxn id="2056" idx="1"/>
            <a:endCxn id="2136" idx="3"/>
          </p:cNvCxnSpPr>
          <p:nvPr/>
        </p:nvCxnSpPr>
        <p:spPr bwMode="auto">
          <a:xfrm flipH="1" flipV="1">
            <a:off x="1828800" y="3598863"/>
            <a:ext cx="762000" cy="587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40" name="AutoShape 92"/>
          <p:cNvCxnSpPr>
            <a:cxnSpLocks noChangeShapeType="1"/>
            <a:stCxn id="2057" idx="2"/>
            <a:endCxn id="2136" idx="2"/>
          </p:cNvCxnSpPr>
          <p:nvPr/>
        </p:nvCxnSpPr>
        <p:spPr bwMode="auto">
          <a:xfrm rot="5400000">
            <a:off x="3353594" y="1864519"/>
            <a:ext cx="36512" cy="3619500"/>
          </a:xfrm>
          <a:prstGeom prst="curvedConnector3">
            <a:avLst>
              <a:gd name="adj1" fmla="val 2556519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41" name="Text Box 93"/>
          <p:cNvSpPr txBox="1">
            <a:spLocks noChangeArrowheads="1"/>
          </p:cNvSpPr>
          <p:nvPr/>
        </p:nvSpPr>
        <p:spPr bwMode="auto">
          <a:xfrm>
            <a:off x="4872038" y="2895600"/>
            <a:ext cx="430212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if 4 done</a:t>
            </a:r>
          </a:p>
        </p:txBody>
      </p:sp>
      <p:sp>
        <p:nvSpPr>
          <p:cNvPr id="2142" name="Text Box 94"/>
          <p:cNvSpPr txBox="1">
            <a:spLocks noChangeArrowheads="1"/>
          </p:cNvSpPr>
          <p:nvPr/>
        </p:nvSpPr>
        <p:spPr bwMode="auto">
          <a:xfrm>
            <a:off x="3367088" y="2057400"/>
            <a:ext cx="398462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anytime</a:t>
            </a:r>
          </a:p>
        </p:txBody>
      </p:sp>
      <p:sp>
        <p:nvSpPr>
          <p:cNvPr id="2143" name="Text Box 95"/>
          <p:cNvSpPr txBox="1">
            <a:spLocks noChangeArrowheads="1"/>
          </p:cNvSpPr>
          <p:nvPr/>
        </p:nvSpPr>
        <p:spPr bwMode="auto">
          <a:xfrm>
            <a:off x="2476500" y="2057400"/>
            <a:ext cx="47783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only if 4,5</a:t>
            </a:r>
          </a:p>
        </p:txBody>
      </p:sp>
      <p:sp>
        <p:nvSpPr>
          <p:cNvPr id="2144" name="Text Box 96"/>
          <p:cNvSpPr txBox="1">
            <a:spLocks noChangeArrowheads="1"/>
          </p:cNvSpPr>
          <p:nvPr/>
        </p:nvSpPr>
        <p:spPr bwMode="auto">
          <a:xfrm>
            <a:off x="5476875" y="2057400"/>
            <a:ext cx="59213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only if 3,4,5.</a:t>
            </a:r>
          </a:p>
        </p:txBody>
      </p:sp>
      <p:sp>
        <p:nvSpPr>
          <p:cNvPr id="2145" name="Text Box 97"/>
          <p:cNvSpPr txBox="1">
            <a:spLocks noChangeArrowheads="1"/>
          </p:cNvSpPr>
          <p:nvPr/>
        </p:nvSpPr>
        <p:spPr bwMode="auto">
          <a:xfrm>
            <a:off x="519113" y="2971800"/>
            <a:ext cx="812800" cy="3397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change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first</a:t>
            </a: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 link </a:t>
            </a:r>
          </a:p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to </a:t>
            </a:r>
            <a:r>
              <a:rPr lang="en-US" sz="1000" b="1" smtClean="0">
                <a:solidFill>
                  <a:srgbClr val="000000"/>
                </a:solidFill>
                <a:latin typeface="Arial Narrow" pitchFamily="34" charset="0"/>
              </a:rPr>
              <a:t>subseqent</a:t>
            </a:r>
          </a:p>
        </p:txBody>
      </p:sp>
      <p:sp>
        <p:nvSpPr>
          <p:cNvPr id="2147" name="Oval 99"/>
          <p:cNvSpPr>
            <a:spLocks noChangeArrowheads="1"/>
          </p:cNvSpPr>
          <p:nvPr/>
        </p:nvSpPr>
        <p:spPr bwMode="auto">
          <a:xfrm>
            <a:off x="3810000" y="3200400"/>
            <a:ext cx="762000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smtClean="0">
                <a:solidFill>
                  <a:srgbClr val="FF0000"/>
                </a:solidFill>
                <a:latin typeface="Arial Narrow" pitchFamily="34" charset="0"/>
              </a:rPr>
              <a:t>bkgnd-quiz</a:t>
            </a:r>
          </a:p>
        </p:txBody>
      </p:sp>
      <p:cxnSp>
        <p:nvCxnSpPr>
          <p:cNvPr id="2148" name="AutoShape 100"/>
          <p:cNvCxnSpPr>
            <a:cxnSpLocks noChangeShapeType="1"/>
            <a:stCxn id="2059" idx="2"/>
            <a:endCxn id="2147" idx="2"/>
          </p:cNvCxnSpPr>
          <p:nvPr/>
        </p:nvCxnSpPr>
        <p:spPr bwMode="auto">
          <a:xfrm rot="5400000">
            <a:off x="3562350" y="3067050"/>
            <a:ext cx="533400" cy="38100"/>
          </a:xfrm>
          <a:prstGeom prst="curvedConnector4">
            <a:avLst>
              <a:gd name="adj1" fmla="val 35713"/>
              <a:gd name="adj2" fmla="val 4375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0" name="AutoShape 102"/>
          <p:cNvCxnSpPr>
            <a:cxnSpLocks noChangeShapeType="1"/>
            <a:stCxn id="2147" idx="6"/>
            <a:endCxn id="2059" idx="2"/>
          </p:cNvCxnSpPr>
          <p:nvPr/>
        </p:nvCxnSpPr>
        <p:spPr bwMode="auto">
          <a:xfrm flipH="1" flipV="1">
            <a:off x="3848100" y="2819400"/>
            <a:ext cx="723900" cy="533400"/>
          </a:xfrm>
          <a:prstGeom prst="curvedConnector4">
            <a:avLst>
              <a:gd name="adj1" fmla="val -10528"/>
              <a:gd name="adj2" fmla="val 6428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2" name="AutoShape 104"/>
          <p:cNvCxnSpPr>
            <a:cxnSpLocks noChangeShapeType="1"/>
            <a:stCxn id="2059" idx="2"/>
            <a:endCxn id="2056" idx="0"/>
          </p:cNvCxnSpPr>
          <p:nvPr/>
        </p:nvCxnSpPr>
        <p:spPr bwMode="auto">
          <a:xfrm flipH="1">
            <a:off x="3086100" y="2819400"/>
            <a:ext cx="762000" cy="6096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1" name="Text Box 103"/>
          <p:cNvSpPr txBox="1">
            <a:spLocks noChangeArrowheads="1"/>
          </p:cNvSpPr>
          <p:nvPr/>
        </p:nvSpPr>
        <p:spPr bwMode="auto">
          <a:xfrm>
            <a:off x="2819400" y="2921000"/>
            <a:ext cx="596900" cy="401638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4 choices;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wrong ones 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add u-p-t</a:t>
            </a:r>
          </a:p>
        </p:txBody>
      </p:sp>
      <p:sp>
        <p:nvSpPr>
          <p:cNvPr id="2153" name="Oval 105"/>
          <p:cNvSpPr>
            <a:spLocks noChangeArrowheads="1"/>
          </p:cNvSpPr>
          <p:nvPr/>
        </p:nvSpPr>
        <p:spPr bwMode="auto">
          <a:xfrm>
            <a:off x="2667000" y="4114800"/>
            <a:ext cx="762000" cy="3048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smtClean="0">
                <a:solidFill>
                  <a:srgbClr val="FF0000"/>
                </a:solidFill>
                <a:latin typeface="Arial Narrow" pitchFamily="34" charset="0"/>
              </a:rPr>
              <a:t>prior info</a:t>
            </a:r>
          </a:p>
        </p:txBody>
      </p:sp>
      <p:cxnSp>
        <p:nvCxnSpPr>
          <p:cNvPr id="2154" name="AutoShape 106"/>
          <p:cNvCxnSpPr>
            <a:cxnSpLocks noChangeShapeType="1"/>
            <a:stCxn id="2056" idx="2"/>
            <a:endCxn id="2153" idx="6"/>
          </p:cNvCxnSpPr>
          <p:nvPr/>
        </p:nvCxnSpPr>
        <p:spPr bwMode="auto">
          <a:xfrm rot="16200000" flipH="1">
            <a:off x="3066256" y="3904457"/>
            <a:ext cx="382587" cy="342900"/>
          </a:xfrm>
          <a:prstGeom prst="curvedConnector4">
            <a:avLst>
              <a:gd name="adj1" fmla="val 29875"/>
              <a:gd name="adj2" fmla="val 16666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55" name="AutoShape 107"/>
          <p:cNvCxnSpPr>
            <a:cxnSpLocks noChangeShapeType="1"/>
            <a:stCxn id="2153" idx="2"/>
            <a:endCxn id="2056" idx="2"/>
          </p:cNvCxnSpPr>
          <p:nvPr/>
        </p:nvCxnSpPr>
        <p:spPr bwMode="auto">
          <a:xfrm rot="10800000" flipH="1">
            <a:off x="2667000" y="3884613"/>
            <a:ext cx="419100" cy="382587"/>
          </a:xfrm>
          <a:prstGeom prst="curvedConnector4">
            <a:avLst>
              <a:gd name="adj1" fmla="val -54546"/>
              <a:gd name="adj2" fmla="val 6970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6" name="Text Box 108"/>
          <p:cNvSpPr txBox="1">
            <a:spLocks noChangeArrowheads="1"/>
          </p:cNvSpPr>
          <p:nvPr/>
        </p:nvSpPr>
        <p:spPr bwMode="auto">
          <a:xfrm>
            <a:off x="2105025" y="3546475"/>
            <a:ext cx="42068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keyword</a:t>
            </a:r>
          </a:p>
        </p:txBody>
      </p:sp>
      <p:sp>
        <p:nvSpPr>
          <p:cNvPr id="2157" name="Text Box 109"/>
          <p:cNvSpPr txBox="1">
            <a:spLocks noChangeArrowheads="1"/>
          </p:cNvSpPr>
          <p:nvPr/>
        </p:nvSpPr>
        <p:spPr bwMode="auto">
          <a:xfrm>
            <a:off x="5891213" y="2997200"/>
            <a:ext cx="333375" cy="27940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return 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to 1.</a:t>
            </a:r>
          </a:p>
        </p:txBody>
      </p:sp>
      <p:cxnSp>
        <p:nvCxnSpPr>
          <p:cNvPr id="2158" name="AutoShape 110"/>
          <p:cNvCxnSpPr>
            <a:cxnSpLocks noChangeShapeType="1"/>
            <a:stCxn id="2058" idx="2"/>
            <a:endCxn id="2157" idx="1"/>
          </p:cNvCxnSpPr>
          <p:nvPr/>
        </p:nvCxnSpPr>
        <p:spPr bwMode="auto">
          <a:xfrm rot="16200000" flipH="1">
            <a:off x="5472907" y="2718593"/>
            <a:ext cx="317500" cy="519113"/>
          </a:xfrm>
          <a:prstGeom prst="curvedConnector2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59" name="Text Box 111"/>
          <p:cNvSpPr txBox="1">
            <a:spLocks noChangeArrowheads="1"/>
          </p:cNvSpPr>
          <p:nvPr/>
        </p:nvSpPr>
        <p:spPr bwMode="auto">
          <a:xfrm>
            <a:off x="4837113" y="3733800"/>
            <a:ext cx="42068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keyword</a:t>
            </a:r>
          </a:p>
        </p:txBody>
      </p:sp>
      <p:sp>
        <p:nvSpPr>
          <p:cNvPr id="2160" name="Text Box 112"/>
          <p:cNvSpPr txBox="1">
            <a:spLocks noChangeArrowheads="1"/>
          </p:cNvSpPr>
          <p:nvPr/>
        </p:nvSpPr>
        <p:spPr bwMode="auto">
          <a:xfrm>
            <a:off x="5446713" y="2895600"/>
            <a:ext cx="34448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if not 4</a:t>
            </a:r>
          </a:p>
        </p:txBody>
      </p:sp>
      <p:sp>
        <p:nvSpPr>
          <p:cNvPr id="2161" name="Text Box 113"/>
          <p:cNvSpPr txBox="1">
            <a:spLocks noChangeArrowheads="1"/>
          </p:cNvSpPr>
          <p:nvPr/>
        </p:nvSpPr>
        <p:spPr bwMode="auto">
          <a:xfrm>
            <a:off x="6629400" y="2895600"/>
            <a:ext cx="422275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direct</a:t>
            </a:r>
          </a:p>
        </p:txBody>
      </p:sp>
      <p:sp>
        <p:nvSpPr>
          <p:cNvPr id="2162" name="Text Box 114"/>
          <p:cNvSpPr txBox="1">
            <a:spLocks noChangeArrowheads="1"/>
          </p:cNvSpPr>
          <p:nvPr/>
        </p:nvSpPr>
        <p:spPr bwMode="auto">
          <a:xfrm>
            <a:off x="6118225" y="3810000"/>
            <a:ext cx="739775" cy="52387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NEXT appears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only if correct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3 buttons were </a:t>
            </a:r>
          </a:p>
          <a:p>
            <a:pPr algn="ctr">
              <a:lnSpc>
                <a:spcPct val="80000"/>
              </a:lnSpc>
            </a:pPr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removed.</a:t>
            </a:r>
          </a:p>
        </p:txBody>
      </p:sp>
      <p:sp>
        <p:nvSpPr>
          <p:cNvPr id="2163" name="Oval 115"/>
          <p:cNvSpPr>
            <a:spLocks noChangeArrowheads="1"/>
          </p:cNvSpPr>
          <p:nvPr/>
        </p:nvSpPr>
        <p:spPr bwMode="auto">
          <a:xfrm>
            <a:off x="4724400" y="4572000"/>
            <a:ext cx="762000" cy="381000"/>
          </a:xfrm>
          <a:prstGeom prst="ellipse">
            <a:avLst/>
          </a:prstGeom>
          <a:solidFill>
            <a:schemeClr val="bg1"/>
          </a:solidFill>
          <a:ln w="9525">
            <a:solidFill>
              <a:schemeClr val="tx1"/>
            </a:solidFill>
            <a:round/>
            <a:headEnd/>
            <a:tailEnd/>
          </a:ln>
          <a:effectLst/>
          <a:extLst/>
        </p:spPr>
        <p:txBody>
          <a:bodyPr wrap="none" anchor="ctr"/>
          <a:lstStyle/>
          <a:p>
            <a:pPr algn="ctr"/>
            <a:r>
              <a:rPr lang="en-US" sz="1050" b="1" smtClean="0">
                <a:solidFill>
                  <a:srgbClr val="FF0000"/>
                </a:solidFill>
                <a:latin typeface="Arial Narrow" pitchFamily="34" charset="0"/>
              </a:rPr>
              <a:t>infotype</a:t>
            </a:r>
          </a:p>
        </p:txBody>
      </p:sp>
      <p:cxnSp>
        <p:nvCxnSpPr>
          <p:cNvPr id="2164" name="AutoShape 116"/>
          <p:cNvCxnSpPr>
            <a:cxnSpLocks noChangeShapeType="1"/>
            <a:stCxn id="2109" idx="1"/>
            <a:endCxn id="2163" idx="0"/>
          </p:cNvCxnSpPr>
          <p:nvPr/>
        </p:nvCxnSpPr>
        <p:spPr bwMode="auto">
          <a:xfrm rot="10800000">
            <a:off x="5105400" y="4572000"/>
            <a:ext cx="609600" cy="174625"/>
          </a:xfrm>
          <a:prstGeom prst="curvedConnector4">
            <a:avLst>
              <a:gd name="adj1" fmla="val 18750"/>
              <a:gd name="adj2" fmla="val 230907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65" name="AutoShape 117"/>
          <p:cNvCxnSpPr>
            <a:cxnSpLocks noChangeShapeType="1"/>
            <a:stCxn id="2163" idx="4"/>
            <a:endCxn id="2109" idx="1"/>
          </p:cNvCxnSpPr>
          <p:nvPr/>
        </p:nvCxnSpPr>
        <p:spPr bwMode="auto">
          <a:xfrm rot="5400000" flipH="1" flipV="1">
            <a:off x="5307012" y="4545013"/>
            <a:ext cx="206375" cy="609600"/>
          </a:xfrm>
          <a:prstGeom prst="curvedConnector4">
            <a:avLst>
              <a:gd name="adj1" fmla="val -110769"/>
              <a:gd name="adj2" fmla="val 8125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66" name="Text Box 118"/>
          <p:cNvSpPr txBox="1">
            <a:spLocks noChangeArrowheads="1"/>
          </p:cNvSpPr>
          <p:nvPr/>
        </p:nvSpPr>
        <p:spPr bwMode="auto">
          <a:xfrm>
            <a:off x="6172200" y="5089525"/>
            <a:ext cx="420688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keyword</a:t>
            </a:r>
          </a:p>
        </p:txBody>
      </p:sp>
      <p:cxnSp>
        <p:nvCxnSpPr>
          <p:cNvPr id="2167" name="AutoShape 119"/>
          <p:cNvCxnSpPr>
            <a:cxnSpLocks noChangeShapeType="1"/>
            <a:stCxn id="2055" idx="2"/>
            <a:endCxn id="2100" idx="0"/>
          </p:cNvCxnSpPr>
          <p:nvPr/>
        </p:nvCxnSpPr>
        <p:spPr bwMode="auto">
          <a:xfrm rot="16200000" flipH="1">
            <a:off x="6934200" y="2781300"/>
            <a:ext cx="1066800" cy="1143000"/>
          </a:xfrm>
          <a:prstGeom prst="curvedConnector3">
            <a:avLst>
              <a:gd name="adj1" fmla="val 13838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68" name="Text Box 120"/>
          <p:cNvSpPr txBox="1">
            <a:spLocks noChangeArrowheads="1"/>
          </p:cNvSpPr>
          <p:nvPr/>
        </p:nvSpPr>
        <p:spPr bwMode="auto">
          <a:xfrm>
            <a:off x="7756525" y="3276600"/>
            <a:ext cx="396875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optional</a:t>
            </a:r>
          </a:p>
        </p:txBody>
      </p:sp>
      <p:cxnSp>
        <p:nvCxnSpPr>
          <p:cNvPr id="2170" name="AutoShape 122"/>
          <p:cNvCxnSpPr>
            <a:cxnSpLocks noChangeShapeType="1"/>
            <a:stCxn id="2100" idx="3"/>
            <a:endCxn id="2055" idx="3"/>
          </p:cNvCxnSpPr>
          <p:nvPr/>
        </p:nvCxnSpPr>
        <p:spPr bwMode="auto">
          <a:xfrm flipH="1" flipV="1">
            <a:off x="7543800" y="2592388"/>
            <a:ext cx="1143000" cy="1560512"/>
          </a:xfrm>
          <a:prstGeom prst="curvedConnector3">
            <a:avLst>
              <a:gd name="adj1" fmla="val -20000"/>
            </a:avLst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2169" name="Text Box 121"/>
          <p:cNvSpPr txBox="1">
            <a:spLocks noChangeArrowheads="1"/>
          </p:cNvSpPr>
          <p:nvPr/>
        </p:nvSpPr>
        <p:spPr bwMode="auto">
          <a:xfrm>
            <a:off x="8429625" y="2819400"/>
            <a:ext cx="288925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direct</a:t>
            </a:r>
          </a:p>
        </p:txBody>
      </p:sp>
      <p:sp>
        <p:nvSpPr>
          <p:cNvPr id="2171" name="Text Box 123"/>
          <p:cNvSpPr txBox="1">
            <a:spLocks noChangeArrowheads="1"/>
          </p:cNvSpPr>
          <p:nvPr/>
        </p:nvSpPr>
        <p:spPr bwMode="auto">
          <a:xfrm>
            <a:off x="4456113" y="2098675"/>
            <a:ext cx="420687" cy="187325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18000" tIns="18000" rIns="18000" bIns="18000">
            <a:spAutoFit/>
          </a:bodyPr>
          <a:lstStyle/>
          <a:p>
            <a:pPr algn="ctr"/>
            <a:r>
              <a:rPr lang="en-US" sz="1000" smtClean="0">
                <a:solidFill>
                  <a:srgbClr val="000000"/>
                </a:solidFill>
                <a:latin typeface="Arial Narrow" pitchFamily="34" charset="0"/>
              </a:rPr>
              <a:t>only if 4.</a:t>
            </a:r>
          </a:p>
        </p:txBody>
      </p:sp>
      <p:sp>
        <p:nvSpPr>
          <p:cNvPr id="70" name="Text Box 94"/>
          <p:cNvSpPr txBox="1">
            <a:spLocks noChangeArrowheads="1"/>
          </p:cNvSpPr>
          <p:nvPr/>
        </p:nvSpPr>
        <p:spPr bwMode="auto">
          <a:xfrm>
            <a:off x="231597" y="5529263"/>
            <a:ext cx="1447800" cy="396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ASSETS</a:t>
            </a:r>
          </a:p>
          <a:p>
            <a:pPr>
              <a:buFontTx/>
              <a:buChar char="-"/>
            </a:pPr>
            <a:r>
              <a:rPr lang="en-US" sz="1000" dirty="0" smtClean="0">
                <a:solidFill>
                  <a:srgbClr val="000000"/>
                </a:solidFill>
                <a:latin typeface="Arial Narrow" pitchFamily="34" charset="0"/>
              </a:rPr>
              <a:t>nonproductive time</a:t>
            </a:r>
          </a:p>
        </p:txBody>
      </p:sp>
      <p:sp>
        <p:nvSpPr>
          <p:cNvPr id="71" name="Text Box 91"/>
          <p:cNvSpPr txBox="1">
            <a:spLocks noChangeArrowheads="1"/>
          </p:cNvSpPr>
          <p:nvPr/>
        </p:nvSpPr>
        <p:spPr bwMode="auto">
          <a:xfrm>
            <a:off x="4610100" y="6583363"/>
            <a:ext cx="4533900" cy="274637"/>
          </a:xfrm>
          <a:prstGeom prst="rect">
            <a:avLst/>
          </a:prstGeom>
          <a:solidFill>
            <a:srgbClr val="FFCCFF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 defTabSz="1462088">
              <a:defRPr>
                <a:solidFill>
                  <a:schemeClr val="tx1"/>
                </a:solidFill>
                <a:latin typeface="Arial" charset="0"/>
              </a:defRPr>
            </a:lvl1pPr>
            <a:lvl2pPr defTabSz="1462088">
              <a:defRPr>
                <a:solidFill>
                  <a:schemeClr val="tx1"/>
                </a:solidFill>
                <a:latin typeface="Arial" charset="0"/>
              </a:defRPr>
            </a:lvl2pPr>
            <a:lvl3pPr defTabSz="1462088">
              <a:defRPr>
                <a:solidFill>
                  <a:schemeClr val="tx1"/>
                </a:solidFill>
                <a:latin typeface="Arial" charset="0"/>
              </a:defRPr>
            </a:lvl3pPr>
            <a:lvl4pPr defTabSz="1462088">
              <a:defRPr>
                <a:solidFill>
                  <a:schemeClr val="tx1"/>
                </a:solidFill>
                <a:latin typeface="Arial" charset="0"/>
              </a:defRPr>
            </a:lvl4pPr>
            <a:lvl5pPr defTabSz="1462088">
              <a:defRPr>
                <a:solidFill>
                  <a:schemeClr val="tx1"/>
                </a:solidFill>
                <a:latin typeface="Arial" charset="0"/>
              </a:defRPr>
            </a:lvl5pPr>
            <a:lvl6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defTabSz="1462088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1200" b="1" smtClean="0">
                <a:solidFill>
                  <a:srgbClr val="000000"/>
                </a:solidFill>
              </a:rPr>
              <a:t>Assessment</a:t>
            </a:r>
            <a:r>
              <a:rPr lang="en-US" sz="1200" smtClean="0">
                <a:solidFill>
                  <a:srgbClr val="000000"/>
                </a:solidFill>
              </a:rPr>
              <a:t>: how to test whether learning objectives were met?</a:t>
            </a:r>
            <a:endParaRPr lang="en-US" sz="1200" b="1" smtClean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69592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8540</TotalTime>
  <Words>901</Words>
  <Application>Microsoft Office PowerPoint</Application>
  <PresentationFormat>On-screen Show (4:3)</PresentationFormat>
  <Paragraphs>210</Paragraphs>
  <Slides>11</Slides>
  <Notes>1</Notes>
  <HiddenSlides>1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11</vt:i4>
      </vt:variant>
    </vt:vector>
  </HeadingPairs>
  <TitlesOfParts>
    <vt:vector size="14" baseType="lpstr">
      <vt:lpstr>Office Theme</vt:lpstr>
      <vt:lpstr>Default Design</vt:lpstr>
      <vt:lpstr>1_Default Design</vt:lpstr>
      <vt:lpstr>Integrated Activities and Challenges of Assessing  “Higher level” Thinking Skills ~ </vt:lpstr>
      <vt:lpstr>Outline: </vt:lpstr>
      <vt:lpstr>1. Define higher level thinking:</vt:lpstr>
      <vt:lpstr>2. Assessment:  two parts …</vt:lpstr>
      <vt:lpstr>3. Enable &amp; assess higher level skills by  deconstructing expert thinking  decision trees. </vt:lpstr>
      <vt:lpstr>4a. Challenges “solved”: </vt:lpstr>
      <vt:lpstr>4b. Challenges not  yet “solved” :</vt:lpstr>
      <vt:lpstr>Slide 8</vt:lpstr>
      <vt:lpstr>Slide 9</vt:lpstr>
      <vt:lpstr>pointers</vt:lpstr>
      <vt:lpstr>Context for here and now</vt:lpstr>
    </vt:vector>
  </TitlesOfParts>
  <Company>UBC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Learning Goals Workshop</dc:title>
  <dc:creator>Carl Wieman</dc:creator>
  <dc:description>March 22 &amp; 30, 2007</dc:description>
  <cp:lastModifiedBy>FHMjones</cp:lastModifiedBy>
  <cp:revision>595</cp:revision>
  <dcterms:created xsi:type="dcterms:W3CDTF">2006-02-02T14:54:34Z</dcterms:created>
  <dcterms:modified xsi:type="dcterms:W3CDTF">2013-03-07T19:28:13Z</dcterms:modified>
</cp:coreProperties>
</file>