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0"/>
  </p:notesMasterIdLst>
  <p:sldIdLst>
    <p:sldId id="256" r:id="rId2"/>
    <p:sldId id="258" r:id="rId3"/>
    <p:sldId id="259" r:id="rId4"/>
    <p:sldId id="264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4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5C3752A7-33AF-49FE-9561-733F37CD110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B18427-7700-4ED8-B932-2BF22A1DC0B3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4E7D52-93AE-4856-B420-5C7ABF7583A9}" type="slidenum">
              <a:rPr lang="en-US"/>
              <a:pPr/>
              <a:t>2</a:t>
            </a:fld>
            <a:endParaRPr lang="en-US"/>
          </a:p>
        </p:txBody>
      </p:sp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D6884C-601A-4B2D-8BAE-74529B3DCEC8}" type="slidenum">
              <a:rPr lang="en-US"/>
              <a:pPr/>
              <a:t>3</a:t>
            </a:fld>
            <a:endParaRPr lang="en-US"/>
          </a:p>
        </p:txBody>
      </p:sp>
      <p:sp>
        <p:nvSpPr>
          <p:cNvPr id="35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27495A-40D7-492D-A422-F1C5EA1B4B7F}" type="slidenum">
              <a:rPr lang="en-US"/>
              <a:pPr/>
              <a:t>4</a:t>
            </a:fld>
            <a:endParaRPr lang="en-US"/>
          </a:p>
        </p:txBody>
      </p:sp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F70796-F402-4E09-90C1-3B8AB45FC27C}" type="slidenum">
              <a:rPr lang="en-US"/>
              <a:pPr/>
              <a:t>5</a:t>
            </a:fld>
            <a:endParaRPr lang="en-US"/>
          </a:p>
        </p:txBody>
      </p:sp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5A02F3-7F58-46BB-B2E8-343459584A10}" type="slidenum">
              <a:rPr lang="en-US"/>
              <a:pPr/>
              <a:t>6</a:t>
            </a:fld>
            <a:endParaRPr lang="en-US"/>
          </a:p>
        </p:txBody>
      </p:sp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3A234A-7C50-475E-870C-E8FCFFAA3674}" type="slidenum">
              <a:rPr lang="en-US"/>
              <a:pPr/>
              <a:t>7</a:t>
            </a:fld>
            <a:endParaRPr lang="en-US"/>
          </a:p>
        </p:txBody>
      </p:sp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970391-A251-40A5-80B2-1C6D24247CCE}" type="slidenum">
              <a:rPr lang="en-US"/>
              <a:pPr/>
              <a:t>8</a:t>
            </a:fld>
            <a:endParaRPr lang="en-US"/>
          </a:p>
        </p:txBody>
      </p:sp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21191A7-6B8C-4C28-B43E-C6D6A2FED1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22B9CD-BCBB-4268-B006-2FCA629934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E21526-A628-4E5E-BAB7-C36AD36D4C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244EB-F230-4B65-8242-4D51798976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624E35-704E-46AB-9FCB-187E28D3E8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43B1B5-645C-4B7E-B6B1-459EDCC95A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E7DAE-3F05-45A5-95D2-BDBA5E4686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12F065-7E5A-4E94-A9DE-797C1E683F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04120B-38F8-4137-A0E7-CF0FC3029B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F14553-EE4F-47D1-B061-F946A05321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952437-8B2B-4EE4-AE31-E600C05617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B01DAE98-AD4F-4924-8B81-DA3F53BEADCD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457200"/>
            <a:ext cx="7772400" cy="1828800"/>
          </a:xfrm>
        </p:spPr>
        <p:txBody>
          <a:bodyPr/>
          <a:lstStyle/>
          <a:p>
            <a:pPr algn="l"/>
            <a:r>
              <a:rPr lang="en-US" sz="4000"/>
              <a:t>Challenges InTeGrating Engineering and Geoscience Cultures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4267200" cy="2895600"/>
          </a:xfrm>
        </p:spPr>
        <p:txBody>
          <a:bodyPr/>
          <a:lstStyle/>
          <a:p>
            <a:r>
              <a:rPr lang="en-US"/>
              <a:t>Paul M. Santi</a:t>
            </a:r>
          </a:p>
          <a:p>
            <a:r>
              <a:rPr lang="en-US"/>
              <a:t>Colorado School of Mines</a:t>
            </a:r>
          </a:p>
        </p:txBody>
      </p:sp>
      <p:pic>
        <p:nvPicPr>
          <p:cNvPr id="2052" name="Picture 4" descr="05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1905000"/>
            <a:ext cx="3462338" cy="4616450"/>
          </a:xfrm>
          <a:prstGeom prst="rect">
            <a:avLst/>
          </a:prstGeom>
          <a:noFill/>
        </p:spPr>
      </p:pic>
      <p:pic>
        <p:nvPicPr>
          <p:cNvPr id="2055" name="Picture 7" descr="Colorado Min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6096000"/>
            <a:ext cx="3657600" cy="438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/>
              <a:t>Contrasting Interests</a:t>
            </a:r>
          </a:p>
        </p:txBody>
      </p:sp>
      <p:sp>
        <p:nvSpPr>
          <p:cNvPr id="29815" name="Rectangle 119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915400" cy="4114800"/>
          </a:xfrm>
        </p:spPr>
        <p:txBody>
          <a:bodyPr/>
          <a:lstStyle/>
          <a:p>
            <a:r>
              <a:rPr lang="en-US" sz="2400" u="sng"/>
              <a:t>Scientist </a:t>
            </a:r>
            <a:r>
              <a:rPr lang="en-US" sz="2400"/>
              <a:t>		vs. 		</a:t>
            </a:r>
            <a:r>
              <a:rPr lang="en-US" sz="2400" u="sng"/>
              <a:t>Engineer</a:t>
            </a:r>
          </a:p>
          <a:p>
            <a:r>
              <a:rPr lang="en-US" sz="2400"/>
              <a:t>Why?				So what?</a:t>
            </a:r>
          </a:p>
          <a:p>
            <a:r>
              <a:rPr lang="en-US" sz="2400"/>
              <a:t>Descriptive				Importance</a:t>
            </a:r>
          </a:p>
          <a:p>
            <a:r>
              <a:rPr lang="en-US" sz="2400"/>
              <a:t>Understanding			Significance</a:t>
            </a:r>
          </a:p>
          <a:p>
            <a:r>
              <a:rPr lang="en-US" sz="2400"/>
              <a:t>Geologic maps			Derivative maps</a:t>
            </a:r>
          </a:p>
          <a:p>
            <a:r>
              <a:rPr lang="en-US" sz="2400"/>
              <a:t>Bedrock				Surficial deposits</a:t>
            </a:r>
          </a:p>
          <a:p>
            <a:r>
              <a:rPr lang="en-US" sz="2400"/>
              <a:t>Where are outcrops?		How deep is bedrock?</a:t>
            </a:r>
          </a:p>
          <a:p>
            <a:r>
              <a:rPr lang="en-US" sz="2400"/>
              <a:t>What process created?		Is it still active?</a:t>
            </a:r>
          </a:p>
          <a:p>
            <a:endParaRPr lang="en-US" sz="2400"/>
          </a:p>
        </p:txBody>
      </p:sp>
      <p:sp>
        <p:nvSpPr>
          <p:cNvPr id="29817" name="Rectangle 121"/>
          <p:cNvSpPr>
            <a:spLocks noChangeArrowheads="1"/>
          </p:cNvSpPr>
          <p:nvPr/>
        </p:nvSpPr>
        <p:spPr bwMode="auto">
          <a:xfrm>
            <a:off x="685800" y="5029200"/>
            <a:ext cx="3352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Past-oriented model: present is key to the past</a:t>
            </a:r>
          </a:p>
        </p:txBody>
      </p:sp>
      <p:sp>
        <p:nvSpPr>
          <p:cNvPr id="29818" name="Rectangle 122"/>
          <p:cNvSpPr>
            <a:spLocks noChangeArrowheads="1"/>
          </p:cNvSpPr>
          <p:nvPr/>
        </p:nvSpPr>
        <p:spPr bwMode="auto">
          <a:xfrm>
            <a:off x="5029200" y="5029200"/>
            <a:ext cx="3733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Future-oriented model: recent past is key to near future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815" grpId="0" build="p"/>
      <p:bldP spid="29817" grpId="0"/>
      <p:bldP spid="298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 words to describe…</a:t>
            </a:r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81200"/>
            <a:ext cx="464820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/>
              <a:t>Engineering to geologists:</a:t>
            </a:r>
          </a:p>
          <a:p>
            <a:r>
              <a:rPr lang="en-US" sz="2400"/>
              <a:t>Practical (multiple constraints)</a:t>
            </a:r>
          </a:p>
          <a:p>
            <a:r>
              <a:rPr lang="en-US" sz="2400"/>
              <a:t>Quantitative (need values to work with)</a:t>
            </a:r>
          </a:p>
          <a:p>
            <a:r>
              <a:rPr lang="en-US" sz="2400"/>
              <a:t>Resourceful (how can we do this?)</a:t>
            </a:r>
          </a:p>
          <a:p>
            <a:r>
              <a:rPr lang="en-US" sz="2400"/>
              <a:t>Linear</a:t>
            </a:r>
          </a:p>
          <a:p>
            <a:r>
              <a:rPr lang="en-US" sz="2400"/>
              <a:t>Solution-driven (have to pull the trigger sometime)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5181600" y="1981200"/>
            <a:ext cx="396240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/>
              <a:t>Geology to engineers:</a:t>
            </a:r>
          </a:p>
          <a:p>
            <a:r>
              <a:rPr lang="en-US" sz="2400"/>
              <a:t>Vast (ancient, large)</a:t>
            </a:r>
          </a:p>
          <a:p>
            <a:r>
              <a:rPr lang="en-US" sz="2400"/>
              <a:t>Ambiguous</a:t>
            </a:r>
          </a:p>
          <a:p>
            <a:r>
              <a:rPr lang="en-US" sz="2400"/>
              <a:t>Cyclical (dynamic processes)</a:t>
            </a:r>
          </a:p>
          <a:p>
            <a:r>
              <a:rPr lang="en-US" sz="2400"/>
              <a:t>Observational (forensic)</a:t>
            </a:r>
          </a:p>
          <a:p>
            <a:r>
              <a:rPr lang="en-US" sz="2400"/>
              <a:t>Hypothesis-driven (hold competing thoughts in balance)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 build="p"/>
      <p:bldP spid="3482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What students want out of courses</a:t>
            </a:r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Geologists:</a:t>
            </a:r>
          </a:p>
          <a:p>
            <a:r>
              <a:rPr lang="en-US"/>
              <a:t>Gee whiz</a:t>
            </a:r>
          </a:p>
          <a:p>
            <a:r>
              <a:rPr lang="en-US"/>
              <a:t>Scenery, landscape, nature</a:t>
            </a:r>
          </a:p>
          <a:p>
            <a:r>
              <a:rPr lang="en-US"/>
              <a:t>Impressive, vast, old, powerful</a:t>
            </a:r>
          </a:p>
          <a:p>
            <a:r>
              <a:rPr lang="en-US"/>
              <a:t>Planetary scale</a:t>
            </a:r>
          </a:p>
          <a:p>
            <a:r>
              <a:rPr lang="en-US"/>
              <a:t>Appreciation</a:t>
            </a:r>
          </a:p>
          <a:p>
            <a:r>
              <a:rPr lang="en-US"/>
              <a:t>“I understand this”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Engineers:</a:t>
            </a:r>
          </a:p>
          <a:p>
            <a:r>
              <a:rPr lang="en-US"/>
              <a:t>Sophisticated skill</a:t>
            </a:r>
          </a:p>
          <a:p>
            <a:r>
              <a:rPr lang="en-US"/>
              <a:t>Problem-solving tools</a:t>
            </a:r>
          </a:p>
          <a:p>
            <a:r>
              <a:rPr lang="en-US"/>
              <a:t>Elegant, clever solutions</a:t>
            </a:r>
          </a:p>
          <a:p>
            <a:r>
              <a:rPr lang="en-US"/>
              <a:t>Know-how</a:t>
            </a:r>
          </a:p>
          <a:p>
            <a:r>
              <a:rPr lang="en-US"/>
              <a:t>“I can do this”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 build="p"/>
      <p:bldP spid="4915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/>
              <a:t>The continuum</a:t>
            </a: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457200" y="1295400"/>
            <a:ext cx="2209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 u="sng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Geologist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Origin of land mass</a:t>
            </a:r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4953000" y="4572000"/>
            <a:ext cx="2819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 u="sng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Geotechnical Engineer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Foundation design</a:t>
            </a: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6477000" y="5562600"/>
            <a:ext cx="243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 u="sng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Structural Engineer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Building design</a:t>
            </a:r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3276600" y="3352800"/>
            <a:ext cx="3581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 u="sng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Geological Engineer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Rates of processes, extent and properties of materials 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752600" y="2362200"/>
            <a:ext cx="373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 u="sng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Engineering Geologist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Process that created this site</a:t>
            </a:r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6019800" y="1676400"/>
            <a:ext cx="2667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Building Construction</a:t>
            </a:r>
          </a:p>
        </p:txBody>
      </p:sp>
      <p:sp>
        <p:nvSpPr>
          <p:cNvPr id="37899" name="Oval 11"/>
          <p:cNvSpPr>
            <a:spLocks noChangeArrowheads="1"/>
          </p:cNvSpPr>
          <p:nvPr/>
        </p:nvSpPr>
        <p:spPr bwMode="auto">
          <a:xfrm rot="2047466">
            <a:off x="373063" y="1047750"/>
            <a:ext cx="2997200" cy="1981200"/>
          </a:xfrm>
          <a:prstGeom prst="ellipse">
            <a:avLst/>
          </a:prstGeom>
          <a:noFill/>
          <a:ln w="38100">
            <a:solidFill>
              <a:srgbClr val="00CCFF">
                <a:alpha val="5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Oval 12"/>
          <p:cNvSpPr>
            <a:spLocks noChangeArrowheads="1"/>
          </p:cNvSpPr>
          <p:nvPr/>
        </p:nvSpPr>
        <p:spPr bwMode="auto">
          <a:xfrm rot="2047466">
            <a:off x="677863" y="1565275"/>
            <a:ext cx="3962400" cy="1981200"/>
          </a:xfrm>
          <a:prstGeom prst="ellipse">
            <a:avLst/>
          </a:prstGeom>
          <a:noFill/>
          <a:ln w="38100">
            <a:solidFill>
              <a:srgbClr val="00CCFF">
                <a:alpha val="5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Oval 13"/>
          <p:cNvSpPr>
            <a:spLocks noChangeArrowheads="1"/>
          </p:cNvSpPr>
          <p:nvPr/>
        </p:nvSpPr>
        <p:spPr bwMode="auto">
          <a:xfrm rot="2047466">
            <a:off x="4267200" y="3581400"/>
            <a:ext cx="2997200" cy="1981200"/>
          </a:xfrm>
          <a:prstGeom prst="ellipse">
            <a:avLst/>
          </a:prstGeom>
          <a:noFill/>
          <a:ln w="38100">
            <a:solidFill>
              <a:srgbClr val="00CCFF">
                <a:alpha val="5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Oval 14"/>
          <p:cNvSpPr>
            <a:spLocks noChangeArrowheads="1"/>
          </p:cNvSpPr>
          <p:nvPr/>
        </p:nvSpPr>
        <p:spPr bwMode="auto">
          <a:xfrm rot="2047466">
            <a:off x="1125538" y="2376488"/>
            <a:ext cx="4953000" cy="1981200"/>
          </a:xfrm>
          <a:prstGeom prst="ellipse">
            <a:avLst/>
          </a:prstGeom>
          <a:noFill/>
          <a:ln w="38100">
            <a:solidFill>
              <a:srgbClr val="00CCFF">
                <a:alpha val="5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Oval 15"/>
          <p:cNvSpPr>
            <a:spLocks noChangeArrowheads="1"/>
          </p:cNvSpPr>
          <p:nvPr/>
        </p:nvSpPr>
        <p:spPr bwMode="auto">
          <a:xfrm rot="2047466">
            <a:off x="6640513" y="4776788"/>
            <a:ext cx="2054225" cy="1981200"/>
          </a:xfrm>
          <a:prstGeom prst="ellipse">
            <a:avLst/>
          </a:prstGeom>
          <a:noFill/>
          <a:ln w="38100">
            <a:solidFill>
              <a:srgbClr val="00CCFF">
                <a:alpha val="5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7906" name="Group 18"/>
          <p:cNvGrpSpPr>
            <a:grpSpLocks/>
          </p:cNvGrpSpPr>
          <p:nvPr/>
        </p:nvGrpSpPr>
        <p:grpSpPr bwMode="auto">
          <a:xfrm>
            <a:off x="2438400" y="4114800"/>
            <a:ext cx="5435600" cy="1981200"/>
            <a:chOff x="1536" y="2592"/>
            <a:chExt cx="3424" cy="1248"/>
          </a:xfrm>
        </p:grpSpPr>
        <p:sp>
          <p:nvSpPr>
            <p:cNvPr id="37904" name="Oval 16"/>
            <p:cNvSpPr>
              <a:spLocks noChangeArrowheads="1"/>
            </p:cNvSpPr>
            <p:nvPr/>
          </p:nvSpPr>
          <p:spPr bwMode="auto">
            <a:xfrm rot="2047466">
              <a:off x="3072" y="2592"/>
              <a:ext cx="1888" cy="1248"/>
            </a:xfrm>
            <a:prstGeom prst="ellipse">
              <a:avLst/>
            </a:prstGeom>
            <a:noFill/>
            <a:ln w="38100">
              <a:solidFill>
                <a:srgbClr val="00CCFF">
                  <a:alpha val="5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5" name="AutoShape 17"/>
            <p:cNvSpPr>
              <a:spLocks/>
            </p:cNvSpPr>
            <p:nvPr/>
          </p:nvSpPr>
          <p:spPr bwMode="auto">
            <a:xfrm>
              <a:off x="1536" y="3504"/>
              <a:ext cx="1344" cy="336"/>
            </a:xfrm>
            <a:prstGeom prst="borderCallout1">
              <a:avLst>
                <a:gd name="adj1" fmla="val 21431"/>
                <a:gd name="adj2" fmla="val 103569"/>
                <a:gd name="adj3" fmla="val 57144"/>
                <a:gd name="adj4" fmla="val 15356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en-US" sz="2000" u="sng">
                  <a:solidFill>
                    <a:schemeClr val="folHlink"/>
                  </a:solidFill>
                </a:rPr>
                <a:t>Civil Engineer</a:t>
              </a:r>
            </a:p>
          </p:txBody>
        </p:sp>
      </p:grp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685800" y="3962400"/>
            <a:ext cx="2667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Significant overlap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3" grpId="0"/>
      <p:bldP spid="37894" grpId="0"/>
      <p:bldP spid="37895" grpId="0"/>
      <p:bldP spid="37896" grpId="0"/>
      <p:bldP spid="37897" grpId="0"/>
      <p:bldP spid="37899" grpId="0" animBg="1"/>
      <p:bldP spid="37900" grpId="0" animBg="1"/>
      <p:bldP spid="37901" grpId="0" animBg="1"/>
      <p:bldP spid="37902" grpId="0" animBg="1"/>
      <p:bldP spid="37903" grpId="0" animBg="1"/>
      <p:bldP spid="3790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/>
              <a:t>The continuum</a:t>
            </a: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457200" y="1295400"/>
            <a:ext cx="3200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 u="sng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Geologist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Environment of deposition, stratigraphic packages</a:t>
            </a:r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5486400" y="5486400"/>
            <a:ext cx="3657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 u="sng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Environmental Engineer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Clean-up technology, pumps and piping, chemistry</a:t>
            </a:r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3886200" y="4191000"/>
            <a:ext cx="3581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 u="sng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Hydrologist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Aquifer flow parameters, contaminant transport </a:t>
            </a:r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1524000" y="2743200"/>
            <a:ext cx="5181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 u="sng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Engineering Geologist / Geomorphologist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Water-bearing units, extent and trend and variability</a:t>
            </a: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6019800" y="1676400"/>
            <a:ext cx="2667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Hazardous Waste Site Cleanup</a:t>
            </a:r>
          </a:p>
        </p:txBody>
      </p:sp>
      <p:grpSp>
        <p:nvGrpSpPr>
          <p:cNvPr id="40978" name="Group 18"/>
          <p:cNvGrpSpPr>
            <a:grpSpLocks/>
          </p:cNvGrpSpPr>
          <p:nvPr/>
        </p:nvGrpSpPr>
        <p:grpSpPr bwMode="auto">
          <a:xfrm>
            <a:off x="169863" y="1649413"/>
            <a:ext cx="7627937" cy="4827587"/>
            <a:chOff x="107" y="1039"/>
            <a:chExt cx="4805" cy="3041"/>
          </a:xfrm>
        </p:grpSpPr>
        <p:sp>
          <p:nvSpPr>
            <p:cNvPr id="40969" name="Oval 9"/>
            <p:cNvSpPr>
              <a:spLocks noChangeArrowheads="1"/>
            </p:cNvSpPr>
            <p:nvPr/>
          </p:nvSpPr>
          <p:spPr bwMode="auto">
            <a:xfrm rot="2047466">
              <a:off x="1711" y="2082"/>
              <a:ext cx="2640" cy="1248"/>
            </a:xfrm>
            <a:prstGeom prst="ellipse">
              <a:avLst/>
            </a:prstGeom>
            <a:noFill/>
            <a:ln w="38100">
              <a:solidFill>
                <a:srgbClr val="00CCFF">
                  <a:alpha val="5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0" name="Oval 10"/>
            <p:cNvSpPr>
              <a:spLocks noChangeArrowheads="1"/>
            </p:cNvSpPr>
            <p:nvPr/>
          </p:nvSpPr>
          <p:spPr bwMode="auto">
            <a:xfrm rot="1926313">
              <a:off x="107" y="1039"/>
              <a:ext cx="2976" cy="1248"/>
            </a:xfrm>
            <a:prstGeom prst="ellipse">
              <a:avLst/>
            </a:prstGeom>
            <a:noFill/>
            <a:ln w="38100">
              <a:solidFill>
                <a:srgbClr val="00CCFF">
                  <a:alpha val="5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1" name="Oval 11"/>
            <p:cNvSpPr>
              <a:spLocks noChangeArrowheads="1"/>
            </p:cNvSpPr>
            <p:nvPr/>
          </p:nvSpPr>
          <p:spPr bwMode="auto">
            <a:xfrm rot="2047466">
              <a:off x="3024" y="2832"/>
              <a:ext cx="1888" cy="1248"/>
            </a:xfrm>
            <a:prstGeom prst="ellipse">
              <a:avLst/>
            </a:prstGeom>
            <a:noFill/>
            <a:ln w="38100">
              <a:solidFill>
                <a:srgbClr val="00CCFF">
                  <a:alpha val="5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2" name="Oval 12"/>
            <p:cNvSpPr>
              <a:spLocks noChangeArrowheads="1"/>
            </p:cNvSpPr>
            <p:nvPr/>
          </p:nvSpPr>
          <p:spPr bwMode="auto">
            <a:xfrm rot="2047466">
              <a:off x="336" y="1344"/>
              <a:ext cx="3120" cy="1248"/>
            </a:xfrm>
            <a:prstGeom prst="ellipse">
              <a:avLst/>
            </a:prstGeom>
            <a:noFill/>
            <a:ln w="38100">
              <a:solidFill>
                <a:srgbClr val="00CCFF">
                  <a:alpha val="5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7" name="Rectangle 17"/>
            <p:cNvSpPr>
              <a:spLocks noChangeArrowheads="1"/>
            </p:cNvSpPr>
            <p:nvPr/>
          </p:nvSpPr>
          <p:spPr bwMode="auto">
            <a:xfrm>
              <a:off x="432" y="2496"/>
              <a:ext cx="1680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342900" indent="-342900" eaLnBrk="1" hangingPunct="1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itchFamily="2" charset="2"/>
                <a:buNone/>
              </a:pPr>
              <a:r>
                <a:rPr lang="en-US" sz="280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Significant overlap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/>
      <p:bldP spid="40965" grpId="0"/>
      <p:bldP spid="40966" grpId="0"/>
      <p:bldP spid="409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/>
              <a:t>The continuum</a:t>
            </a: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457200" y="1295400"/>
            <a:ext cx="3200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 u="sng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Geologist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Mineral suite, origin, extent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5486400" y="5486400"/>
            <a:ext cx="3657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 u="sng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Metallurgical Engineer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Processing system</a:t>
            </a: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3886200" y="4191000"/>
            <a:ext cx="3581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 u="sng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Mining Engineer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Extraction plan, mine layout </a:t>
            </a:r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1524000" y="2743200"/>
            <a:ext cx="5181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 u="sng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Geological Engineer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Pit slope design, water control</a:t>
            </a:r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6019800" y="1676400"/>
            <a:ext cx="2667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Mine Design</a:t>
            </a:r>
          </a:p>
        </p:txBody>
      </p:sp>
      <p:grpSp>
        <p:nvGrpSpPr>
          <p:cNvPr id="43021" name="Group 13"/>
          <p:cNvGrpSpPr>
            <a:grpSpLocks/>
          </p:cNvGrpSpPr>
          <p:nvPr/>
        </p:nvGrpSpPr>
        <p:grpSpPr bwMode="auto">
          <a:xfrm>
            <a:off x="161925" y="955675"/>
            <a:ext cx="7737475" cy="5611813"/>
            <a:chOff x="102" y="602"/>
            <a:chExt cx="4874" cy="3535"/>
          </a:xfrm>
        </p:grpSpPr>
        <p:sp>
          <p:nvSpPr>
            <p:cNvPr id="43016" name="Oval 8"/>
            <p:cNvSpPr>
              <a:spLocks noChangeArrowheads="1"/>
            </p:cNvSpPr>
            <p:nvPr/>
          </p:nvSpPr>
          <p:spPr bwMode="auto">
            <a:xfrm rot="2047466">
              <a:off x="3440" y="3006"/>
              <a:ext cx="1536" cy="1131"/>
            </a:xfrm>
            <a:prstGeom prst="ellipse">
              <a:avLst/>
            </a:prstGeom>
            <a:noFill/>
            <a:ln w="38100">
              <a:solidFill>
                <a:srgbClr val="00CCFF">
                  <a:alpha val="5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7" name="Oval 9"/>
            <p:cNvSpPr>
              <a:spLocks noChangeArrowheads="1"/>
            </p:cNvSpPr>
            <p:nvPr/>
          </p:nvSpPr>
          <p:spPr bwMode="auto">
            <a:xfrm rot="1926313">
              <a:off x="102" y="602"/>
              <a:ext cx="1632" cy="1248"/>
            </a:xfrm>
            <a:prstGeom prst="ellipse">
              <a:avLst/>
            </a:prstGeom>
            <a:noFill/>
            <a:ln w="38100">
              <a:solidFill>
                <a:srgbClr val="00CCFF">
                  <a:alpha val="5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8" name="Oval 10"/>
            <p:cNvSpPr>
              <a:spLocks noChangeArrowheads="1"/>
            </p:cNvSpPr>
            <p:nvPr/>
          </p:nvSpPr>
          <p:spPr bwMode="auto">
            <a:xfrm rot="2047466">
              <a:off x="2230" y="2232"/>
              <a:ext cx="1632" cy="1248"/>
            </a:xfrm>
            <a:prstGeom prst="ellipse">
              <a:avLst/>
            </a:prstGeom>
            <a:noFill/>
            <a:ln w="38100">
              <a:solidFill>
                <a:srgbClr val="00CCFF">
                  <a:alpha val="5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9" name="Oval 11"/>
            <p:cNvSpPr>
              <a:spLocks noChangeArrowheads="1"/>
            </p:cNvSpPr>
            <p:nvPr/>
          </p:nvSpPr>
          <p:spPr bwMode="auto">
            <a:xfrm rot="2047466">
              <a:off x="1080" y="1344"/>
              <a:ext cx="1551" cy="1248"/>
            </a:xfrm>
            <a:prstGeom prst="ellipse">
              <a:avLst/>
            </a:prstGeom>
            <a:noFill/>
            <a:ln w="38100">
              <a:solidFill>
                <a:srgbClr val="00CCFF">
                  <a:alpha val="5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0" name="Rectangle 12"/>
            <p:cNvSpPr>
              <a:spLocks noChangeArrowheads="1"/>
            </p:cNvSpPr>
            <p:nvPr/>
          </p:nvSpPr>
          <p:spPr bwMode="auto">
            <a:xfrm>
              <a:off x="432" y="2496"/>
              <a:ext cx="1392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342900" indent="-342900" eaLnBrk="1" hangingPunct="1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itchFamily="2" charset="2"/>
                <a:buNone/>
              </a:pPr>
              <a:r>
                <a:rPr lang="en-US" sz="280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Minimal overlap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/>
      <p:bldP spid="43012" grpId="0"/>
      <p:bldP spid="43013" grpId="0"/>
      <p:bldP spid="430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r>
              <a:rPr lang="en-US" sz="4000"/>
              <a:t>Challenges communicating between cultures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153400" cy="4191000"/>
          </a:xfrm>
        </p:spPr>
        <p:txBody>
          <a:bodyPr/>
          <a:lstStyle/>
          <a:p>
            <a:r>
              <a:rPr lang="en-US" sz="2800"/>
              <a:t>Areas of overlap reduce appreciation of need for other fields</a:t>
            </a:r>
          </a:p>
          <a:p>
            <a:r>
              <a:rPr lang="en-US" sz="2800"/>
              <a:t>Value different parts of the problem-solving process (</a:t>
            </a:r>
            <a:r>
              <a:rPr lang="en-US" sz="2800">
                <a:solidFill>
                  <a:schemeClr val="folHlink"/>
                </a:solidFill>
              </a:rPr>
              <a:t>hypothesis – front end</a:t>
            </a:r>
            <a:r>
              <a:rPr lang="en-US" sz="2800"/>
              <a:t>	   vs. 	</a:t>
            </a:r>
            <a:r>
              <a:rPr lang="en-US" sz="2800">
                <a:solidFill>
                  <a:schemeClr val="folHlink"/>
                </a:solidFill>
              </a:rPr>
              <a:t>solution – back end</a:t>
            </a:r>
            <a:r>
              <a:rPr lang="en-US" sz="2800"/>
              <a:t>)</a:t>
            </a:r>
          </a:p>
          <a:p>
            <a:r>
              <a:rPr lang="en-US" sz="2800"/>
              <a:t>Want different things out of classes</a:t>
            </a:r>
          </a:p>
          <a:p>
            <a:r>
              <a:rPr lang="en-US" sz="2800"/>
              <a:t>Embraces ambiguity vs. driven towards practicality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2" grpId="0" build="p"/>
    </p:bld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544</TotalTime>
  <Words>300</Words>
  <Application>Microsoft Office PowerPoint</Application>
  <PresentationFormat>On-screen Show (4:3)</PresentationFormat>
  <Paragraphs>90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Tahoma</vt:lpstr>
      <vt:lpstr>Wingdings</vt:lpstr>
      <vt:lpstr>Textured</vt:lpstr>
      <vt:lpstr>Challenges InTeGrating Engineering and Geoscience Cultures</vt:lpstr>
      <vt:lpstr>Contrasting Interests</vt:lpstr>
      <vt:lpstr>5 words to describe…</vt:lpstr>
      <vt:lpstr>What students want out of courses</vt:lpstr>
      <vt:lpstr>The continuum</vt:lpstr>
      <vt:lpstr>The continuum</vt:lpstr>
      <vt:lpstr>The continuum</vt:lpstr>
      <vt:lpstr>Challenges communicating between cultures</vt:lpstr>
    </vt:vector>
  </TitlesOfParts>
  <Company>Colorado School of Mines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Challenges InTeGrating Engineering and Geoscience Cultures</dc:title>
  <dc:creator>psanti</dc:creator>
  <cp:lastModifiedBy>mbruckne</cp:lastModifiedBy>
  <cp:revision>13</cp:revision>
  <dcterms:created xsi:type="dcterms:W3CDTF">2013-03-06T14:41:17Z</dcterms:created>
  <dcterms:modified xsi:type="dcterms:W3CDTF">2013-03-07T17:03:37Z</dcterms:modified>
</cp:coreProperties>
</file>