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702" r:id="rId2"/>
    <p:sldId id="684" r:id="rId3"/>
    <p:sldId id="685" r:id="rId4"/>
    <p:sldId id="686" r:id="rId5"/>
    <p:sldId id="687" r:id="rId6"/>
    <p:sldId id="704" r:id="rId7"/>
    <p:sldId id="683" r:id="rId8"/>
    <p:sldId id="688" r:id="rId9"/>
    <p:sldId id="689" r:id="rId10"/>
    <p:sldId id="692" r:id="rId11"/>
    <p:sldId id="691" r:id="rId12"/>
    <p:sldId id="694" r:id="rId13"/>
    <p:sldId id="693" r:id="rId14"/>
    <p:sldId id="695" r:id="rId15"/>
    <p:sldId id="698" r:id="rId16"/>
    <p:sldId id="699" r:id="rId17"/>
    <p:sldId id="700" r:id="rId18"/>
    <p:sldId id="701" r:id="rId19"/>
    <p:sldId id="703" r:id="rId20"/>
    <p:sldId id="696" r:id="rId21"/>
  </p:sldIdLst>
  <p:sldSz cx="9144000" cy="6858000" type="screen4x3"/>
  <p:notesSz cx="7023100" cy="9309100"/>
  <p:defaultTextStyle>
    <a:defPPr>
      <a:defRPr lang="en-US"/>
    </a:defPPr>
    <a:lvl1pPr algn="l" rtl="0" eaLnBrk="0" fontAlgn="base" hangingPunct="0">
      <a:spcBef>
        <a:spcPct val="0"/>
      </a:spcBef>
      <a:spcAft>
        <a:spcPct val="0"/>
      </a:spcAft>
      <a:defRPr sz="32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32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32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32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3200" b="1" kern="1200">
        <a:solidFill>
          <a:schemeClr val="tx1"/>
        </a:solidFill>
        <a:latin typeface="Times" pitchFamily="18" charset="0"/>
        <a:ea typeface="+mn-ea"/>
        <a:cs typeface="+mn-cs"/>
      </a:defRPr>
    </a:lvl5pPr>
    <a:lvl6pPr marL="2286000" algn="l" defTabSz="914400" rtl="0" eaLnBrk="1" latinLnBrk="0" hangingPunct="1">
      <a:defRPr sz="3200" b="1" kern="1200">
        <a:solidFill>
          <a:schemeClr val="tx1"/>
        </a:solidFill>
        <a:latin typeface="Times" pitchFamily="18" charset="0"/>
        <a:ea typeface="+mn-ea"/>
        <a:cs typeface="+mn-cs"/>
      </a:defRPr>
    </a:lvl6pPr>
    <a:lvl7pPr marL="2743200" algn="l" defTabSz="914400" rtl="0" eaLnBrk="1" latinLnBrk="0" hangingPunct="1">
      <a:defRPr sz="3200" b="1" kern="1200">
        <a:solidFill>
          <a:schemeClr val="tx1"/>
        </a:solidFill>
        <a:latin typeface="Times" pitchFamily="18" charset="0"/>
        <a:ea typeface="+mn-ea"/>
        <a:cs typeface="+mn-cs"/>
      </a:defRPr>
    </a:lvl7pPr>
    <a:lvl8pPr marL="3200400" algn="l" defTabSz="914400" rtl="0" eaLnBrk="1" latinLnBrk="0" hangingPunct="1">
      <a:defRPr sz="3200" b="1" kern="1200">
        <a:solidFill>
          <a:schemeClr val="tx1"/>
        </a:solidFill>
        <a:latin typeface="Times" pitchFamily="18" charset="0"/>
        <a:ea typeface="+mn-ea"/>
        <a:cs typeface="+mn-cs"/>
      </a:defRPr>
    </a:lvl8pPr>
    <a:lvl9pPr marL="3657600" algn="l" defTabSz="914400" rtl="0" eaLnBrk="1" latinLnBrk="0" hangingPunct="1">
      <a:defRPr sz="3200" b="1"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00FF00"/>
    <a:srgbClr val="FFFF00"/>
    <a:srgbClr val="4B87FF"/>
    <a:srgbClr val="9999FF"/>
    <a:srgbClr val="FF505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82927" autoAdjust="0"/>
  </p:normalViewPr>
  <p:slideViewPr>
    <p:cSldViewPr>
      <p:cViewPr>
        <p:scale>
          <a:sx n="65" d="100"/>
          <a:sy n="65" d="100"/>
        </p:scale>
        <p:origin x="-2790" y="-2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3" Type="http://schemas.openxmlformats.org/officeDocument/2006/relationships/slide" Target="slides/slide5.xml"/><Relationship Id="rId7" Type="http://schemas.openxmlformats.org/officeDocument/2006/relationships/slide" Target="slides/slide16.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5.xml"/><Relationship Id="rId5" Type="http://schemas.openxmlformats.org/officeDocument/2006/relationships/slide" Target="slides/slide14.xml"/><Relationship Id="rId10" Type="http://schemas.openxmlformats.org/officeDocument/2006/relationships/slide" Target="slides/slide19.xml"/><Relationship Id="rId4" Type="http://schemas.openxmlformats.org/officeDocument/2006/relationships/slide" Target="slides/slide12.xml"/><Relationship Id="rId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defTabSz="933261">
              <a:defRPr sz="1200" b="0">
                <a:effectLst/>
              </a:defRPr>
            </a:lvl1pPr>
          </a:lstStyle>
          <a:p>
            <a:pPr>
              <a:defRPr/>
            </a:pPr>
            <a:endParaRPr lang="en-US"/>
          </a:p>
        </p:txBody>
      </p:sp>
      <p:sp>
        <p:nvSpPr>
          <p:cNvPr id="294915" name="Rectangle 3"/>
          <p:cNvSpPr>
            <a:spLocks noGrp="1" noChangeArrowheads="1"/>
          </p:cNvSpPr>
          <p:nvPr>
            <p:ph type="dt" sz="quarter" idx="1"/>
          </p:nvPr>
        </p:nvSpPr>
        <p:spPr bwMode="auto">
          <a:xfrm>
            <a:off x="3977531" y="0"/>
            <a:ext cx="3043979" cy="465773"/>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261">
              <a:defRPr sz="1200" b="0">
                <a:effectLst/>
              </a:defRPr>
            </a:lvl1pPr>
          </a:lstStyle>
          <a:p>
            <a:pPr>
              <a:defRPr/>
            </a:pPr>
            <a:endParaRPr lang="en-US"/>
          </a:p>
        </p:txBody>
      </p:sp>
      <p:sp>
        <p:nvSpPr>
          <p:cNvPr id="294916" name="Rectangle 4"/>
          <p:cNvSpPr>
            <a:spLocks noGrp="1" noChangeArrowheads="1"/>
          </p:cNvSpPr>
          <p:nvPr>
            <p:ph type="ftr" sz="quarter" idx="2"/>
          </p:nvPr>
        </p:nvSpPr>
        <p:spPr bwMode="auto">
          <a:xfrm>
            <a:off x="1" y="8841738"/>
            <a:ext cx="3043979" cy="465773"/>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defTabSz="933261">
              <a:defRPr sz="1200" b="0">
                <a:effectLst/>
              </a:defRPr>
            </a:lvl1pPr>
          </a:lstStyle>
          <a:p>
            <a:pPr>
              <a:defRPr/>
            </a:pPr>
            <a:endParaRPr lang="en-US"/>
          </a:p>
        </p:txBody>
      </p:sp>
      <p:sp>
        <p:nvSpPr>
          <p:cNvPr id="294917" name="Rectangle 5"/>
          <p:cNvSpPr>
            <a:spLocks noGrp="1" noChangeArrowheads="1"/>
          </p:cNvSpPr>
          <p:nvPr>
            <p:ph type="sldNum" sz="quarter" idx="3"/>
          </p:nvPr>
        </p:nvSpPr>
        <p:spPr bwMode="auto">
          <a:xfrm>
            <a:off x="3977531" y="8841738"/>
            <a:ext cx="3043979" cy="465773"/>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261">
              <a:defRPr sz="1200" b="0">
                <a:effectLst/>
              </a:defRPr>
            </a:lvl1pPr>
          </a:lstStyle>
          <a:p>
            <a:pPr>
              <a:defRPr/>
            </a:pPr>
            <a:fld id="{9D20F483-71C3-480E-ADD7-FCF819C0BD89}" type="slidenum">
              <a:rPr lang="en-US"/>
              <a:pPr>
                <a:defRPr/>
              </a:pPr>
              <a:t>‹#›</a:t>
            </a:fld>
            <a:endParaRPr lang="en-US"/>
          </a:p>
        </p:txBody>
      </p:sp>
    </p:spTree>
    <p:extLst>
      <p:ext uri="{BB962C8B-B14F-4D97-AF65-F5344CB8AC3E}">
        <p14:creationId xmlns:p14="http://schemas.microsoft.com/office/powerpoint/2010/main" val="2462161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defTabSz="933261">
              <a:defRPr sz="1200" b="0">
                <a:effectLst/>
              </a:defRPr>
            </a:lvl1pPr>
          </a:lstStyle>
          <a:p>
            <a:pPr>
              <a:defRPr/>
            </a:pPr>
            <a:endParaRPr lang="en-US"/>
          </a:p>
        </p:txBody>
      </p:sp>
      <p:sp>
        <p:nvSpPr>
          <p:cNvPr id="4099" name="Rectangle 3"/>
          <p:cNvSpPr>
            <a:spLocks noGrp="1" noChangeArrowheads="1"/>
          </p:cNvSpPr>
          <p:nvPr>
            <p:ph type="dt" idx="1"/>
          </p:nvPr>
        </p:nvSpPr>
        <p:spPr bwMode="auto">
          <a:xfrm>
            <a:off x="3979121" y="0"/>
            <a:ext cx="3043979" cy="465773"/>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261">
              <a:defRPr sz="1200" b="0">
                <a:effectLst/>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6733" y="4422459"/>
            <a:ext cx="5149637" cy="4188778"/>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43328"/>
            <a:ext cx="3043979" cy="465772"/>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defTabSz="933261">
              <a:defRPr sz="1200" b="0">
                <a:effectLst/>
              </a:defRPr>
            </a:lvl1pPr>
          </a:lstStyle>
          <a:p>
            <a:pPr>
              <a:defRPr/>
            </a:pPr>
            <a:endParaRPr lang="en-US"/>
          </a:p>
        </p:txBody>
      </p:sp>
      <p:sp>
        <p:nvSpPr>
          <p:cNvPr id="4103" name="Rectangle 7"/>
          <p:cNvSpPr>
            <a:spLocks noGrp="1" noChangeArrowheads="1"/>
          </p:cNvSpPr>
          <p:nvPr>
            <p:ph type="sldNum" sz="quarter" idx="5"/>
          </p:nvPr>
        </p:nvSpPr>
        <p:spPr bwMode="auto">
          <a:xfrm>
            <a:off x="3979121" y="8843328"/>
            <a:ext cx="3043979" cy="465772"/>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261">
              <a:defRPr sz="1200" b="0">
                <a:effectLst/>
              </a:defRPr>
            </a:lvl1pPr>
          </a:lstStyle>
          <a:p>
            <a:pPr>
              <a:defRPr/>
            </a:pPr>
            <a:fld id="{0CE76B83-EE70-4494-A02D-1E85A5892F94}" type="slidenum">
              <a:rPr lang="en-US"/>
              <a:pPr>
                <a:defRPr/>
              </a:pPr>
              <a:t>‹#›</a:t>
            </a:fld>
            <a:endParaRPr lang="en-US"/>
          </a:p>
        </p:txBody>
      </p:sp>
    </p:spTree>
    <p:extLst>
      <p:ext uri="{BB962C8B-B14F-4D97-AF65-F5344CB8AC3E}">
        <p14:creationId xmlns:p14="http://schemas.microsoft.com/office/powerpoint/2010/main" val="3003256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A3E61E9-42EC-4B8C-9961-795CB943913C}" type="slidenum">
              <a:rPr lang="en-US" smtClean="0"/>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defTabSz="915772">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DDE64E1-DE14-4FF1-8118-D8CBAE549A19}"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DDE64E1-DE14-4FF1-8118-D8CBAE549A19}" type="slidenum">
              <a:rPr lang="en-US" smtClean="0"/>
              <a:pPr/>
              <a:t>11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3F7784B-EE16-4BCD-8B33-469D60825FAA}" type="slidenum">
              <a:rPr lang="en-US" smtClean="0"/>
              <a:pPr/>
              <a:t>12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15772">
              <a:defRPr/>
            </a:pPr>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DDE64E1-DE14-4FF1-8118-D8CBAE549A19}" type="slidenum">
              <a:rPr lang="en-US" smtClean="0"/>
              <a:pPr/>
              <a:t>13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3F7784B-EE16-4BCD-8B33-469D60825FAA}" type="slidenum">
              <a:rPr lang="en-US" smtClean="0"/>
              <a:pPr/>
              <a:t>14</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15772">
              <a:defRPr/>
            </a:pPr>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3F7784B-EE16-4BCD-8B33-469D60825FAA}" type="slidenum">
              <a:rPr lang="en-US" smtClean="0"/>
              <a:pPr/>
              <a:t>15</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15772">
              <a:defRPr/>
            </a:pPr>
            <a:endParaRPr lang="en-US"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3F7784B-EE16-4BCD-8B33-469D60825FAA}" type="slidenum">
              <a:rPr lang="en-US" smtClean="0"/>
              <a:pPr/>
              <a:t>16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15772">
              <a:defRPr/>
            </a:pPr>
            <a:endParaRPr lang="en-US"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3F7784B-EE16-4BCD-8B33-469D60825FAA}" type="slidenum">
              <a:rPr lang="en-US" smtClean="0"/>
              <a:pPr/>
              <a:t>17</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15772">
              <a:defRPr/>
            </a:pPr>
            <a:endParaRPr lang="en-US"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3F7784B-EE16-4BCD-8B33-469D60825FAA}" type="slidenum">
              <a:rPr lang="en-US" smtClean="0"/>
              <a:pPr/>
              <a:t>18</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15772">
              <a:defRPr/>
            </a:pPr>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3F7784B-EE16-4BCD-8B33-469D60825FAA}" type="slidenum">
              <a:rPr lang="en-US" smtClean="0"/>
              <a:pPr/>
              <a:t>19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15772">
              <a:defRPr/>
            </a:pPr>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A3E61E9-42EC-4B8C-9961-795CB943913C}" type="slidenum">
              <a:rPr lang="en-US" smtClean="0"/>
              <a:pPr/>
              <a:t>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defTabSz="915772">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A3E61E9-42EC-4B8C-9961-795CB943913C}" type="slidenum">
              <a:rPr lang="en-US" smtClean="0"/>
              <a:pPr/>
              <a:t>20</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defTabSz="915772">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D9970AE-16BD-4305-9D5D-29D5DE049AB3}" type="slidenum">
              <a:rPr lang="en-US" smtClean="0"/>
              <a:pPr/>
              <a:t>3</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defTabSz="915772">
              <a:defRPr/>
            </a:pPr>
            <a:endParaRPr lang="en-US" b="1"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D9970AE-16BD-4305-9D5D-29D5DE049AB3}" type="slidenum">
              <a:rPr lang="en-US" smtClean="0"/>
              <a:pPr/>
              <a:t>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defTabSz="915772">
              <a:defRPr/>
            </a:pPr>
            <a:endParaRPr lang="en-US" b="1"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D9970AE-16BD-4305-9D5D-29D5DE049AB3}" type="slidenum">
              <a:rPr lang="en-US" smtClean="0"/>
              <a:pPr/>
              <a:t>5</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defTabSz="915772">
              <a:defRPr/>
            </a:pPr>
            <a:endParaRPr lang="en-US" b="1"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DDE64E1-DE14-4FF1-8118-D8CBAE549A19}" type="slidenum">
              <a:rPr lang="en-US" smtClean="0"/>
              <a:pPr/>
              <a:t>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DDE64E1-DE14-4FF1-8118-D8CBAE549A19}" type="slidenum">
              <a:rPr lang="en-US" smtClean="0"/>
              <a:pPr/>
              <a:t>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DDE64E1-DE14-4FF1-8118-D8CBAE549A19}" type="slidenum">
              <a:rPr lang="en-US" smtClean="0"/>
              <a:pPr/>
              <a:t>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DDE64E1-DE14-4FF1-8118-D8CBAE549A19}" type="slidenum">
              <a:rPr lang="en-US" smtClean="0"/>
              <a:pPr/>
              <a:t>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AF44D5-4940-4288-BCB9-8B16B11A20F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F2CC76-26A3-40B4-94CD-370C6454D74A}"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8F93418-7239-47B2-A00C-68D8610E4CD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1CB357-1F37-4439-A6C9-AD3219BD8BA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4D1715-A463-46AE-8D92-5BEB30B8C0D8}"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827659-C5A4-40A2-851C-EE9BFA04CAEE}"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E71AEDC-A1FE-4AA9-9248-0A0C1B5335A7}"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9178673-9A2B-4FC3-AAFE-F9C19B6D9C6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4A73285-50D4-4747-9D98-9EB4CB99CDA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A23F35-A9A5-44A0-A8EA-B11C4002077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E94323-BB4B-4568-B65C-5DA97E35FB5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ffectLs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defRPr>
            </a:lvl1pPr>
          </a:lstStyle>
          <a:p>
            <a:pPr>
              <a:defRPr/>
            </a:pPr>
            <a:fld id="{A9E6C394-93DE-4CE0-91CE-5ADCABEBFC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google.com/url?sa=i&amp;rct=j&amp;q=&amp;esrc=s&amp;frm=1&amp;source=images&amp;cd=&amp;cad=rja&amp;docid=40xaSl0BaKKNpM&amp;tbnid=pCTFcBIzfrAM1M:&amp;ved=0CAUQjRw&amp;url=http://www.gsi.ie/Geoscience+Initiatives/&amp;ei=2WM5Udq9KqqP2gXi04D4Dw&amp;bvm=bv.43287494,d.aWc&amp;psig=AFQjCNEyFHIaIqbM5iR0jGrQ5eRowxpW-Q&amp;ust=1362801995437822" TargetMode="Externa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4.wmf"/><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9.png"/><Relationship Id="rId7"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6.png"/><Relationship Id="rId7"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google.com/url?sa=i&amp;rct=j&amp;q=&amp;esrc=s&amp;frm=1&amp;source=images&amp;cd=&amp;cad=rja&amp;docid=40xaSl0BaKKNpM&amp;tbnid=pCTFcBIzfrAM1M:&amp;ved=0CAUQjRw&amp;url=http://www.gsi.ie/Geoscience+Initiatives/&amp;ei=2WM5Udq9KqqP2gXi04D4Dw&amp;bvm=bv.43287494,d.aWc&amp;psig=AFQjCNEyFHIaIqbM5iR0jGrQ5eRowxpW-Q&amp;ust=1362801995437822" TargetMode="Externa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google.com/url?sa=i&amp;rct=j&amp;q=&amp;esrc=s&amp;frm=1&amp;source=images&amp;cd=&amp;cad=rja&amp;docid=40xaSl0BaKKNpM&amp;tbnid=pCTFcBIzfrAM1M:&amp;ved=0CAUQjRw&amp;url=http://www.gsi.ie/Geoscience+Initiatives/&amp;ei=2WM5Udq9KqqP2gXi04D4Dw&amp;bvm=bv.43287494,d.aWc&amp;psig=AFQjCNEyFHIaIqbM5iR0jGrQ5eRowxpW-Q&amp;ust=1362801995437822" TargetMode="Externa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eg"/><Relationship Id="rId7"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40xaSl0BaKKNpM&amp;tbnid=pCTFcBIzfrAM1M:&amp;ved=0CAUQjRw&amp;url=http://www.gsi.ie/Geoscience+Initiatives/&amp;ei=2WM5Udq9KqqP2gXi04D4Dw&amp;bvm=bv.43287494,d.aWc&amp;psig=AFQjCNEyFHIaIqbM5iR0jGrQ5eRowxpW-Q&amp;ust=1362801995437822" TargetMode="External"/><Relationship Id="rId5" Type="http://schemas.openxmlformats.org/officeDocument/2006/relationships/image" Target="../media/image2.wm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1.gstatic.com/images?q=tbn:ANd9GcS6o40yAc8s66sKXI-0ZiX-Aq82RleddmOcYgWs9nLW4pX8asrO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2789613"/>
            <a:ext cx="2914650" cy="1571625"/>
          </a:xfrm>
          <a:prstGeom prst="rect">
            <a:avLst/>
          </a:prstGeom>
          <a:noFill/>
          <a:extLst>
            <a:ext uri="{909E8E84-426E-40DD-AFC4-6F175D3DCCD1}">
              <a14:hiddenFill xmlns:a14="http://schemas.microsoft.com/office/drawing/2010/main">
                <a:solidFill>
                  <a:srgbClr val="FFFFFF"/>
                </a:solidFill>
              </a14:hiddenFill>
            </a:ext>
          </a:extLst>
        </p:spPr>
      </p:pic>
      <p:sp>
        <p:nvSpPr>
          <p:cNvPr id="78850" name="Rectangle 1026"/>
          <p:cNvSpPr>
            <a:spLocks noGrp="1" noChangeArrowheads="1"/>
          </p:cNvSpPr>
          <p:nvPr>
            <p:ph type="title"/>
          </p:nvPr>
        </p:nvSpPr>
        <p:spPr>
          <a:xfrm>
            <a:off x="0" y="0"/>
            <a:ext cx="9144000" cy="838200"/>
          </a:xfrm>
          <a:solidFill>
            <a:srgbClr val="3366FF"/>
          </a:solidFill>
        </p:spPr>
        <p:txBody>
          <a:bodyPr/>
          <a:lstStyle/>
          <a:p>
            <a:pPr>
              <a:defRPr/>
            </a:pP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Bridging the </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Disciplinary</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Divide”</a:t>
            </a:r>
            <a:endPar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8853" name="Rectangle 1029"/>
          <p:cNvSpPr>
            <a:spLocks noChangeArrowheads="1"/>
          </p:cNvSpPr>
          <p:nvPr/>
        </p:nvSpPr>
        <p:spPr bwMode="auto">
          <a:xfrm>
            <a:off x="0" y="4953000"/>
            <a:ext cx="9144000" cy="584775"/>
          </a:xfrm>
          <a:prstGeom prst="rect">
            <a:avLst/>
          </a:prstGeom>
          <a:solidFill>
            <a:schemeClr val="bg1"/>
          </a:solidFill>
          <a:ln w="9525">
            <a:noFill/>
            <a:miter lim="800000"/>
            <a:headEnd/>
            <a:tailEnd/>
          </a:ln>
          <a:effectLst/>
        </p:spPr>
        <p:txBody>
          <a:bodyPr>
            <a:spAutoFit/>
          </a:bodyPr>
          <a:lstStyle/>
          <a:p>
            <a:pPr algn="ctr">
              <a:defRPr/>
            </a:pPr>
            <a:r>
              <a:rPr lang="en-US" dirty="0">
                <a:latin typeface="Arial" charset="0"/>
              </a:rPr>
              <a:t>Steve </a:t>
            </a:r>
            <a:r>
              <a:rPr lang="en-US" dirty="0" smtClean="0">
                <a:latin typeface="Arial" charset="0"/>
              </a:rPr>
              <a:t>Burian</a:t>
            </a:r>
            <a:endParaRPr lang="en-US" dirty="0">
              <a:latin typeface="Arial" charset="0"/>
            </a:endParaRPr>
          </a:p>
        </p:txBody>
      </p:sp>
      <p:sp>
        <p:nvSpPr>
          <p:cNvPr id="78862" name="Rectangle 1038"/>
          <p:cNvSpPr>
            <a:spLocks noChangeArrowheads="1"/>
          </p:cNvSpPr>
          <p:nvPr/>
        </p:nvSpPr>
        <p:spPr bwMode="auto">
          <a:xfrm>
            <a:off x="0" y="5486400"/>
            <a:ext cx="9144000" cy="1200329"/>
          </a:xfrm>
          <a:prstGeom prst="rect">
            <a:avLst/>
          </a:prstGeom>
          <a:noFill/>
          <a:ln w="9525">
            <a:noFill/>
            <a:miter lim="800000"/>
            <a:headEnd/>
            <a:tailEnd/>
          </a:ln>
          <a:effectLst/>
        </p:spPr>
        <p:txBody>
          <a:bodyPr>
            <a:spAutoFit/>
          </a:bodyPr>
          <a:lstStyle/>
          <a:p>
            <a:pPr algn="ctr">
              <a:defRPr/>
            </a:pPr>
            <a:r>
              <a:rPr lang="en-US" sz="1800" i="1" dirty="0">
                <a:latin typeface="Arial" charset="0"/>
              </a:rPr>
              <a:t>Department of Civil &amp; Environmental </a:t>
            </a:r>
            <a:r>
              <a:rPr lang="en-US" sz="1800" i="1" dirty="0" smtClean="0">
                <a:latin typeface="Arial" charset="0"/>
              </a:rPr>
              <a:t>Engineering</a:t>
            </a:r>
          </a:p>
          <a:p>
            <a:pPr algn="ctr">
              <a:defRPr/>
            </a:pPr>
            <a:r>
              <a:rPr lang="en-US" sz="1800" i="1" dirty="0" smtClean="0">
                <a:latin typeface="Arial" charset="0"/>
              </a:rPr>
              <a:t>Assoc. Director, Global Change and Sustainability Center</a:t>
            </a:r>
          </a:p>
          <a:p>
            <a:pPr algn="ctr">
              <a:defRPr/>
            </a:pPr>
            <a:r>
              <a:rPr lang="en-US" sz="1800" i="1" dirty="0" smtClean="0">
                <a:latin typeface="Arial" charset="0"/>
              </a:rPr>
              <a:t>Co-Director Sustainability Curriculum Development</a:t>
            </a:r>
            <a:endParaRPr lang="en-US" sz="1800" i="1" dirty="0">
              <a:latin typeface="Arial" charset="0"/>
            </a:endParaRPr>
          </a:p>
          <a:p>
            <a:pPr algn="ctr">
              <a:defRPr/>
            </a:pPr>
            <a:r>
              <a:rPr lang="en-US" sz="1800" i="1" dirty="0">
                <a:latin typeface="Arial" charset="0"/>
              </a:rPr>
              <a:t>University of Utah</a:t>
            </a:r>
          </a:p>
        </p:txBody>
      </p:sp>
      <p:pic>
        <p:nvPicPr>
          <p:cNvPr id="2056" name="Picture 9" descr="C:\Documents and Settings\Burian\Local Settings\Temporary Internet Files\Content.IE5\U4RMKMG4\MC900023524[1].wmf"/>
          <p:cNvPicPr>
            <a:picLocks noChangeAspect="1" noChangeArrowheads="1"/>
          </p:cNvPicPr>
          <p:nvPr/>
        </p:nvPicPr>
        <p:blipFill>
          <a:blip r:embed="rId4" cstate="print"/>
          <a:srcRect/>
          <a:stretch>
            <a:fillRect/>
          </a:stretch>
        </p:blipFill>
        <p:spPr bwMode="auto">
          <a:xfrm>
            <a:off x="533400" y="1646432"/>
            <a:ext cx="2187723" cy="2895600"/>
          </a:xfrm>
          <a:prstGeom prst="rect">
            <a:avLst/>
          </a:prstGeom>
          <a:noFill/>
          <a:ln w="9525">
            <a:noFill/>
            <a:miter lim="800000"/>
            <a:headEnd/>
            <a:tailEnd/>
          </a:ln>
        </p:spPr>
      </p:pic>
      <p:pic>
        <p:nvPicPr>
          <p:cNvPr id="1026" name="Picture 2" descr="http://www.gsi.ie/NR/rdonlyres/4230D89E-E738-42F4-89BE-51E7D637CFED/0/torren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253" y="2438400"/>
            <a:ext cx="3047999" cy="2286000"/>
          </a:xfrm>
          <a:prstGeom prst="rect">
            <a:avLst/>
          </a:prstGeom>
          <a:noFill/>
          <a:extLst>
            <a:ext uri="{909E8E84-426E-40DD-AFC4-6F175D3DCCD1}">
              <a14:hiddenFill xmlns:a14="http://schemas.microsoft.com/office/drawing/2010/main">
                <a:solidFill>
                  <a:srgbClr val="FFFFFF"/>
                </a:solidFill>
              </a14:hiddenFill>
            </a:ext>
          </a:extLst>
        </p:spPr>
      </p:pic>
      <p:sp>
        <p:nvSpPr>
          <p:cNvPr id="15" name="Line 1052"/>
          <p:cNvSpPr>
            <a:spLocks noChangeShapeType="1"/>
          </p:cNvSpPr>
          <p:nvPr/>
        </p:nvSpPr>
        <p:spPr bwMode="auto">
          <a:xfrm>
            <a:off x="0" y="8382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0316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iagarafallsvacation.jpg"/>
          <p:cNvPicPr>
            <a:picLocks noChangeAspect="1"/>
          </p:cNvPicPr>
          <p:nvPr/>
        </p:nvPicPr>
        <p:blipFill>
          <a:blip r:embed="rId3" cstate="print"/>
          <a:srcRect b="16667"/>
          <a:stretch>
            <a:fillRect/>
          </a:stretch>
        </p:blipFill>
        <p:spPr>
          <a:xfrm>
            <a:off x="381000" y="1142999"/>
            <a:ext cx="8519159" cy="5324475"/>
          </a:xfrm>
          <a:prstGeom prst="rect">
            <a:avLst/>
          </a:prstGeom>
        </p:spPr>
      </p:pic>
      <p:sp>
        <p:nvSpPr>
          <p:cNvPr id="7" name="Rectangle 2"/>
          <p:cNvSpPr txBox="1">
            <a:spLocks noChangeArrowheads="1"/>
          </p:cNvSpPr>
          <p:nvPr/>
        </p:nvSpPr>
        <p:spPr bwMode="auto">
          <a:xfrm>
            <a:off x="1676400" y="0"/>
            <a:ext cx="7467600" cy="685800"/>
          </a:xfrm>
          <a:prstGeom prst="rect">
            <a:avLst/>
          </a:prstGeom>
          <a:solidFill>
            <a:srgbClr val="3366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j-ea"/>
                <a:cs typeface="+mj-cs"/>
              </a:rPr>
              <a:t>Team Teaching</a:t>
            </a:r>
          </a:p>
        </p:txBody>
      </p:sp>
      <p:sp>
        <p:nvSpPr>
          <p:cNvPr id="8"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10" name="Picture 1055" descr="UlogoHv1"/>
          <p:cNvPicPr>
            <a:picLocks noChangeAspect="1" noChangeArrowheads="1"/>
          </p:cNvPicPr>
          <p:nvPr/>
        </p:nvPicPr>
        <p:blipFill>
          <a:blip r:embed="rId4" cstate="print"/>
          <a:srcRect/>
          <a:stretch>
            <a:fillRect/>
          </a:stretch>
        </p:blipFill>
        <p:spPr bwMode="auto">
          <a:xfrm>
            <a:off x="0" y="152400"/>
            <a:ext cx="1676400" cy="417160"/>
          </a:xfrm>
          <a:prstGeom prst="rect">
            <a:avLst/>
          </a:prstGeom>
          <a:noFill/>
          <a:ln w="9525">
            <a:noFill/>
            <a:miter lim="800000"/>
            <a:headEnd/>
            <a:tailEnd/>
          </a:ln>
        </p:spPr>
      </p:pic>
      <p:pic>
        <p:nvPicPr>
          <p:cNvPr id="33794" name="Picture 2" descr="C:\Documents and Settings\Burian\Local Settings\Temporary Internet Files\Content.IE5\GI9EUKAA\MC900326752[1].wmf"/>
          <p:cNvPicPr>
            <a:picLocks noChangeAspect="1" noChangeArrowheads="1"/>
          </p:cNvPicPr>
          <p:nvPr/>
        </p:nvPicPr>
        <p:blipFill>
          <a:blip r:embed="rId5" cstate="print"/>
          <a:srcRect/>
          <a:stretch>
            <a:fillRect/>
          </a:stretch>
        </p:blipFill>
        <p:spPr bwMode="auto">
          <a:xfrm rot="20501594">
            <a:off x="3172535" y="2813773"/>
            <a:ext cx="3522618" cy="2043508"/>
          </a:xfrm>
          <a:prstGeom prst="rect">
            <a:avLst/>
          </a:prstGeom>
          <a:noFill/>
        </p:spPr>
      </p:pic>
      <p:pic>
        <p:nvPicPr>
          <p:cNvPr id="14" name="Picture 13" descr="head shot.jpg"/>
          <p:cNvPicPr>
            <a:picLocks noChangeAspect="1"/>
          </p:cNvPicPr>
          <p:nvPr/>
        </p:nvPicPr>
        <p:blipFill>
          <a:blip r:embed="rId6" cstate="print"/>
          <a:srcRect l="18019" t="13872" r="20597" b="15693"/>
          <a:stretch>
            <a:fillRect/>
          </a:stretch>
        </p:blipFill>
        <p:spPr>
          <a:xfrm rot="33768">
            <a:off x="4579947" y="1835104"/>
            <a:ext cx="1416263" cy="1625105"/>
          </a:xfrm>
          <a:prstGeom prst="ellipse">
            <a:avLst/>
          </a:prstGeom>
        </p:spPr>
      </p:pic>
      <p:pic>
        <p:nvPicPr>
          <p:cNvPr id="15" name="Picture 3" descr="Burian,Steve - new picture.jpg"/>
          <p:cNvPicPr>
            <a:picLocks noChangeAspect="1"/>
          </p:cNvPicPr>
          <p:nvPr/>
        </p:nvPicPr>
        <p:blipFill>
          <a:blip r:embed="rId7" cstate="print"/>
          <a:srcRect l="21008" t="3760" r="10715" b="33333"/>
          <a:stretch>
            <a:fillRect/>
          </a:stretch>
        </p:blipFill>
        <p:spPr bwMode="auto">
          <a:xfrm rot="19597162">
            <a:off x="3454996" y="2338660"/>
            <a:ext cx="1174656" cy="162337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7"/>
          <p:cNvSpPr>
            <a:spLocks noChangeArrowheads="1"/>
          </p:cNvSpPr>
          <p:nvPr/>
        </p:nvSpPr>
        <p:spPr bwMode="auto">
          <a:xfrm>
            <a:off x="449372" y="1205507"/>
            <a:ext cx="2491369" cy="523220"/>
          </a:xfrm>
          <a:prstGeom prst="rect">
            <a:avLst/>
          </a:prstGeom>
          <a:solidFill>
            <a:schemeClr val="bg1"/>
          </a:solidFill>
          <a:ln w="9525">
            <a:solidFill>
              <a:schemeClr val="tx1"/>
            </a:solidFill>
            <a:miter lim="800000"/>
            <a:headEnd/>
            <a:tailEnd/>
          </a:ln>
        </p:spPr>
        <p:txBody>
          <a:bodyPr wrap="square">
            <a:spAutoFit/>
          </a:bodyPr>
          <a:lstStyle/>
          <a:p>
            <a:pPr algn="ctr" eaLnBrk="1" hangingPunct="1"/>
            <a:r>
              <a:rPr lang="en-US" sz="2800" dirty="0" smtClean="0">
                <a:latin typeface="Arial" charset="0"/>
                <a:cs typeface="Arial" charset="0"/>
              </a:rPr>
              <a:t>Relationship</a:t>
            </a:r>
          </a:p>
        </p:txBody>
      </p:sp>
      <p:sp>
        <p:nvSpPr>
          <p:cNvPr id="11" name="Rectangle 7"/>
          <p:cNvSpPr>
            <a:spLocks noChangeArrowheads="1"/>
          </p:cNvSpPr>
          <p:nvPr/>
        </p:nvSpPr>
        <p:spPr bwMode="auto">
          <a:xfrm>
            <a:off x="449372" y="1836269"/>
            <a:ext cx="2491369" cy="523220"/>
          </a:xfrm>
          <a:prstGeom prst="rect">
            <a:avLst/>
          </a:prstGeom>
          <a:solidFill>
            <a:schemeClr val="bg1"/>
          </a:solidFill>
          <a:ln w="9525">
            <a:solidFill>
              <a:schemeClr val="tx1"/>
            </a:solidFill>
            <a:miter lim="800000"/>
            <a:headEnd/>
            <a:tailEnd/>
          </a:ln>
        </p:spPr>
        <p:txBody>
          <a:bodyPr wrap="square">
            <a:spAutoFit/>
          </a:bodyPr>
          <a:lstStyle/>
          <a:p>
            <a:pPr algn="ctr" eaLnBrk="1" hangingPunct="1"/>
            <a:r>
              <a:rPr lang="en-US" sz="2800" dirty="0" smtClean="0">
                <a:latin typeface="Arial" charset="0"/>
                <a:cs typeface="Arial" charset="0"/>
              </a:rPr>
              <a:t>Together</a:t>
            </a:r>
          </a:p>
        </p:txBody>
      </p:sp>
    </p:spTree>
    <p:extLst>
      <p:ext uri="{BB962C8B-B14F-4D97-AF65-F5344CB8AC3E}">
        <p14:creationId xmlns:p14="http://schemas.microsoft.com/office/powerpoint/2010/main" val="231631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iagarafallsvacation.jpg"/>
          <p:cNvPicPr>
            <a:picLocks noChangeAspect="1"/>
          </p:cNvPicPr>
          <p:nvPr/>
        </p:nvPicPr>
        <p:blipFill>
          <a:blip r:embed="rId3" cstate="print"/>
          <a:srcRect b="16667"/>
          <a:stretch>
            <a:fillRect/>
          </a:stretch>
        </p:blipFill>
        <p:spPr>
          <a:xfrm>
            <a:off x="381000" y="1142999"/>
            <a:ext cx="8519159" cy="5324475"/>
          </a:xfrm>
          <a:prstGeom prst="rect">
            <a:avLst/>
          </a:prstGeom>
        </p:spPr>
      </p:pic>
      <p:sp>
        <p:nvSpPr>
          <p:cNvPr id="7" name="Rectangle 2"/>
          <p:cNvSpPr txBox="1">
            <a:spLocks noChangeArrowheads="1"/>
          </p:cNvSpPr>
          <p:nvPr/>
        </p:nvSpPr>
        <p:spPr bwMode="auto">
          <a:xfrm>
            <a:off x="1676400" y="0"/>
            <a:ext cx="7467600" cy="685800"/>
          </a:xfrm>
          <a:prstGeom prst="rect">
            <a:avLst/>
          </a:prstGeom>
          <a:solidFill>
            <a:srgbClr val="3366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j-ea"/>
                <a:cs typeface="+mj-cs"/>
              </a:rPr>
              <a:t>Team Teaching</a:t>
            </a:r>
          </a:p>
        </p:txBody>
      </p:sp>
      <p:sp>
        <p:nvSpPr>
          <p:cNvPr id="8"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10" name="Picture 1055" descr="UlogoHv1"/>
          <p:cNvPicPr>
            <a:picLocks noChangeAspect="1" noChangeArrowheads="1"/>
          </p:cNvPicPr>
          <p:nvPr/>
        </p:nvPicPr>
        <p:blipFill>
          <a:blip r:embed="rId4" cstate="print"/>
          <a:srcRect/>
          <a:stretch>
            <a:fillRect/>
          </a:stretch>
        </p:blipFill>
        <p:spPr bwMode="auto">
          <a:xfrm>
            <a:off x="0" y="152400"/>
            <a:ext cx="1676400" cy="417160"/>
          </a:xfrm>
          <a:prstGeom prst="rect">
            <a:avLst/>
          </a:prstGeom>
          <a:noFill/>
          <a:ln w="9525">
            <a:noFill/>
            <a:miter lim="800000"/>
            <a:headEnd/>
            <a:tailEnd/>
          </a:ln>
        </p:spPr>
      </p:pic>
      <p:pic>
        <p:nvPicPr>
          <p:cNvPr id="33794" name="Picture 2" descr="C:\Documents and Settings\Burian\Local Settings\Temporary Internet Files\Content.IE5\GI9EUKAA\MC900326752[1].wmf"/>
          <p:cNvPicPr>
            <a:picLocks noChangeAspect="1" noChangeArrowheads="1"/>
          </p:cNvPicPr>
          <p:nvPr/>
        </p:nvPicPr>
        <p:blipFill>
          <a:blip r:embed="rId5" cstate="print"/>
          <a:srcRect/>
          <a:stretch>
            <a:fillRect/>
          </a:stretch>
        </p:blipFill>
        <p:spPr bwMode="auto">
          <a:xfrm>
            <a:off x="5164182" y="2757092"/>
            <a:ext cx="3522618" cy="2043508"/>
          </a:xfrm>
          <a:prstGeom prst="rect">
            <a:avLst/>
          </a:prstGeom>
          <a:noFill/>
        </p:spPr>
      </p:pic>
      <p:pic>
        <p:nvPicPr>
          <p:cNvPr id="14" name="Picture 13" descr="head shot.jpg"/>
          <p:cNvPicPr>
            <a:picLocks noChangeAspect="1"/>
          </p:cNvPicPr>
          <p:nvPr/>
        </p:nvPicPr>
        <p:blipFill>
          <a:blip r:embed="rId6" cstate="print"/>
          <a:srcRect l="18019" t="13872" r="20597" b="15693"/>
          <a:stretch>
            <a:fillRect/>
          </a:stretch>
        </p:blipFill>
        <p:spPr>
          <a:xfrm rot="1132174">
            <a:off x="6930334" y="1901106"/>
            <a:ext cx="1416263" cy="1625105"/>
          </a:xfrm>
          <a:prstGeom prst="ellipse">
            <a:avLst/>
          </a:prstGeom>
        </p:spPr>
      </p:pic>
      <p:pic>
        <p:nvPicPr>
          <p:cNvPr id="15" name="Picture 3" descr="Burian,Steve - new picture.jpg"/>
          <p:cNvPicPr>
            <a:picLocks noChangeAspect="1"/>
          </p:cNvPicPr>
          <p:nvPr/>
        </p:nvPicPr>
        <p:blipFill>
          <a:blip r:embed="rId7" cstate="print"/>
          <a:srcRect l="21008" t="3760" r="10715" b="33333"/>
          <a:stretch>
            <a:fillRect/>
          </a:stretch>
        </p:blipFill>
        <p:spPr bwMode="auto">
          <a:xfrm rot="20695568">
            <a:off x="5821309" y="1819674"/>
            <a:ext cx="1174656" cy="162337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7"/>
          <p:cNvSpPr>
            <a:spLocks noChangeArrowheads="1"/>
          </p:cNvSpPr>
          <p:nvPr/>
        </p:nvSpPr>
        <p:spPr bwMode="auto">
          <a:xfrm>
            <a:off x="449372" y="1205507"/>
            <a:ext cx="2491369" cy="523220"/>
          </a:xfrm>
          <a:prstGeom prst="rect">
            <a:avLst/>
          </a:prstGeom>
          <a:solidFill>
            <a:schemeClr val="bg1"/>
          </a:solidFill>
          <a:ln w="9525">
            <a:solidFill>
              <a:schemeClr val="tx1"/>
            </a:solidFill>
            <a:miter lim="800000"/>
            <a:headEnd/>
            <a:tailEnd/>
          </a:ln>
        </p:spPr>
        <p:txBody>
          <a:bodyPr wrap="square">
            <a:spAutoFit/>
          </a:bodyPr>
          <a:lstStyle/>
          <a:p>
            <a:pPr algn="ctr" eaLnBrk="1" hangingPunct="1"/>
            <a:r>
              <a:rPr lang="en-US" sz="2800" dirty="0" smtClean="0">
                <a:latin typeface="Arial" charset="0"/>
                <a:cs typeface="Arial" charset="0"/>
              </a:rPr>
              <a:t>Relationship</a:t>
            </a:r>
          </a:p>
        </p:txBody>
      </p:sp>
      <p:sp>
        <p:nvSpPr>
          <p:cNvPr id="11" name="Rectangle 7"/>
          <p:cNvSpPr>
            <a:spLocks noChangeArrowheads="1"/>
          </p:cNvSpPr>
          <p:nvPr/>
        </p:nvSpPr>
        <p:spPr bwMode="auto">
          <a:xfrm>
            <a:off x="449372" y="1836269"/>
            <a:ext cx="2491369" cy="523220"/>
          </a:xfrm>
          <a:prstGeom prst="rect">
            <a:avLst/>
          </a:prstGeom>
          <a:solidFill>
            <a:schemeClr val="bg1"/>
          </a:solidFill>
          <a:ln w="9525">
            <a:solidFill>
              <a:schemeClr val="tx1"/>
            </a:solidFill>
            <a:miter lim="800000"/>
            <a:headEnd/>
            <a:tailEnd/>
          </a:ln>
        </p:spPr>
        <p:txBody>
          <a:bodyPr wrap="square">
            <a:spAutoFit/>
          </a:bodyPr>
          <a:lstStyle/>
          <a:p>
            <a:pPr algn="ctr" eaLnBrk="1" hangingPunct="1"/>
            <a:r>
              <a:rPr lang="en-US" sz="2800" dirty="0" smtClean="0">
                <a:latin typeface="Arial" charset="0"/>
                <a:cs typeface="Arial" charset="0"/>
              </a:rPr>
              <a:t>Together</a:t>
            </a:r>
          </a:p>
        </p:txBody>
      </p:sp>
      <p:sp>
        <p:nvSpPr>
          <p:cNvPr id="12" name="Rectangle 7"/>
          <p:cNvSpPr>
            <a:spLocks noChangeArrowheads="1"/>
          </p:cNvSpPr>
          <p:nvPr/>
        </p:nvSpPr>
        <p:spPr bwMode="auto">
          <a:xfrm>
            <a:off x="449372" y="2516552"/>
            <a:ext cx="2491369" cy="954107"/>
          </a:xfrm>
          <a:prstGeom prst="rect">
            <a:avLst/>
          </a:prstGeom>
          <a:solidFill>
            <a:schemeClr val="bg1"/>
          </a:solidFill>
          <a:ln w="9525">
            <a:solidFill>
              <a:schemeClr val="tx1"/>
            </a:solidFill>
            <a:miter lim="800000"/>
            <a:headEnd/>
            <a:tailEnd/>
          </a:ln>
        </p:spPr>
        <p:txBody>
          <a:bodyPr wrap="square">
            <a:spAutoFit/>
          </a:bodyPr>
          <a:lstStyle/>
          <a:p>
            <a:pPr algn="ctr" eaLnBrk="1" hangingPunct="1"/>
            <a:r>
              <a:rPr lang="en-US" sz="2800" dirty="0" smtClean="0">
                <a:latin typeface="Arial" charset="0"/>
                <a:cs typeface="Arial" charset="0"/>
              </a:rPr>
              <a:t>Effective Teachers</a:t>
            </a:r>
          </a:p>
        </p:txBody>
      </p:sp>
    </p:spTree>
    <p:extLst>
      <p:ext uri="{BB962C8B-B14F-4D97-AF65-F5344CB8AC3E}">
        <p14:creationId xmlns:p14="http://schemas.microsoft.com/office/powerpoint/2010/main" val="2855653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676400" y="0"/>
            <a:ext cx="7467600" cy="685800"/>
          </a:xfrm>
          <a:solidFill>
            <a:srgbClr val="3366FF"/>
          </a:solidFill>
        </p:spPr>
        <p:txBody>
          <a:bodyPr/>
          <a:lstStyle/>
          <a:p>
            <a:pPr>
              <a:defRPr/>
            </a:pPr>
            <a:r>
              <a:rPr lang="en-US" sz="4000" b="1" dirty="0" smtClean="0">
                <a:solidFill>
                  <a:srgbClr val="FFFF00"/>
                </a:solidFill>
                <a:effectLst>
                  <a:outerShdw blurRad="38100" dist="38100" dir="2700000" algn="tl">
                    <a:srgbClr val="000000"/>
                  </a:outerShdw>
                </a:effectLst>
                <a:latin typeface="Arial" charset="0"/>
              </a:rPr>
              <a:t>Establish Respect</a:t>
            </a:r>
          </a:p>
        </p:txBody>
      </p:sp>
      <p:sp>
        <p:nvSpPr>
          <p:cNvPr id="6"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3079" name="Picture 1055" descr="UlogoHv1"/>
          <p:cNvPicPr>
            <a:picLocks noChangeAspect="1" noChangeArrowheads="1"/>
          </p:cNvPicPr>
          <p:nvPr/>
        </p:nvPicPr>
        <p:blipFill>
          <a:blip r:embed="rId3" cstate="print"/>
          <a:srcRect/>
          <a:stretch>
            <a:fillRect/>
          </a:stretch>
        </p:blipFill>
        <p:spPr bwMode="auto">
          <a:xfrm>
            <a:off x="0" y="97278"/>
            <a:ext cx="1676400" cy="417160"/>
          </a:xfrm>
          <a:prstGeom prst="rect">
            <a:avLst/>
          </a:prstGeom>
          <a:noFill/>
          <a:ln w="9525">
            <a:noFill/>
            <a:miter lim="800000"/>
            <a:headEnd/>
            <a:tailEnd/>
          </a:ln>
        </p:spPr>
      </p:pic>
      <p:pic>
        <p:nvPicPr>
          <p:cNvPr id="9" name="Picture 4" descr="IMG_7689.JPG"/>
          <p:cNvPicPr>
            <a:picLocks noChangeAspect="1"/>
          </p:cNvPicPr>
          <p:nvPr/>
        </p:nvPicPr>
        <p:blipFill>
          <a:blip r:embed="rId4" cstate="print"/>
          <a:srcRect/>
          <a:stretch>
            <a:fillRect/>
          </a:stretch>
        </p:blipFill>
        <p:spPr bwMode="auto">
          <a:xfrm>
            <a:off x="1104900" y="990600"/>
            <a:ext cx="6934200" cy="520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187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Callout 17"/>
          <p:cNvSpPr/>
          <p:nvPr/>
        </p:nvSpPr>
        <p:spPr bwMode="auto">
          <a:xfrm>
            <a:off x="2667000" y="1361661"/>
            <a:ext cx="1600200" cy="990600"/>
          </a:xfrm>
          <a:prstGeom prst="wedgeEllipseCallout">
            <a:avLst>
              <a:gd name="adj1" fmla="val -67838"/>
              <a:gd name="adj2" fmla="val 50589"/>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9" name="Oval Callout 18"/>
          <p:cNvSpPr/>
          <p:nvPr/>
        </p:nvSpPr>
        <p:spPr bwMode="auto">
          <a:xfrm>
            <a:off x="5067300" y="1209526"/>
            <a:ext cx="1600200" cy="990600"/>
          </a:xfrm>
          <a:prstGeom prst="wedgeEllipseCallout">
            <a:avLst>
              <a:gd name="adj1" fmla="val 92531"/>
              <a:gd name="adj2" fmla="val 10390"/>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latin typeface="Times" pitchFamily="18" charset="0"/>
            </a:endParaRPr>
          </a:p>
        </p:txBody>
      </p:sp>
      <p:sp>
        <p:nvSpPr>
          <p:cNvPr id="7" name="Rectangle 2"/>
          <p:cNvSpPr txBox="1">
            <a:spLocks noChangeArrowheads="1"/>
          </p:cNvSpPr>
          <p:nvPr/>
        </p:nvSpPr>
        <p:spPr bwMode="auto">
          <a:xfrm>
            <a:off x="1676400" y="0"/>
            <a:ext cx="7467600" cy="685800"/>
          </a:xfrm>
          <a:prstGeom prst="rect">
            <a:avLst/>
          </a:prstGeom>
          <a:solidFill>
            <a:srgbClr val="3366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j-ea"/>
                <a:cs typeface="+mj-cs"/>
              </a:rPr>
              <a:t>Common Language</a:t>
            </a:r>
          </a:p>
        </p:txBody>
      </p:sp>
      <p:sp>
        <p:nvSpPr>
          <p:cNvPr id="8"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10" name="Picture 1055" descr="UlogoHv1"/>
          <p:cNvPicPr>
            <a:picLocks noChangeAspect="1" noChangeArrowheads="1"/>
          </p:cNvPicPr>
          <p:nvPr/>
        </p:nvPicPr>
        <p:blipFill>
          <a:blip r:embed="rId3" cstate="print"/>
          <a:srcRect/>
          <a:stretch>
            <a:fillRect/>
          </a:stretch>
        </p:blipFill>
        <p:spPr bwMode="auto">
          <a:xfrm>
            <a:off x="0" y="152400"/>
            <a:ext cx="1676400" cy="417160"/>
          </a:xfrm>
          <a:prstGeom prst="rect">
            <a:avLst/>
          </a:prstGeom>
          <a:noFill/>
          <a:ln w="9525">
            <a:noFill/>
            <a:miter lim="800000"/>
            <a:headEnd/>
            <a:tailEnd/>
          </a:ln>
        </p:spPr>
      </p:pic>
      <p:pic>
        <p:nvPicPr>
          <p:cNvPr id="9" name="Picture 9" descr="C:\Documents and Settings\Burian\Local Settings\Temporary Internet Files\Content.IE5\U4RMKMG4\MC900023524[1].wmf"/>
          <p:cNvPicPr>
            <a:picLocks noChangeAspect="1" noChangeArrowheads="1"/>
          </p:cNvPicPr>
          <p:nvPr/>
        </p:nvPicPr>
        <p:blipFill>
          <a:blip r:embed="rId4" cstate="print"/>
          <a:srcRect/>
          <a:stretch>
            <a:fillRect/>
          </a:stretch>
        </p:blipFill>
        <p:spPr bwMode="auto">
          <a:xfrm>
            <a:off x="1219200" y="1967437"/>
            <a:ext cx="2057400" cy="2723109"/>
          </a:xfrm>
          <a:prstGeom prst="rect">
            <a:avLst/>
          </a:prstGeom>
          <a:noFill/>
          <a:ln w="9525">
            <a:noFill/>
            <a:miter lim="800000"/>
            <a:headEnd/>
            <a:tailEnd/>
          </a:ln>
        </p:spPr>
      </p:pic>
      <p:pic>
        <p:nvPicPr>
          <p:cNvPr id="11" name="Picture 10" descr="C:\Documents and Settings\Burian\Local Settings\Temporary Internet Files\Content.IE5\PLSO4DGE\MC900230848[1].wmf"/>
          <p:cNvPicPr>
            <a:picLocks noChangeAspect="1" noChangeArrowheads="1"/>
          </p:cNvPicPr>
          <p:nvPr/>
        </p:nvPicPr>
        <p:blipFill>
          <a:blip r:embed="rId5" cstate="print"/>
          <a:srcRect/>
          <a:stretch>
            <a:fillRect/>
          </a:stretch>
        </p:blipFill>
        <p:spPr bwMode="auto">
          <a:xfrm>
            <a:off x="6324600" y="1607401"/>
            <a:ext cx="1905000" cy="3325063"/>
          </a:xfrm>
          <a:prstGeom prst="rect">
            <a:avLst/>
          </a:prstGeom>
          <a:noFill/>
          <a:ln w="9525">
            <a:noFill/>
            <a:miter lim="800000"/>
            <a:headEnd/>
            <a:tailEnd/>
          </a:ln>
        </p:spPr>
      </p:pic>
      <p:pic>
        <p:nvPicPr>
          <p:cNvPr id="12" name="Picture 3" descr="Burian,Steve - new picture.jpg"/>
          <p:cNvPicPr>
            <a:picLocks noChangeAspect="1"/>
          </p:cNvPicPr>
          <p:nvPr/>
        </p:nvPicPr>
        <p:blipFill>
          <a:blip r:embed="rId6" cstate="print"/>
          <a:srcRect l="7143" r="10715" b="33333"/>
          <a:stretch>
            <a:fillRect/>
          </a:stretch>
        </p:blipFill>
        <p:spPr bwMode="auto">
          <a:xfrm>
            <a:off x="1219200" y="1143000"/>
            <a:ext cx="1295400" cy="15770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picaboo gulch.jpg"/>
          <p:cNvPicPr>
            <a:picLocks noChangeAspect="1"/>
          </p:cNvPicPr>
          <p:nvPr/>
        </p:nvPicPr>
        <p:blipFill>
          <a:blip r:embed="rId7" cstate="print"/>
          <a:srcRect l="37270" t="26579" r="36815" b="52523"/>
          <a:stretch>
            <a:fillRect/>
          </a:stretch>
        </p:blipFill>
        <p:spPr>
          <a:xfrm>
            <a:off x="6858000" y="914400"/>
            <a:ext cx="1371600" cy="1371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ctangle 1038"/>
          <p:cNvSpPr>
            <a:spLocks noChangeArrowheads="1"/>
          </p:cNvSpPr>
          <p:nvPr/>
        </p:nvSpPr>
        <p:spPr bwMode="auto">
          <a:xfrm>
            <a:off x="2743200" y="1437861"/>
            <a:ext cx="1371600" cy="830997"/>
          </a:xfrm>
          <a:prstGeom prst="rect">
            <a:avLst/>
          </a:prstGeom>
          <a:noFill/>
          <a:ln w="9525">
            <a:noFill/>
            <a:miter lim="800000"/>
            <a:headEnd/>
            <a:tailEnd/>
          </a:ln>
          <a:effectLst/>
        </p:spPr>
        <p:txBody>
          <a:bodyPr wrap="square">
            <a:spAutoFit/>
          </a:bodyPr>
          <a:lstStyle/>
          <a:p>
            <a:pPr algn="ctr">
              <a:defRPr/>
            </a:pPr>
            <a:r>
              <a:rPr lang="en-US" sz="1600" dirty="0" smtClean="0">
                <a:latin typeface="Arial" charset="0"/>
              </a:rPr>
              <a:t>Design requires *&amp;X&gt;!D)+]</a:t>
            </a:r>
            <a:endParaRPr lang="en-US" sz="1600" dirty="0">
              <a:latin typeface="Arial" charset="0"/>
            </a:endParaRPr>
          </a:p>
        </p:txBody>
      </p:sp>
      <p:sp>
        <p:nvSpPr>
          <p:cNvPr id="17" name="Rectangle 1038"/>
          <p:cNvSpPr>
            <a:spLocks noChangeArrowheads="1"/>
          </p:cNvSpPr>
          <p:nvPr/>
        </p:nvSpPr>
        <p:spPr bwMode="auto">
          <a:xfrm>
            <a:off x="5029200" y="1479828"/>
            <a:ext cx="1676400" cy="584775"/>
          </a:xfrm>
          <a:prstGeom prst="rect">
            <a:avLst/>
          </a:prstGeom>
          <a:noFill/>
          <a:ln w="9525">
            <a:noFill/>
            <a:miter lim="800000"/>
            <a:headEnd/>
            <a:tailEnd/>
          </a:ln>
          <a:effectLst/>
        </p:spPr>
        <p:txBody>
          <a:bodyPr wrap="square">
            <a:spAutoFit/>
          </a:bodyPr>
          <a:lstStyle/>
          <a:p>
            <a:pPr algn="ctr">
              <a:defRPr/>
            </a:pPr>
            <a:r>
              <a:rPr lang="en-US" sz="1600" dirty="0" smtClean="0">
                <a:latin typeface="Arial" charset="0"/>
              </a:rPr>
              <a:t>Processes and &amp;*&amp;X&gt;!D)+]</a:t>
            </a:r>
            <a:endParaRPr lang="en-US" sz="1600" dirty="0">
              <a:latin typeface="Arial" charset="0"/>
            </a:endParaRPr>
          </a:p>
        </p:txBody>
      </p:sp>
      <p:sp>
        <p:nvSpPr>
          <p:cNvPr id="21" name="Rectangle 21"/>
          <p:cNvSpPr>
            <a:spLocks noChangeArrowheads="1"/>
          </p:cNvSpPr>
          <p:nvPr/>
        </p:nvSpPr>
        <p:spPr bwMode="auto">
          <a:xfrm>
            <a:off x="958645" y="2590800"/>
            <a:ext cx="7315200" cy="523220"/>
          </a:xfrm>
          <a:prstGeom prst="rect">
            <a:avLst/>
          </a:prstGeom>
          <a:solidFill>
            <a:schemeClr val="bg1"/>
          </a:solidFill>
          <a:ln w="9525">
            <a:noFill/>
            <a:miter lim="800000"/>
            <a:headEnd/>
            <a:tailEnd/>
          </a:ln>
          <a:effectLst/>
        </p:spPr>
        <p:txBody>
          <a:bodyPr wrap="square">
            <a:spAutoFit/>
          </a:bodyPr>
          <a:lstStyle/>
          <a:p>
            <a:pPr algn="ctr">
              <a:defRPr/>
            </a:pPr>
            <a:r>
              <a:rPr lang="en-US" sz="2800" b="1" dirty="0" smtClean="0">
                <a:solidFill>
                  <a:srgbClr val="FF0000"/>
                </a:solidFill>
                <a:latin typeface="Arial" charset="0"/>
              </a:rPr>
              <a:t>Sustainability: </a:t>
            </a:r>
            <a:r>
              <a:rPr lang="en-US" sz="2800" b="1" dirty="0" smtClean="0">
                <a:latin typeface="Arial" charset="0"/>
              </a:rPr>
              <a:t>ability to sustain</a:t>
            </a:r>
            <a:endParaRPr lang="en-US" sz="2800" b="1" dirty="0">
              <a:latin typeface="Arial" charset="0"/>
            </a:endParaRPr>
          </a:p>
        </p:txBody>
      </p:sp>
      <p:sp>
        <p:nvSpPr>
          <p:cNvPr id="22" name="Rectangle 21"/>
          <p:cNvSpPr>
            <a:spLocks noChangeArrowheads="1"/>
          </p:cNvSpPr>
          <p:nvPr/>
        </p:nvSpPr>
        <p:spPr bwMode="auto">
          <a:xfrm>
            <a:off x="1143000" y="3114020"/>
            <a:ext cx="7315200" cy="523220"/>
          </a:xfrm>
          <a:prstGeom prst="rect">
            <a:avLst/>
          </a:prstGeom>
          <a:solidFill>
            <a:schemeClr val="bg1"/>
          </a:solidFill>
          <a:ln w="9525">
            <a:noFill/>
            <a:miter lim="800000"/>
            <a:headEnd/>
            <a:tailEnd/>
          </a:ln>
          <a:effectLst/>
        </p:spPr>
        <p:txBody>
          <a:bodyPr wrap="square">
            <a:spAutoFit/>
          </a:bodyPr>
          <a:lstStyle/>
          <a:p>
            <a:pPr algn="ctr">
              <a:defRPr/>
            </a:pPr>
            <a:r>
              <a:rPr lang="en-US" sz="2800" b="1" dirty="0" smtClean="0">
                <a:solidFill>
                  <a:srgbClr val="FF0000"/>
                </a:solidFill>
                <a:latin typeface="Arial" charset="0"/>
              </a:rPr>
              <a:t>Sustainability: </a:t>
            </a:r>
            <a:r>
              <a:rPr lang="en-US" sz="2800" b="1" dirty="0" smtClean="0">
                <a:latin typeface="Arial" charset="0"/>
              </a:rPr>
              <a:t>capacity to endure</a:t>
            </a:r>
            <a:endParaRPr lang="en-US" sz="2800" b="1" dirty="0">
              <a:latin typeface="Arial" charset="0"/>
            </a:endParaRPr>
          </a:p>
        </p:txBody>
      </p:sp>
      <p:sp>
        <p:nvSpPr>
          <p:cNvPr id="26" name="Rectangle 21"/>
          <p:cNvSpPr>
            <a:spLocks noChangeArrowheads="1"/>
          </p:cNvSpPr>
          <p:nvPr/>
        </p:nvSpPr>
        <p:spPr bwMode="auto">
          <a:xfrm>
            <a:off x="685800" y="3291707"/>
            <a:ext cx="7315200" cy="523220"/>
          </a:xfrm>
          <a:prstGeom prst="rect">
            <a:avLst/>
          </a:prstGeom>
          <a:solidFill>
            <a:schemeClr val="bg1"/>
          </a:solidFill>
          <a:ln w="9525">
            <a:noFill/>
            <a:miter lim="800000"/>
            <a:headEnd/>
            <a:tailEnd/>
          </a:ln>
          <a:effectLst/>
        </p:spPr>
        <p:txBody>
          <a:bodyPr wrap="square">
            <a:spAutoFit/>
          </a:bodyPr>
          <a:lstStyle/>
          <a:p>
            <a:pPr algn="ctr">
              <a:defRPr/>
            </a:pPr>
            <a:r>
              <a:rPr lang="en-US" sz="2800" b="1" dirty="0" smtClean="0">
                <a:solidFill>
                  <a:srgbClr val="FF0000"/>
                </a:solidFill>
                <a:latin typeface="Arial" charset="0"/>
              </a:rPr>
              <a:t>Sustainability: </a:t>
            </a:r>
            <a:r>
              <a:rPr lang="en-US" sz="2800" b="1" dirty="0" smtClean="0">
                <a:latin typeface="Arial" charset="0"/>
              </a:rPr>
              <a:t>ability to be supported</a:t>
            </a:r>
            <a:endParaRPr lang="en-US" sz="2800" b="1" dirty="0">
              <a:latin typeface="Arial" charset="0"/>
            </a:endParaRPr>
          </a:p>
        </p:txBody>
      </p:sp>
      <p:sp>
        <p:nvSpPr>
          <p:cNvPr id="20" name="Rectangle 21"/>
          <p:cNvSpPr>
            <a:spLocks noChangeArrowheads="1"/>
          </p:cNvSpPr>
          <p:nvPr/>
        </p:nvSpPr>
        <p:spPr bwMode="auto">
          <a:xfrm rot="20311032">
            <a:off x="13929" y="1944469"/>
            <a:ext cx="7048500" cy="1815882"/>
          </a:xfrm>
          <a:prstGeom prst="rect">
            <a:avLst/>
          </a:prstGeom>
          <a:solidFill>
            <a:schemeClr val="bg1"/>
          </a:solidFill>
          <a:ln w="9525">
            <a:noFill/>
            <a:miter lim="800000"/>
            <a:headEnd/>
            <a:tailEnd/>
          </a:ln>
          <a:effectLst/>
        </p:spPr>
        <p:txBody>
          <a:bodyPr wrap="square">
            <a:spAutoFit/>
          </a:bodyPr>
          <a:lstStyle/>
          <a:p>
            <a:pPr algn="ctr">
              <a:defRPr/>
            </a:pPr>
            <a:r>
              <a:rPr lang="en-US" sz="2800" b="1" dirty="0" smtClean="0">
                <a:solidFill>
                  <a:srgbClr val="FF0000"/>
                </a:solidFill>
                <a:latin typeface="Arial" charset="0"/>
              </a:rPr>
              <a:t>Sustainable Development: </a:t>
            </a:r>
            <a:r>
              <a:rPr lang="en-US" sz="2800" b="1" dirty="0" smtClean="0">
                <a:latin typeface="Arial" charset="0"/>
              </a:rPr>
              <a:t>Meeting </a:t>
            </a:r>
            <a:r>
              <a:rPr lang="en-US" sz="2800" b="1" dirty="0">
                <a:latin typeface="Arial" charset="0"/>
              </a:rPr>
              <a:t>the needs of the present without compromising the ability of future generations to meet their own needs. </a:t>
            </a:r>
          </a:p>
        </p:txBody>
      </p:sp>
      <p:sp>
        <p:nvSpPr>
          <p:cNvPr id="24" name="Rectangle 21"/>
          <p:cNvSpPr>
            <a:spLocks noChangeArrowheads="1"/>
          </p:cNvSpPr>
          <p:nvPr/>
        </p:nvSpPr>
        <p:spPr bwMode="auto">
          <a:xfrm rot="1279890">
            <a:off x="800376" y="2360931"/>
            <a:ext cx="8458200" cy="1384995"/>
          </a:xfrm>
          <a:prstGeom prst="rect">
            <a:avLst/>
          </a:prstGeom>
          <a:solidFill>
            <a:schemeClr val="bg1"/>
          </a:solidFill>
          <a:ln w="9525">
            <a:noFill/>
            <a:miter lim="800000"/>
            <a:headEnd/>
            <a:tailEnd/>
          </a:ln>
          <a:effectLst/>
        </p:spPr>
        <p:txBody>
          <a:bodyPr wrap="square">
            <a:spAutoFit/>
          </a:bodyPr>
          <a:lstStyle/>
          <a:p>
            <a:pPr algn="ctr">
              <a:defRPr/>
            </a:pPr>
            <a:r>
              <a:rPr lang="en-US" sz="2800" b="1" dirty="0" smtClean="0">
                <a:solidFill>
                  <a:srgbClr val="FF0000"/>
                </a:solidFill>
                <a:latin typeface="Arial" charset="0"/>
              </a:rPr>
              <a:t>Sustainable Development: </a:t>
            </a:r>
            <a:r>
              <a:rPr lang="en-US" sz="2800" b="1" dirty="0" smtClean="0">
                <a:latin typeface="Arial" charset="0"/>
              </a:rPr>
              <a:t>achieving prosperity </a:t>
            </a:r>
            <a:r>
              <a:rPr lang="en-US" sz="2800" b="1" dirty="0">
                <a:latin typeface="Arial" charset="0"/>
              </a:rPr>
              <a:t>of the present without compromising the ability of future generations </a:t>
            </a:r>
            <a:r>
              <a:rPr lang="en-US" sz="2800" b="1" dirty="0" smtClean="0">
                <a:latin typeface="Arial" charset="0"/>
              </a:rPr>
              <a:t>to be prosperous. </a:t>
            </a:r>
            <a:endParaRPr lang="en-US" sz="2800" b="1" dirty="0">
              <a:latin typeface="Arial" charset="0"/>
            </a:endParaRPr>
          </a:p>
        </p:txBody>
      </p:sp>
      <p:sp>
        <p:nvSpPr>
          <p:cNvPr id="25" name="Rectangle 21"/>
          <p:cNvSpPr>
            <a:spLocks noChangeArrowheads="1"/>
          </p:cNvSpPr>
          <p:nvPr/>
        </p:nvSpPr>
        <p:spPr bwMode="auto">
          <a:xfrm>
            <a:off x="234745" y="914400"/>
            <a:ext cx="8763000" cy="1631216"/>
          </a:xfrm>
          <a:prstGeom prst="rect">
            <a:avLst/>
          </a:prstGeom>
          <a:solidFill>
            <a:schemeClr val="bg1"/>
          </a:solidFill>
          <a:ln w="9525">
            <a:solidFill>
              <a:schemeClr val="tx1"/>
            </a:solidFill>
            <a:miter lim="800000"/>
            <a:headEnd/>
            <a:tailEnd/>
          </a:ln>
          <a:effectLst/>
        </p:spPr>
        <p:txBody>
          <a:bodyPr>
            <a:spAutoFit/>
          </a:bodyPr>
          <a:lstStyle/>
          <a:p>
            <a:pPr>
              <a:defRPr/>
            </a:pPr>
            <a:r>
              <a:rPr lang="en-US" sz="2000" b="1" dirty="0" smtClean="0">
                <a:solidFill>
                  <a:srgbClr val="FF0000"/>
                </a:solidFill>
                <a:latin typeface="Arial" pitchFamily="34" charset="0"/>
                <a:cs typeface="Arial" pitchFamily="34" charset="0"/>
              </a:rPr>
              <a:t>Sustainable Development:</a:t>
            </a:r>
            <a:r>
              <a:rPr lang="en-US" sz="2000" b="1" dirty="0">
                <a:latin typeface="Arial" pitchFamily="34" charset="0"/>
                <a:cs typeface="Arial" pitchFamily="34" charset="0"/>
              </a:rPr>
              <a:t> </a:t>
            </a:r>
            <a:r>
              <a:rPr lang="en-US" sz="2000" b="1" i="1" dirty="0">
                <a:latin typeface="Arial" pitchFamily="34" charset="0"/>
                <a:cs typeface="Arial" pitchFamily="34" charset="0"/>
              </a:rPr>
              <a:t>A set of environmental, economic and social conditions in which all of society has the capacity and opportunity to maintain and improve its quality of life indefinitely without degrading the quantity, quality or availability of natural resources and ecosystems</a:t>
            </a:r>
            <a:r>
              <a:rPr lang="en-US" sz="2000" b="1" dirty="0">
                <a:latin typeface="Arial" pitchFamily="34" charset="0"/>
                <a:cs typeface="Arial" pitchFamily="34" charset="0"/>
              </a:rPr>
              <a:t>.</a:t>
            </a:r>
          </a:p>
        </p:txBody>
      </p:sp>
      <p:pic>
        <p:nvPicPr>
          <p:cNvPr id="6146" name="Picture 2" descr="C:\Users\Burian\AppData\Local\Microsoft\Windows\Temporary Internet Files\Content.IE5\QVY45F3D\MC900434403[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1704826"/>
            <a:ext cx="3374923" cy="47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1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ox(i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146"/>
                                        </p:tgtEl>
                                        <p:attrNameLst>
                                          <p:attrName>style.visibility</p:attrName>
                                        </p:attrNameLst>
                                      </p:cBhvr>
                                      <p:to>
                                        <p:strVal val="visible"/>
                                      </p:to>
                                    </p:set>
                                    <p:anim calcmode="lin" valueType="num">
                                      <p:cBhvr additive="base">
                                        <p:cTn id="42" dur="500" fill="hold"/>
                                        <p:tgtEl>
                                          <p:spTgt spid="6146"/>
                                        </p:tgtEl>
                                        <p:attrNameLst>
                                          <p:attrName>ppt_x</p:attrName>
                                        </p:attrNameLst>
                                      </p:cBhvr>
                                      <p:tavLst>
                                        <p:tav tm="0">
                                          <p:val>
                                            <p:strVal val="#ppt_x"/>
                                          </p:val>
                                        </p:tav>
                                        <p:tav tm="100000">
                                          <p:val>
                                            <p:strVal val="#ppt_x"/>
                                          </p:val>
                                        </p:tav>
                                      </p:tavLst>
                                    </p:anim>
                                    <p:anim calcmode="lin" valueType="num">
                                      <p:cBhvr additive="base">
                                        <p:cTn id="4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6" grpId="1" animBg="1"/>
      <p:bldP spid="20"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676400" y="0"/>
            <a:ext cx="7467600" cy="685800"/>
          </a:xfrm>
          <a:solidFill>
            <a:srgbClr val="3366FF"/>
          </a:solidFill>
        </p:spPr>
        <p:txBody>
          <a:bodyPr/>
          <a:lstStyle/>
          <a:p>
            <a:pPr>
              <a:defRPr/>
            </a:pPr>
            <a:r>
              <a:rPr lang="en-US" sz="4000" b="1" dirty="0" smtClean="0">
                <a:solidFill>
                  <a:srgbClr val="FFFF00"/>
                </a:solidFill>
                <a:effectLst>
                  <a:outerShdw blurRad="38100" dist="38100" dir="2700000" algn="tl">
                    <a:srgbClr val="000000"/>
                  </a:outerShdw>
                </a:effectLst>
                <a:latin typeface="Arial" charset="0"/>
              </a:rPr>
              <a:t>Differential Teaching</a:t>
            </a:r>
          </a:p>
        </p:txBody>
      </p:sp>
      <p:sp>
        <p:nvSpPr>
          <p:cNvPr id="6"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3079" name="Picture 1055" descr="UlogoHv1"/>
          <p:cNvPicPr>
            <a:picLocks noChangeAspect="1" noChangeArrowheads="1"/>
          </p:cNvPicPr>
          <p:nvPr/>
        </p:nvPicPr>
        <p:blipFill>
          <a:blip r:embed="rId3" cstate="print"/>
          <a:srcRect/>
          <a:stretch>
            <a:fillRect/>
          </a:stretch>
        </p:blipFill>
        <p:spPr bwMode="auto">
          <a:xfrm>
            <a:off x="0" y="97278"/>
            <a:ext cx="1676400" cy="417160"/>
          </a:xfrm>
          <a:prstGeom prst="rect">
            <a:avLst/>
          </a:prstGeom>
          <a:noFill/>
          <a:ln w="9525">
            <a:noFill/>
            <a:miter lim="800000"/>
            <a:headEnd/>
            <a:tailEnd/>
          </a:ln>
        </p:spPr>
      </p:pic>
      <p:sp>
        <p:nvSpPr>
          <p:cNvPr id="7" name="Rectangle 7"/>
          <p:cNvSpPr>
            <a:spLocks noChangeArrowheads="1"/>
          </p:cNvSpPr>
          <p:nvPr/>
        </p:nvSpPr>
        <p:spPr bwMode="auto">
          <a:xfrm>
            <a:off x="304800" y="914400"/>
            <a:ext cx="8686800" cy="2246769"/>
          </a:xfrm>
          <a:prstGeom prst="rect">
            <a:avLst/>
          </a:prstGeom>
          <a:noFill/>
          <a:ln w="9525">
            <a:noFill/>
            <a:miter lim="800000"/>
            <a:headEnd/>
            <a:tailEnd/>
          </a:ln>
        </p:spPr>
        <p:txBody>
          <a:bodyPr wrap="square">
            <a:spAutoFit/>
          </a:bodyPr>
          <a:lstStyle/>
          <a:p>
            <a:pPr marL="339725" indent="-339725" eaLnBrk="1" hangingPunct="1">
              <a:buFont typeface="Wingdings" pitchFamily="2" charset="2"/>
              <a:buChar char="§"/>
            </a:pPr>
            <a:r>
              <a:rPr lang="en-US" sz="2800" dirty="0" smtClean="0">
                <a:latin typeface="Arial" charset="0"/>
                <a:cs typeface="Arial" charset="0"/>
              </a:rPr>
              <a:t>Learning Objectives</a:t>
            </a:r>
          </a:p>
          <a:p>
            <a:pPr marL="339725" indent="-339725" eaLnBrk="1" hangingPunct="1">
              <a:buFont typeface="Wingdings" pitchFamily="2" charset="2"/>
              <a:buChar char="§"/>
            </a:pPr>
            <a:r>
              <a:rPr lang="en-US" sz="2800" dirty="0" smtClean="0">
                <a:latin typeface="Arial" charset="0"/>
                <a:cs typeface="Arial" charset="0"/>
              </a:rPr>
              <a:t>In-Class Team Activities</a:t>
            </a:r>
          </a:p>
          <a:p>
            <a:pPr marL="339725" indent="-339725" eaLnBrk="1" hangingPunct="1">
              <a:buFont typeface="Wingdings" pitchFamily="2" charset="2"/>
              <a:buChar char="§"/>
            </a:pPr>
            <a:r>
              <a:rPr lang="en-US" sz="2800" dirty="0" smtClean="0">
                <a:latin typeface="Arial" charset="0"/>
                <a:cs typeface="Arial" charset="0"/>
              </a:rPr>
              <a:t>Small Group Discussions</a:t>
            </a:r>
          </a:p>
          <a:p>
            <a:pPr marL="339725" indent="-339725" eaLnBrk="1" hangingPunct="1">
              <a:buFont typeface="Wingdings" pitchFamily="2" charset="2"/>
              <a:buChar char="§"/>
            </a:pPr>
            <a:r>
              <a:rPr lang="en-US" sz="2800" dirty="0" smtClean="0">
                <a:latin typeface="Arial" charset="0"/>
                <a:cs typeface="Arial" charset="0"/>
              </a:rPr>
              <a:t>Project-Based </a:t>
            </a:r>
            <a:r>
              <a:rPr lang="en-US" sz="2800" dirty="0" smtClean="0">
                <a:latin typeface="Arial" charset="0"/>
                <a:cs typeface="Arial" charset="0"/>
              </a:rPr>
              <a:t>Learning</a:t>
            </a:r>
          </a:p>
          <a:p>
            <a:pPr marL="339725" indent="-339725" eaLnBrk="1" hangingPunct="1">
              <a:buFont typeface="Wingdings" pitchFamily="2" charset="2"/>
              <a:buChar char="§"/>
            </a:pPr>
            <a:r>
              <a:rPr lang="en-US" sz="2800" dirty="0" smtClean="0">
                <a:latin typeface="Arial" charset="0"/>
                <a:cs typeface="Arial" charset="0"/>
              </a:rPr>
              <a:t>Linked Learning</a:t>
            </a:r>
            <a:endParaRPr lang="en-US" sz="2800" dirty="0" smtClean="0">
              <a:latin typeface="Arial" charset="0"/>
              <a:cs typeface="Arial" charset="0"/>
            </a:endParaRPr>
          </a:p>
        </p:txBody>
      </p:sp>
      <p:pic>
        <p:nvPicPr>
          <p:cNvPr id="3075" name="Picture 3" descr="C:\Users\Burian\AppData\Local\Microsoft\Windows\Temporary Internet Files\Content.IE5\XBTVEXS4\MP90040196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303329"/>
            <a:ext cx="5105400" cy="340227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36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676400" y="0"/>
            <a:ext cx="7467600" cy="685800"/>
          </a:xfrm>
          <a:solidFill>
            <a:srgbClr val="3366FF"/>
          </a:solidFill>
        </p:spPr>
        <p:txBody>
          <a:bodyPr/>
          <a:lstStyle/>
          <a:p>
            <a:pPr>
              <a:defRPr/>
            </a:pPr>
            <a:r>
              <a:rPr lang="en-US" sz="4000" b="1" dirty="0" smtClean="0">
                <a:solidFill>
                  <a:srgbClr val="FFFF00"/>
                </a:solidFill>
                <a:effectLst>
                  <a:outerShdw blurRad="38100" dist="38100" dir="2700000" algn="tl">
                    <a:srgbClr val="000000"/>
                  </a:outerShdw>
                </a:effectLst>
                <a:latin typeface="Arial" charset="0"/>
              </a:rPr>
              <a:t>Differential Teaching</a:t>
            </a:r>
          </a:p>
        </p:txBody>
      </p:sp>
      <p:sp>
        <p:nvSpPr>
          <p:cNvPr id="6"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3079" name="Picture 1055" descr="UlogoHv1"/>
          <p:cNvPicPr>
            <a:picLocks noChangeAspect="1" noChangeArrowheads="1"/>
          </p:cNvPicPr>
          <p:nvPr/>
        </p:nvPicPr>
        <p:blipFill>
          <a:blip r:embed="rId3" cstate="print"/>
          <a:srcRect/>
          <a:stretch>
            <a:fillRect/>
          </a:stretch>
        </p:blipFill>
        <p:spPr bwMode="auto">
          <a:xfrm>
            <a:off x="0" y="97278"/>
            <a:ext cx="1676400" cy="417160"/>
          </a:xfrm>
          <a:prstGeom prst="rect">
            <a:avLst/>
          </a:prstGeom>
          <a:noFill/>
          <a:ln w="9525">
            <a:noFill/>
            <a:miter lim="800000"/>
            <a:headEnd/>
            <a:tailEnd/>
          </a:ln>
        </p:spPr>
      </p:pic>
      <p:sp>
        <p:nvSpPr>
          <p:cNvPr id="7" name="Rectangle 7"/>
          <p:cNvSpPr>
            <a:spLocks noChangeArrowheads="1"/>
          </p:cNvSpPr>
          <p:nvPr/>
        </p:nvSpPr>
        <p:spPr bwMode="auto">
          <a:xfrm>
            <a:off x="304800" y="914400"/>
            <a:ext cx="8686800" cy="2246769"/>
          </a:xfrm>
          <a:prstGeom prst="rect">
            <a:avLst/>
          </a:prstGeom>
          <a:noFill/>
          <a:ln w="9525">
            <a:noFill/>
            <a:miter lim="800000"/>
            <a:headEnd/>
            <a:tailEnd/>
          </a:ln>
        </p:spPr>
        <p:txBody>
          <a:bodyPr wrap="square">
            <a:spAutoFit/>
          </a:bodyPr>
          <a:lstStyle/>
          <a:p>
            <a:pPr marL="339725" indent="-339725" eaLnBrk="1" hangingPunct="1">
              <a:buFont typeface="Wingdings" pitchFamily="2" charset="2"/>
              <a:buChar char="§"/>
            </a:pPr>
            <a:r>
              <a:rPr lang="en-US" sz="2800" dirty="0" smtClean="0">
                <a:solidFill>
                  <a:srgbClr val="FF0000"/>
                </a:solidFill>
                <a:latin typeface="Arial" charset="0"/>
                <a:cs typeface="Arial" charset="0"/>
              </a:rPr>
              <a:t>Learning Objectives</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In-Class Team Activities</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Small Group Discussions</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Project-Based </a:t>
            </a:r>
            <a:r>
              <a:rPr lang="en-US" sz="2800" dirty="0" smtClean="0">
                <a:solidFill>
                  <a:schemeClr val="bg1">
                    <a:lumMod val="85000"/>
                  </a:schemeClr>
                </a:solidFill>
                <a:latin typeface="Arial" charset="0"/>
                <a:cs typeface="Arial" charset="0"/>
              </a:rPr>
              <a:t>Learning</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Linked Learning</a:t>
            </a:r>
            <a:endParaRPr lang="en-US" sz="2800" dirty="0" smtClean="0">
              <a:solidFill>
                <a:schemeClr val="bg1">
                  <a:lumMod val="85000"/>
                </a:schemeClr>
              </a:solidFill>
              <a:latin typeface="Arial" charset="0"/>
              <a:cs typeface="Arial" charset="0"/>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419" t="41405" r="24613" b="33573"/>
          <a:stretch/>
        </p:blipFill>
        <p:spPr bwMode="auto">
          <a:xfrm>
            <a:off x="548811" y="3352800"/>
            <a:ext cx="8218442"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216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1932" t="39293" r="21745" b="7615"/>
          <a:stretch/>
        </p:blipFill>
        <p:spPr bwMode="auto">
          <a:xfrm>
            <a:off x="1426533" y="3097161"/>
            <a:ext cx="6290934" cy="333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676400" y="0"/>
            <a:ext cx="7467600" cy="685800"/>
          </a:xfrm>
          <a:solidFill>
            <a:srgbClr val="3366FF"/>
          </a:solidFill>
        </p:spPr>
        <p:txBody>
          <a:bodyPr/>
          <a:lstStyle/>
          <a:p>
            <a:pPr>
              <a:defRPr/>
            </a:pPr>
            <a:r>
              <a:rPr lang="en-US" sz="4000" b="1" dirty="0" smtClean="0">
                <a:solidFill>
                  <a:srgbClr val="FFFF00"/>
                </a:solidFill>
                <a:effectLst>
                  <a:outerShdw blurRad="38100" dist="38100" dir="2700000" algn="tl">
                    <a:srgbClr val="000000"/>
                  </a:outerShdw>
                </a:effectLst>
                <a:latin typeface="Arial" charset="0"/>
              </a:rPr>
              <a:t>Differential Teaching</a:t>
            </a:r>
          </a:p>
        </p:txBody>
      </p:sp>
      <p:sp>
        <p:nvSpPr>
          <p:cNvPr id="6"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3079" name="Picture 1055" descr="UlogoHv1"/>
          <p:cNvPicPr>
            <a:picLocks noChangeAspect="1" noChangeArrowheads="1"/>
          </p:cNvPicPr>
          <p:nvPr/>
        </p:nvPicPr>
        <p:blipFill>
          <a:blip r:embed="rId4" cstate="print"/>
          <a:srcRect/>
          <a:stretch>
            <a:fillRect/>
          </a:stretch>
        </p:blipFill>
        <p:spPr bwMode="auto">
          <a:xfrm>
            <a:off x="0" y="97278"/>
            <a:ext cx="1676400" cy="417160"/>
          </a:xfrm>
          <a:prstGeom prst="rect">
            <a:avLst/>
          </a:prstGeom>
          <a:noFill/>
          <a:ln w="9525">
            <a:noFill/>
            <a:miter lim="800000"/>
            <a:headEnd/>
            <a:tailEnd/>
          </a:ln>
        </p:spPr>
      </p:pic>
      <p:sp>
        <p:nvSpPr>
          <p:cNvPr id="7" name="Rectangle 7"/>
          <p:cNvSpPr>
            <a:spLocks noChangeArrowheads="1"/>
          </p:cNvSpPr>
          <p:nvPr/>
        </p:nvSpPr>
        <p:spPr bwMode="auto">
          <a:xfrm>
            <a:off x="304800" y="914400"/>
            <a:ext cx="8686800" cy="2246769"/>
          </a:xfrm>
          <a:prstGeom prst="rect">
            <a:avLst/>
          </a:prstGeom>
          <a:noFill/>
          <a:ln w="9525">
            <a:noFill/>
            <a:miter lim="800000"/>
            <a:headEnd/>
            <a:tailEnd/>
          </a:ln>
        </p:spPr>
        <p:txBody>
          <a:bodyPr wrap="square">
            <a:spAutoFit/>
          </a:bodyPr>
          <a:lstStyle/>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Learning Objectives</a:t>
            </a:r>
          </a:p>
          <a:p>
            <a:pPr marL="339725" indent="-339725" eaLnBrk="1" hangingPunct="1">
              <a:buFont typeface="Wingdings" pitchFamily="2" charset="2"/>
              <a:buChar char="§"/>
            </a:pPr>
            <a:r>
              <a:rPr lang="en-US" sz="2800" dirty="0" smtClean="0">
                <a:solidFill>
                  <a:srgbClr val="FF0000"/>
                </a:solidFill>
                <a:latin typeface="Arial" charset="0"/>
                <a:cs typeface="Arial" charset="0"/>
              </a:rPr>
              <a:t>In-Class Team Activities</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Small Group Discussions</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Project-Based </a:t>
            </a:r>
            <a:r>
              <a:rPr lang="en-US" sz="2800" dirty="0" smtClean="0">
                <a:solidFill>
                  <a:schemeClr val="bg1">
                    <a:lumMod val="85000"/>
                  </a:schemeClr>
                </a:solidFill>
                <a:latin typeface="Arial" charset="0"/>
                <a:cs typeface="Arial" charset="0"/>
              </a:rPr>
              <a:t>Learning</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Linked Learning</a:t>
            </a:r>
            <a:endParaRPr lang="en-US" sz="2800" dirty="0" smtClean="0">
              <a:solidFill>
                <a:schemeClr val="bg1">
                  <a:lumMod val="85000"/>
                </a:schemeClr>
              </a:solidFill>
              <a:latin typeface="Arial" charset="0"/>
              <a:cs typeface="Arial" charset="0"/>
            </a:endParaRPr>
          </a:p>
        </p:txBody>
      </p:sp>
      <p:pic>
        <p:nvPicPr>
          <p:cNvPr id="4099" name="Picture 3" descr="C:\Users\Burian\AppData\Local\Microsoft\Windows\Temporary Internet Files\Content.IE5\RA8P2XSE\MC90008365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4770" y="2546554"/>
            <a:ext cx="1209229" cy="13929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urian\AppData\Local\Microsoft\Windows\Temporary Internet Files\Content.IE5\XBTVEXS4\MC90005918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764990"/>
            <a:ext cx="1362028" cy="13845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urian\AppData\Local\Microsoft\Windows\Temporary Internet Files\Content.IE5\XBTVEXS4\MC9002875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1139843"/>
            <a:ext cx="1195070" cy="17958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urian\AppData\Local\Microsoft\Windows\Temporary Internet Files\Content.IE5\QVY45F3D\MC90033408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2756" y="4764990"/>
            <a:ext cx="1813255" cy="182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3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676400" y="0"/>
            <a:ext cx="7467600" cy="685800"/>
          </a:xfrm>
          <a:solidFill>
            <a:srgbClr val="3366FF"/>
          </a:solidFill>
        </p:spPr>
        <p:txBody>
          <a:bodyPr/>
          <a:lstStyle/>
          <a:p>
            <a:pPr>
              <a:defRPr/>
            </a:pPr>
            <a:r>
              <a:rPr lang="en-US" sz="4000" b="1" dirty="0" smtClean="0">
                <a:solidFill>
                  <a:srgbClr val="FFFF00"/>
                </a:solidFill>
                <a:effectLst>
                  <a:outerShdw blurRad="38100" dist="38100" dir="2700000" algn="tl">
                    <a:srgbClr val="000000"/>
                  </a:outerShdw>
                </a:effectLst>
                <a:latin typeface="Arial" charset="0"/>
              </a:rPr>
              <a:t>Differential Teaching</a:t>
            </a:r>
          </a:p>
        </p:txBody>
      </p:sp>
      <p:sp>
        <p:nvSpPr>
          <p:cNvPr id="6"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3079" name="Picture 1055" descr="UlogoHv1"/>
          <p:cNvPicPr>
            <a:picLocks noChangeAspect="1" noChangeArrowheads="1"/>
          </p:cNvPicPr>
          <p:nvPr/>
        </p:nvPicPr>
        <p:blipFill>
          <a:blip r:embed="rId3" cstate="print"/>
          <a:srcRect/>
          <a:stretch>
            <a:fillRect/>
          </a:stretch>
        </p:blipFill>
        <p:spPr bwMode="auto">
          <a:xfrm>
            <a:off x="0" y="97278"/>
            <a:ext cx="1676400" cy="417160"/>
          </a:xfrm>
          <a:prstGeom prst="rect">
            <a:avLst/>
          </a:prstGeom>
          <a:noFill/>
          <a:ln w="9525">
            <a:noFill/>
            <a:miter lim="800000"/>
            <a:headEnd/>
            <a:tailEnd/>
          </a:ln>
        </p:spPr>
      </p:pic>
      <p:sp>
        <p:nvSpPr>
          <p:cNvPr id="7" name="Rectangle 7"/>
          <p:cNvSpPr>
            <a:spLocks noChangeArrowheads="1"/>
          </p:cNvSpPr>
          <p:nvPr/>
        </p:nvSpPr>
        <p:spPr bwMode="auto">
          <a:xfrm>
            <a:off x="304800" y="914400"/>
            <a:ext cx="8686800" cy="2246769"/>
          </a:xfrm>
          <a:prstGeom prst="rect">
            <a:avLst/>
          </a:prstGeom>
          <a:noFill/>
          <a:ln w="9525">
            <a:noFill/>
            <a:miter lim="800000"/>
            <a:headEnd/>
            <a:tailEnd/>
          </a:ln>
        </p:spPr>
        <p:txBody>
          <a:bodyPr wrap="square">
            <a:spAutoFit/>
          </a:bodyPr>
          <a:lstStyle/>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Learning Objectives</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In-Class Team Activities</a:t>
            </a:r>
          </a:p>
          <a:p>
            <a:pPr marL="339725" indent="-339725" eaLnBrk="1" hangingPunct="1">
              <a:buFont typeface="Wingdings" pitchFamily="2" charset="2"/>
              <a:buChar char="§"/>
            </a:pPr>
            <a:r>
              <a:rPr lang="en-US" sz="2800" dirty="0" smtClean="0">
                <a:solidFill>
                  <a:srgbClr val="FF0000"/>
                </a:solidFill>
                <a:latin typeface="Arial" charset="0"/>
                <a:cs typeface="Arial" charset="0"/>
              </a:rPr>
              <a:t>Small Group Discussions</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Project-Based </a:t>
            </a:r>
            <a:r>
              <a:rPr lang="en-US" sz="2800" dirty="0" smtClean="0">
                <a:solidFill>
                  <a:schemeClr val="bg1">
                    <a:lumMod val="85000"/>
                  </a:schemeClr>
                </a:solidFill>
                <a:latin typeface="Arial" charset="0"/>
                <a:cs typeface="Arial" charset="0"/>
              </a:rPr>
              <a:t>Learning</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Linked Learning</a:t>
            </a:r>
            <a:endParaRPr lang="en-US" sz="2800" dirty="0" smtClean="0">
              <a:solidFill>
                <a:schemeClr val="bg1">
                  <a:lumMod val="85000"/>
                </a:schemeClr>
              </a:solidFill>
              <a:latin typeface="Arial" charset="0"/>
              <a:cs typeface="Arial" charset="0"/>
            </a:endParaRPr>
          </a:p>
        </p:txBody>
      </p:sp>
      <p:pic>
        <p:nvPicPr>
          <p:cNvPr id="4099" name="Picture 3" descr="C:\Users\Burian\AppData\Local\Microsoft\Windows\Temporary Internet Files\Content.IE5\RA8P2XSE\MC9000836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0559" y="3084796"/>
            <a:ext cx="1209229" cy="13929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urian\AppData\Local\Microsoft\Windows\Temporary Internet Files\Content.IE5\XBTVEXS4\MC90005918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7972" y="5023964"/>
            <a:ext cx="1362028" cy="13845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urian\AppData\Local\Microsoft\Windows\Temporary Internet Files\Content.IE5\XBTVEXS4\MC90028750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7031" y="3084796"/>
            <a:ext cx="1195070" cy="17958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urian\AppData\Local\Microsoft\Windows\Temporary Internet Files\Content.IE5\QVY45F3D\MC90033408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9987" y="4679192"/>
            <a:ext cx="1813255" cy="1821485"/>
          </a:xfrm>
          <a:prstGeom prst="rect">
            <a:avLst/>
          </a:prstGeom>
          <a:noFill/>
          <a:extLst>
            <a:ext uri="{909E8E84-426E-40DD-AFC4-6F175D3DCCD1}">
              <a14:hiddenFill xmlns:a14="http://schemas.microsoft.com/office/drawing/2010/main">
                <a:solidFill>
                  <a:srgbClr val="FFFFFF"/>
                </a:solidFill>
              </a14:hiddenFill>
            </a:ext>
          </a:extLst>
        </p:spPr>
      </p:pic>
      <p:sp>
        <p:nvSpPr>
          <p:cNvPr id="11" name="Oval Callout 10"/>
          <p:cNvSpPr/>
          <p:nvPr/>
        </p:nvSpPr>
        <p:spPr bwMode="auto">
          <a:xfrm>
            <a:off x="5751142" y="2825064"/>
            <a:ext cx="1600200" cy="990600"/>
          </a:xfrm>
          <a:prstGeom prst="wedgeEllipseCallout">
            <a:avLst>
              <a:gd name="adj1" fmla="val -67838"/>
              <a:gd name="adj2" fmla="val 50589"/>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2" name="Oval Callout 11"/>
          <p:cNvSpPr/>
          <p:nvPr/>
        </p:nvSpPr>
        <p:spPr bwMode="auto">
          <a:xfrm>
            <a:off x="495300" y="4800600"/>
            <a:ext cx="1600200" cy="990600"/>
          </a:xfrm>
          <a:prstGeom prst="wedgeEllipseCallout">
            <a:avLst>
              <a:gd name="adj1" fmla="val 92531"/>
              <a:gd name="adj2" fmla="val 10390"/>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latin typeface="Times" pitchFamily="18" charset="0"/>
            </a:endParaRPr>
          </a:p>
        </p:txBody>
      </p:sp>
      <p:sp>
        <p:nvSpPr>
          <p:cNvPr id="13" name="Rectangle 1038"/>
          <p:cNvSpPr>
            <a:spLocks noChangeArrowheads="1"/>
          </p:cNvSpPr>
          <p:nvPr/>
        </p:nvSpPr>
        <p:spPr bwMode="auto">
          <a:xfrm>
            <a:off x="5827342" y="3072825"/>
            <a:ext cx="1371600" cy="584775"/>
          </a:xfrm>
          <a:prstGeom prst="rect">
            <a:avLst/>
          </a:prstGeom>
          <a:noFill/>
          <a:ln w="9525">
            <a:noFill/>
            <a:miter lim="800000"/>
            <a:headEnd/>
            <a:tailEnd/>
          </a:ln>
          <a:effectLst/>
        </p:spPr>
        <p:txBody>
          <a:bodyPr wrap="square">
            <a:spAutoFit/>
          </a:bodyPr>
          <a:lstStyle/>
          <a:p>
            <a:pPr algn="ctr">
              <a:defRPr/>
            </a:pPr>
            <a:r>
              <a:rPr lang="en-US" sz="1600" dirty="0" smtClean="0">
                <a:latin typeface="Arial" charset="0"/>
              </a:rPr>
              <a:t>The design requires…</a:t>
            </a:r>
            <a:endParaRPr lang="en-US" sz="1600" dirty="0">
              <a:latin typeface="Arial" charset="0"/>
            </a:endParaRPr>
          </a:p>
        </p:txBody>
      </p:sp>
      <p:sp>
        <p:nvSpPr>
          <p:cNvPr id="15" name="Rectangle 1038"/>
          <p:cNvSpPr>
            <a:spLocks noChangeArrowheads="1"/>
          </p:cNvSpPr>
          <p:nvPr/>
        </p:nvSpPr>
        <p:spPr bwMode="auto">
          <a:xfrm>
            <a:off x="457200" y="5023112"/>
            <a:ext cx="1676400" cy="584775"/>
          </a:xfrm>
          <a:prstGeom prst="rect">
            <a:avLst/>
          </a:prstGeom>
          <a:noFill/>
          <a:ln w="9525">
            <a:noFill/>
            <a:miter lim="800000"/>
            <a:headEnd/>
            <a:tailEnd/>
          </a:ln>
          <a:effectLst/>
        </p:spPr>
        <p:txBody>
          <a:bodyPr wrap="square">
            <a:spAutoFit/>
          </a:bodyPr>
          <a:lstStyle/>
          <a:p>
            <a:pPr algn="ctr">
              <a:defRPr/>
            </a:pPr>
            <a:r>
              <a:rPr lang="en-US" sz="1600" dirty="0" smtClean="0">
                <a:latin typeface="Arial" charset="0"/>
              </a:rPr>
              <a:t>We achieved social equity!</a:t>
            </a:r>
            <a:endParaRPr lang="en-US" sz="1600" dirty="0">
              <a:latin typeface="Arial" charset="0"/>
            </a:endParaRPr>
          </a:p>
        </p:txBody>
      </p:sp>
    </p:spTree>
    <p:extLst>
      <p:ext uri="{BB962C8B-B14F-4D97-AF65-F5344CB8AC3E}">
        <p14:creationId xmlns:p14="http://schemas.microsoft.com/office/powerpoint/2010/main" val="20685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676400" y="0"/>
            <a:ext cx="7467600" cy="685800"/>
          </a:xfrm>
          <a:solidFill>
            <a:srgbClr val="3366FF"/>
          </a:solidFill>
        </p:spPr>
        <p:txBody>
          <a:bodyPr/>
          <a:lstStyle/>
          <a:p>
            <a:pPr>
              <a:defRPr/>
            </a:pPr>
            <a:r>
              <a:rPr lang="en-US" sz="4000" b="1" dirty="0" smtClean="0">
                <a:solidFill>
                  <a:srgbClr val="FFFF00"/>
                </a:solidFill>
                <a:effectLst>
                  <a:outerShdw blurRad="38100" dist="38100" dir="2700000" algn="tl">
                    <a:srgbClr val="000000"/>
                  </a:outerShdw>
                </a:effectLst>
                <a:latin typeface="Arial" charset="0"/>
              </a:rPr>
              <a:t>Differential Teaching</a:t>
            </a:r>
          </a:p>
        </p:txBody>
      </p:sp>
      <p:sp>
        <p:nvSpPr>
          <p:cNvPr id="6"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3079" name="Picture 1055" descr="UlogoHv1"/>
          <p:cNvPicPr>
            <a:picLocks noChangeAspect="1" noChangeArrowheads="1"/>
          </p:cNvPicPr>
          <p:nvPr/>
        </p:nvPicPr>
        <p:blipFill>
          <a:blip r:embed="rId3" cstate="print"/>
          <a:srcRect/>
          <a:stretch>
            <a:fillRect/>
          </a:stretch>
        </p:blipFill>
        <p:spPr bwMode="auto">
          <a:xfrm>
            <a:off x="0" y="97278"/>
            <a:ext cx="1676400" cy="417160"/>
          </a:xfrm>
          <a:prstGeom prst="rect">
            <a:avLst/>
          </a:prstGeom>
          <a:noFill/>
          <a:ln w="9525">
            <a:noFill/>
            <a:miter lim="800000"/>
            <a:headEnd/>
            <a:tailEnd/>
          </a:ln>
        </p:spPr>
      </p:pic>
      <p:sp>
        <p:nvSpPr>
          <p:cNvPr id="7" name="Rectangle 7"/>
          <p:cNvSpPr>
            <a:spLocks noChangeArrowheads="1"/>
          </p:cNvSpPr>
          <p:nvPr/>
        </p:nvSpPr>
        <p:spPr bwMode="auto">
          <a:xfrm>
            <a:off x="152400" y="838200"/>
            <a:ext cx="6096000" cy="523220"/>
          </a:xfrm>
          <a:prstGeom prst="rect">
            <a:avLst/>
          </a:prstGeom>
          <a:noFill/>
          <a:ln w="9525">
            <a:noFill/>
            <a:miter lim="800000"/>
            <a:headEnd/>
            <a:tailEnd/>
          </a:ln>
        </p:spPr>
        <p:txBody>
          <a:bodyPr wrap="square">
            <a:spAutoFit/>
          </a:bodyPr>
          <a:lstStyle/>
          <a:p>
            <a:pPr marL="457200" indent="-457200" eaLnBrk="1" hangingPunct="1">
              <a:buFont typeface="Wingdings" pitchFamily="2" charset="2"/>
              <a:buChar char="§"/>
            </a:pPr>
            <a:r>
              <a:rPr lang="en-US" sz="2800" dirty="0" smtClean="0">
                <a:solidFill>
                  <a:srgbClr val="FF0000"/>
                </a:solidFill>
                <a:latin typeface="Arial" charset="0"/>
                <a:cs typeface="Arial" charset="0"/>
              </a:rPr>
              <a:t>Project-Based Learning</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677" t="13183" r="25677" b="6444"/>
          <a:stretch/>
        </p:blipFill>
        <p:spPr bwMode="auto">
          <a:xfrm>
            <a:off x="324464" y="1437620"/>
            <a:ext cx="5634381" cy="546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C:\Users\Burian\AppData\Local\Microsoft\Windows\Temporary Internet Files\Content.IE5\RA8P2XSE\MC90008365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2371" y="1634681"/>
            <a:ext cx="1209229" cy="13929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urian\AppData\Local\Microsoft\Windows\Temporary Internet Files\Content.IE5\XBTVEXS4\MC90005918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9872" y="922722"/>
            <a:ext cx="1362028" cy="13845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Burian\AppData\Local\Microsoft\Windows\Temporary Internet Files\Content.IE5\XBTVEXS4\MC9002875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0885" y="4540105"/>
            <a:ext cx="1195070" cy="17958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Burian\AppData\Local\Microsoft\Windows\Temporary Internet Files\Content.IE5\QVY45F3D\MC90033408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8845" y="2819400"/>
            <a:ext cx="1813255" cy="182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85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676400" y="0"/>
            <a:ext cx="7467600" cy="685800"/>
          </a:xfrm>
          <a:solidFill>
            <a:srgbClr val="3366FF"/>
          </a:solidFill>
        </p:spPr>
        <p:txBody>
          <a:bodyPr/>
          <a:lstStyle/>
          <a:p>
            <a:pPr>
              <a:defRPr/>
            </a:pPr>
            <a:r>
              <a:rPr lang="en-US" sz="4000" b="1" dirty="0" smtClean="0">
                <a:solidFill>
                  <a:srgbClr val="FFFF00"/>
                </a:solidFill>
                <a:effectLst>
                  <a:outerShdw blurRad="38100" dist="38100" dir="2700000" algn="tl">
                    <a:srgbClr val="000000"/>
                  </a:outerShdw>
                </a:effectLst>
                <a:latin typeface="Arial" charset="0"/>
              </a:rPr>
              <a:t>Differential Teaching</a:t>
            </a:r>
          </a:p>
        </p:txBody>
      </p:sp>
      <p:sp>
        <p:nvSpPr>
          <p:cNvPr id="6"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3079" name="Picture 1055" descr="UlogoHv1"/>
          <p:cNvPicPr>
            <a:picLocks noChangeAspect="1" noChangeArrowheads="1"/>
          </p:cNvPicPr>
          <p:nvPr/>
        </p:nvPicPr>
        <p:blipFill>
          <a:blip r:embed="rId3" cstate="print"/>
          <a:srcRect/>
          <a:stretch>
            <a:fillRect/>
          </a:stretch>
        </p:blipFill>
        <p:spPr bwMode="auto">
          <a:xfrm>
            <a:off x="0" y="97278"/>
            <a:ext cx="1676400" cy="417160"/>
          </a:xfrm>
          <a:prstGeom prst="rect">
            <a:avLst/>
          </a:prstGeom>
          <a:noFill/>
          <a:ln w="9525">
            <a:noFill/>
            <a:miter lim="800000"/>
            <a:headEnd/>
            <a:tailEnd/>
          </a:ln>
        </p:spPr>
      </p:pic>
      <p:sp>
        <p:nvSpPr>
          <p:cNvPr id="7" name="Rectangle 7"/>
          <p:cNvSpPr>
            <a:spLocks noChangeArrowheads="1"/>
          </p:cNvSpPr>
          <p:nvPr/>
        </p:nvSpPr>
        <p:spPr bwMode="auto">
          <a:xfrm>
            <a:off x="304800" y="914400"/>
            <a:ext cx="8686800" cy="2246769"/>
          </a:xfrm>
          <a:prstGeom prst="rect">
            <a:avLst/>
          </a:prstGeom>
          <a:noFill/>
          <a:ln w="9525">
            <a:noFill/>
            <a:miter lim="800000"/>
            <a:headEnd/>
            <a:tailEnd/>
          </a:ln>
        </p:spPr>
        <p:txBody>
          <a:bodyPr wrap="square">
            <a:spAutoFit/>
          </a:bodyPr>
          <a:lstStyle/>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Learning Objectives</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In-Class Team Activities</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Small Group Discussions</a:t>
            </a:r>
          </a:p>
          <a:p>
            <a:pPr marL="339725" indent="-339725" eaLnBrk="1" hangingPunct="1">
              <a:buFont typeface="Wingdings" pitchFamily="2" charset="2"/>
              <a:buChar char="§"/>
            </a:pPr>
            <a:r>
              <a:rPr lang="en-US" sz="2800" dirty="0" smtClean="0">
                <a:solidFill>
                  <a:schemeClr val="bg1">
                    <a:lumMod val="85000"/>
                  </a:schemeClr>
                </a:solidFill>
                <a:latin typeface="Arial" charset="0"/>
                <a:cs typeface="Arial" charset="0"/>
              </a:rPr>
              <a:t>Project-Based </a:t>
            </a:r>
            <a:r>
              <a:rPr lang="en-US" sz="2800" dirty="0" smtClean="0">
                <a:solidFill>
                  <a:schemeClr val="bg1">
                    <a:lumMod val="85000"/>
                  </a:schemeClr>
                </a:solidFill>
                <a:latin typeface="Arial" charset="0"/>
                <a:cs typeface="Arial" charset="0"/>
              </a:rPr>
              <a:t>Learning</a:t>
            </a:r>
          </a:p>
          <a:p>
            <a:pPr marL="339725" indent="-339725" eaLnBrk="1" hangingPunct="1">
              <a:buFont typeface="Wingdings" pitchFamily="2" charset="2"/>
              <a:buChar char="§"/>
            </a:pPr>
            <a:r>
              <a:rPr lang="en-US" sz="2800" dirty="0" smtClean="0">
                <a:solidFill>
                  <a:srgbClr val="FF0000"/>
                </a:solidFill>
                <a:latin typeface="Arial" charset="0"/>
                <a:cs typeface="Arial" charset="0"/>
              </a:rPr>
              <a:t>Linked Learning</a:t>
            </a:r>
            <a:endParaRPr lang="en-US" sz="2800" dirty="0" smtClean="0">
              <a:solidFill>
                <a:srgbClr val="FF0000"/>
              </a:solidFill>
              <a:latin typeface="Arial" charset="0"/>
              <a:cs typeface="Arial" charset="0"/>
            </a:endParaRPr>
          </a:p>
        </p:txBody>
      </p:sp>
      <p:pic>
        <p:nvPicPr>
          <p:cNvPr id="1028" name="Picture 4" descr="C:\Users\Burian\AppData\Local\Microsoft\Windows\Temporary Internet Files\Content.IE5\QVY45F3D\MC90044040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067" y="152400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485" t="74224" r="32403" b="3454"/>
          <a:stretch/>
        </p:blipFill>
        <p:spPr bwMode="auto">
          <a:xfrm>
            <a:off x="6256106" y="4419600"/>
            <a:ext cx="2686333" cy="18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01" t="52545" r="50000" b="25641"/>
          <a:stretch/>
        </p:blipFill>
        <p:spPr bwMode="auto">
          <a:xfrm>
            <a:off x="237266" y="4419600"/>
            <a:ext cx="3191734" cy="184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982" t="52277" r="13415" b="23861"/>
          <a:stretch/>
        </p:blipFill>
        <p:spPr bwMode="auto">
          <a:xfrm>
            <a:off x="3556819" y="4434348"/>
            <a:ext cx="2514600" cy="186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Users\Burian\AppData\Local\Microsoft\Windows\Temporary Internet Files\Content.IE5\XBTVEXS4\MC90005918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9572" y="831706"/>
            <a:ext cx="1362028" cy="1384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urian\AppData\Local\Microsoft\Windows\Temporary Internet Files\Content.IE5\5DJ1M13S\MC90015005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4850" y="2385588"/>
            <a:ext cx="1273223" cy="2034012"/>
          </a:xfrm>
          <a:prstGeom prst="rect">
            <a:avLst/>
          </a:prstGeom>
          <a:noFill/>
          <a:extLst>
            <a:ext uri="{909E8E84-426E-40DD-AFC4-6F175D3DCCD1}">
              <a14:hiddenFill xmlns:a14="http://schemas.microsoft.com/office/drawing/2010/main">
                <a:solidFill>
                  <a:srgbClr val="FFFFFF"/>
                </a:solidFill>
              </a14:hiddenFill>
            </a:ext>
          </a:extLst>
        </p:spPr>
      </p:pic>
      <p:sp>
        <p:nvSpPr>
          <p:cNvPr id="2" name="Left-Right Arrow 1"/>
          <p:cNvSpPr/>
          <p:nvPr/>
        </p:nvSpPr>
        <p:spPr bwMode="auto">
          <a:xfrm rot="19223505">
            <a:off x="6987279" y="2037784"/>
            <a:ext cx="1223986" cy="553016"/>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endParaRPr>
          </a:p>
        </p:txBody>
      </p:sp>
    </p:spTree>
    <p:extLst>
      <p:ext uri="{BB962C8B-B14F-4D97-AF65-F5344CB8AC3E}">
        <p14:creationId xmlns:p14="http://schemas.microsoft.com/office/powerpoint/2010/main" val="265382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1.gstatic.com/images?q=tbn:ANd9GcS6o40yAc8s66sKXI-0ZiX-Aq82RleddmOcYgWs9nLW4pX8asrO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2789613"/>
            <a:ext cx="2914650" cy="1571625"/>
          </a:xfrm>
          <a:prstGeom prst="rect">
            <a:avLst/>
          </a:prstGeom>
          <a:noFill/>
          <a:extLst>
            <a:ext uri="{909E8E84-426E-40DD-AFC4-6F175D3DCCD1}">
              <a14:hiddenFill xmlns:a14="http://schemas.microsoft.com/office/drawing/2010/main">
                <a:solidFill>
                  <a:srgbClr val="FFFFFF"/>
                </a:solidFill>
              </a14:hiddenFill>
            </a:ext>
          </a:extLst>
        </p:spPr>
      </p:pic>
      <p:sp>
        <p:nvSpPr>
          <p:cNvPr id="78850" name="Rectangle 1026"/>
          <p:cNvSpPr>
            <a:spLocks noGrp="1" noChangeArrowheads="1"/>
          </p:cNvSpPr>
          <p:nvPr>
            <p:ph type="title"/>
          </p:nvPr>
        </p:nvSpPr>
        <p:spPr>
          <a:xfrm>
            <a:off x="0" y="0"/>
            <a:ext cx="9144000" cy="838200"/>
          </a:xfrm>
          <a:solidFill>
            <a:srgbClr val="3366FF"/>
          </a:solidFill>
        </p:spPr>
        <p:txBody>
          <a:bodyPr/>
          <a:lstStyle/>
          <a:p>
            <a:pPr>
              <a:defRPr/>
            </a:pP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Bridging the </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Disciplinary </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Divide</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endPar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8853" name="Rectangle 1029"/>
          <p:cNvSpPr>
            <a:spLocks noChangeArrowheads="1"/>
          </p:cNvSpPr>
          <p:nvPr/>
        </p:nvSpPr>
        <p:spPr bwMode="auto">
          <a:xfrm>
            <a:off x="0" y="4953000"/>
            <a:ext cx="9144000" cy="584775"/>
          </a:xfrm>
          <a:prstGeom prst="rect">
            <a:avLst/>
          </a:prstGeom>
          <a:solidFill>
            <a:schemeClr val="bg1"/>
          </a:solidFill>
          <a:ln w="9525">
            <a:noFill/>
            <a:miter lim="800000"/>
            <a:headEnd/>
            <a:tailEnd/>
          </a:ln>
          <a:effectLst/>
        </p:spPr>
        <p:txBody>
          <a:bodyPr>
            <a:spAutoFit/>
          </a:bodyPr>
          <a:lstStyle/>
          <a:p>
            <a:pPr algn="ctr">
              <a:defRPr/>
            </a:pPr>
            <a:r>
              <a:rPr lang="en-US" dirty="0">
                <a:latin typeface="Arial" charset="0"/>
              </a:rPr>
              <a:t>Steve </a:t>
            </a:r>
            <a:r>
              <a:rPr lang="en-US" dirty="0" smtClean="0">
                <a:latin typeface="Arial" charset="0"/>
              </a:rPr>
              <a:t>Burian</a:t>
            </a:r>
            <a:endParaRPr lang="en-US" dirty="0">
              <a:latin typeface="Arial" charset="0"/>
            </a:endParaRPr>
          </a:p>
        </p:txBody>
      </p:sp>
      <p:sp>
        <p:nvSpPr>
          <p:cNvPr id="78862" name="Rectangle 1038"/>
          <p:cNvSpPr>
            <a:spLocks noChangeArrowheads="1"/>
          </p:cNvSpPr>
          <p:nvPr/>
        </p:nvSpPr>
        <p:spPr bwMode="auto">
          <a:xfrm>
            <a:off x="0" y="5486400"/>
            <a:ext cx="9144000" cy="1200329"/>
          </a:xfrm>
          <a:prstGeom prst="rect">
            <a:avLst/>
          </a:prstGeom>
          <a:noFill/>
          <a:ln w="9525">
            <a:noFill/>
            <a:miter lim="800000"/>
            <a:headEnd/>
            <a:tailEnd/>
          </a:ln>
          <a:effectLst/>
        </p:spPr>
        <p:txBody>
          <a:bodyPr>
            <a:spAutoFit/>
          </a:bodyPr>
          <a:lstStyle/>
          <a:p>
            <a:pPr algn="ctr">
              <a:defRPr/>
            </a:pPr>
            <a:r>
              <a:rPr lang="en-US" sz="1800" i="1" dirty="0">
                <a:latin typeface="Arial" charset="0"/>
              </a:rPr>
              <a:t>Department of Civil &amp; Environmental </a:t>
            </a:r>
            <a:r>
              <a:rPr lang="en-US" sz="1800" i="1" dirty="0" smtClean="0">
                <a:latin typeface="Arial" charset="0"/>
              </a:rPr>
              <a:t>Engineering</a:t>
            </a:r>
          </a:p>
          <a:p>
            <a:pPr algn="ctr">
              <a:defRPr/>
            </a:pPr>
            <a:r>
              <a:rPr lang="en-US" sz="1800" i="1" dirty="0" smtClean="0">
                <a:latin typeface="Arial" charset="0"/>
              </a:rPr>
              <a:t>Assoc. Director, Global Change and Sustainability Center</a:t>
            </a:r>
          </a:p>
          <a:p>
            <a:pPr algn="ctr">
              <a:defRPr/>
            </a:pPr>
            <a:r>
              <a:rPr lang="en-US" sz="1800" i="1" dirty="0" smtClean="0">
                <a:latin typeface="Arial" charset="0"/>
              </a:rPr>
              <a:t>Co-Director Sustainability Curriculum Development</a:t>
            </a:r>
            <a:endParaRPr lang="en-US" sz="1800" i="1" dirty="0">
              <a:latin typeface="Arial" charset="0"/>
            </a:endParaRPr>
          </a:p>
          <a:p>
            <a:pPr algn="ctr">
              <a:defRPr/>
            </a:pPr>
            <a:r>
              <a:rPr lang="en-US" sz="1800" i="1" dirty="0">
                <a:latin typeface="Arial" charset="0"/>
              </a:rPr>
              <a:t>University of Utah</a:t>
            </a:r>
          </a:p>
        </p:txBody>
      </p:sp>
      <p:pic>
        <p:nvPicPr>
          <p:cNvPr id="2056" name="Picture 9" descr="C:\Documents and Settings\Burian\Local Settings\Temporary Internet Files\Content.IE5\U4RMKMG4\MC900023524[1].wmf"/>
          <p:cNvPicPr>
            <a:picLocks noChangeAspect="1" noChangeArrowheads="1"/>
          </p:cNvPicPr>
          <p:nvPr/>
        </p:nvPicPr>
        <p:blipFill>
          <a:blip r:embed="rId4" cstate="print"/>
          <a:srcRect/>
          <a:stretch>
            <a:fillRect/>
          </a:stretch>
        </p:blipFill>
        <p:spPr bwMode="auto">
          <a:xfrm>
            <a:off x="533400" y="1646432"/>
            <a:ext cx="2187723" cy="2895600"/>
          </a:xfrm>
          <a:prstGeom prst="rect">
            <a:avLst/>
          </a:prstGeom>
          <a:noFill/>
          <a:ln w="9525">
            <a:noFill/>
            <a:miter lim="800000"/>
            <a:headEnd/>
            <a:tailEnd/>
          </a:ln>
        </p:spPr>
      </p:pic>
      <p:pic>
        <p:nvPicPr>
          <p:cNvPr id="1026" name="Picture 2" descr="http://www.gsi.ie/NR/rdonlyres/4230D89E-E738-42F4-89BE-51E7D637CFED/0/torren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253" y="2438400"/>
            <a:ext cx="3047999" cy="2286000"/>
          </a:xfrm>
          <a:prstGeom prst="rect">
            <a:avLst/>
          </a:prstGeom>
          <a:noFill/>
          <a:extLst>
            <a:ext uri="{909E8E84-426E-40DD-AFC4-6F175D3DCCD1}">
              <a14:hiddenFill xmlns:a14="http://schemas.microsoft.com/office/drawing/2010/main">
                <a:solidFill>
                  <a:srgbClr val="FFFFFF"/>
                </a:solidFill>
              </a14:hiddenFill>
            </a:ext>
          </a:extLst>
        </p:spPr>
      </p:pic>
      <p:sp>
        <p:nvSpPr>
          <p:cNvPr id="15" name="Line 1052"/>
          <p:cNvSpPr>
            <a:spLocks noChangeShapeType="1"/>
          </p:cNvSpPr>
          <p:nvPr/>
        </p:nvSpPr>
        <p:spPr bwMode="auto">
          <a:xfrm>
            <a:off x="0" y="8382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1031" name="Picture 7" descr="C:\Users\Burian\AppData\Local\Microsoft\Windows\Temporary Internet Files\Content.IE5\XBTVEXS4\MC90043212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9036" y="953251"/>
            <a:ext cx="1362075" cy="188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8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a:xfrm>
            <a:off x="0" y="0"/>
            <a:ext cx="9144000" cy="838200"/>
          </a:xfrm>
          <a:solidFill>
            <a:srgbClr val="3366FF"/>
          </a:solidFill>
        </p:spPr>
        <p:txBody>
          <a:bodyPr/>
          <a:lstStyle/>
          <a:p>
            <a:pPr>
              <a:defRPr/>
            </a:pP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Thank You</a:t>
            </a:r>
            <a:endPar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8853" name="Rectangle 1029"/>
          <p:cNvSpPr>
            <a:spLocks noChangeArrowheads="1"/>
          </p:cNvSpPr>
          <p:nvPr/>
        </p:nvSpPr>
        <p:spPr bwMode="auto">
          <a:xfrm>
            <a:off x="0" y="5193268"/>
            <a:ext cx="9144000" cy="584775"/>
          </a:xfrm>
          <a:prstGeom prst="rect">
            <a:avLst/>
          </a:prstGeom>
          <a:solidFill>
            <a:schemeClr val="bg1"/>
          </a:solidFill>
          <a:ln w="9525">
            <a:noFill/>
            <a:miter lim="800000"/>
            <a:headEnd/>
            <a:tailEnd/>
          </a:ln>
          <a:effectLst/>
        </p:spPr>
        <p:txBody>
          <a:bodyPr>
            <a:spAutoFit/>
          </a:bodyPr>
          <a:lstStyle/>
          <a:p>
            <a:pPr algn="ctr">
              <a:defRPr/>
            </a:pPr>
            <a:r>
              <a:rPr lang="en-US" dirty="0">
                <a:latin typeface="Arial" charset="0"/>
              </a:rPr>
              <a:t>Steve </a:t>
            </a:r>
            <a:r>
              <a:rPr lang="en-US" dirty="0" smtClean="0">
                <a:latin typeface="Arial" charset="0"/>
              </a:rPr>
              <a:t>Burian</a:t>
            </a:r>
            <a:endParaRPr lang="en-US" dirty="0">
              <a:latin typeface="Arial" charset="0"/>
            </a:endParaRPr>
          </a:p>
        </p:txBody>
      </p:sp>
      <p:sp>
        <p:nvSpPr>
          <p:cNvPr id="78862" name="Rectangle 1038"/>
          <p:cNvSpPr>
            <a:spLocks noChangeArrowheads="1"/>
          </p:cNvSpPr>
          <p:nvPr/>
        </p:nvSpPr>
        <p:spPr bwMode="auto">
          <a:xfrm>
            <a:off x="0" y="5726668"/>
            <a:ext cx="9144000" cy="369332"/>
          </a:xfrm>
          <a:prstGeom prst="rect">
            <a:avLst/>
          </a:prstGeom>
          <a:noFill/>
          <a:ln w="9525">
            <a:noFill/>
            <a:miter lim="800000"/>
            <a:headEnd/>
            <a:tailEnd/>
          </a:ln>
          <a:effectLst/>
        </p:spPr>
        <p:txBody>
          <a:bodyPr>
            <a:spAutoFit/>
          </a:bodyPr>
          <a:lstStyle/>
          <a:p>
            <a:pPr algn="ctr">
              <a:defRPr/>
            </a:pPr>
            <a:r>
              <a:rPr lang="en-US" sz="1800" dirty="0" smtClean="0">
                <a:latin typeface="Arial" charset="0"/>
              </a:rPr>
              <a:t>burian@eng.utah.edu</a:t>
            </a:r>
            <a:endParaRPr lang="en-US" sz="1800" dirty="0">
              <a:latin typeface="Arial" charset="0"/>
            </a:endParaRPr>
          </a:p>
        </p:txBody>
      </p:sp>
      <p:sp>
        <p:nvSpPr>
          <p:cNvPr id="15" name="Line 1052"/>
          <p:cNvSpPr>
            <a:spLocks noChangeShapeType="1"/>
          </p:cNvSpPr>
          <p:nvPr/>
        </p:nvSpPr>
        <p:spPr bwMode="auto">
          <a:xfrm>
            <a:off x="0" y="8382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8" name="Picture 6" descr="https://encrypted-tbn1.gstatic.com/images?q=tbn:ANd9GcS6o40yAc8s66sKXI-0ZiX-Aq82RleddmOcYgWs9nLW4pX8asrO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2789613"/>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Documents and Settings\Burian\Local Settings\Temporary Internet Files\Content.IE5\U4RMKMG4\MC900023524[1].wmf"/>
          <p:cNvPicPr>
            <a:picLocks noChangeAspect="1" noChangeArrowheads="1"/>
          </p:cNvPicPr>
          <p:nvPr/>
        </p:nvPicPr>
        <p:blipFill>
          <a:blip r:embed="rId4" cstate="print"/>
          <a:srcRect/>
          <a:stretch>
            <a:fillRect/>
          </a:stretch>
        </p:blipFill>
        <p:spPr bwMode="auto">
          <a:xfrm>
            <a:off x="533400" y="1646432"/>
            <a:ext cx="2187723" cy="2895600"/>
          </a:xfrm>
          <a:prstGeom prst="rect">
            <a:avLst/>
          </a:prstGeom>
          <a:noFill/>
          <a:ln w="9525">
            <a:noFill/>
            <a:miter lim="800000"/>
            <a:headEnd/>
            <a:tailEnd/>
          </a:ln>
        </p:spPr>
      </p:pic>
      <p:pic>
        <p:nvPicPr>
          <p:cNvPr id="12" name="Picture 2" descr="http://www.gsi.ie/NR/rdonlyres/4230D89E-E738-42F4-89BE-51E7D637CFED/0/torren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253" y="2438400"/>
            <a:ext cx="304799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75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s://encrypted-tbn3.gstatic.com/images?q=tbn:ANd9GcSlJm0y51f0_dsoYOBdgBki3teKqdS-_8vvohKZ1cCr-kaB1cwtDA"/>
          <p:cNvPicPr>
            <a:picLocks noChangeAspect="1" noChangeArrowheads="1"/>
          </p:cNvPicPr>
          <p:nvPr/>
        </p:nvPicPr>
        <p:blipFill rotWithShape="1">
          <a:blip r:embed="rId3">
            <a:extLst>
              <a:ext uri="{28A0092B-C50C-407E-A947-70E740481C1C}">
                <a14:useLocalDpi xmlns:a14="http://schemas.microsoft.com/office/drawing/2010/main" val="0"/>
              </a:ext>
            </a:extLst>
          </a:blip>
          <a:srcRect t="6805" b="8877"/>
          <a:stretch/>
        </p:blipFill>
        <p:spPr bwMode="auto">
          <a:xfrm>
            <a:off x="3302240" y="1144986"/>
            <a:ext cx="2488960" cy="157195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1029"/>
          <p:cNvSpPr>
            <a:spLocks noChangeArrowheads="1"/>
          </p:cNvSpPr>
          <p:nvPr/>
        </p:nvSpPr>
        <p:spPr bwMode="auto">
          <a:xfrm>
            <a:off x="0" y="4953000"/>
            <a:ext cx="9144000" cy="584775"/>
          </a:xfrm>
          <a:prstGeom prst="rect">
            <a:avLst/>
          </a:prstGeom>
          <a:solidFill>
            <a:schemeClr val="bg1"/>
          </a:solidFill>
          <a:ln w="9525">
            <a:noFill/>
            <a:miter lim="800000"/>
            <a:headEnd/>
            <a:tailEnd/>
          </a:ln>
          <a:effectLst/>
        </p:spPr>
        <p:txBody>
          <a:bodyPr>
            <a:spAutoFit/>
          </a:bodyPr>
          <a:lstStyle/>
          <a:p>
            <a:pPr algn="ctr">
              <a:defRPr/>
            </a:pPr>
            <a:r>
              <a:rPr lang="en-US" dirty="0">
                <a:latin typeface="Arial" charset="0"/>
              </a:rPr>
              <a:t>Steve </a:t>
            </a:r>
            <a:r>
              <a:rPr lang="en-US" dirty="0" smtClean="0">
                <a:latin typeface="Arial" charset="0"/>
              </a:rPr>
              <a:t>Burian</a:t>
            </a:r>
            <a:endParaRPr lang="en-US" dirty="0">
              <a:latin typeface="Arial" charset="0"/>
            </a:endParaRPr>
          </a:p>
        </p:txBody>
      </p:sp>
      <p:sp>
        <p:nvSpPr>
          <p:cNvPr id="29" name="Rectangle 1038"/>
          <p:cNvSpPr>
            <a:spLocks noChangeArrowheads="1"/>
          </p:cNvSpPr>
          <p:nvPr/>
        </p:nvSpPr>
        <p:spPr bwMode="auto">
          <a:xfrm>
            <a:off x="0" y="5486400"/>
            <a:ext cx="9144000" cy="1200329"/>
          </a:xfrm>
          <a:prstGeom prst="rect">
            <a:avLst/>
          </a:prstGeom>
          <a:noFill/>
          <a:ln w="9525">
            <a:noFill/>
            <a:miter lim="800000"/>
            <a:headEnd/>
            <a:tailEnd/>
          </a:ln>
          <a:effectLst/>
        </p:spPr>
        <p:txBody>
          <a:bodyPr>
            <a:spAutoFit/>
          </a:bodyPr>
          <a:lstStyle/>
          <a:p>
            <a:pPr algn="ctr">
              <a:defRPr/>
            </a:pPr>
            <a:r>
              <a:rPr lang="en-US" sz="1800" i="1" dirty="0">
                <a:latin typeface="Arial" charset="0"/>
              </a:rPr>
              <a:t>Department of Civil &amp; Environmental </a:t>
            </a:r>
            <a:r>
              <a:rPr lang="en-US" sz="1800" i="1" dirty="0" smtClean="0">
                <a:latin typeface="Arial" charset="0"/>
              </a:rPr>
              <a:t>Engineering</a:t>
            </a:r>
          </a:p>
          <a:p>
            <a:pPr algn="ctr">
              <a:defRPr/>
            </a:pPr>
            <a:r>
              <a:rPr lang="en-US" sz="1800" i="1" dirty="0" smtClean="0">
                <a:latin typeface="Arial" charset="0"/>
              </a:rPr>
              <a:t>Assoc. Director, Global Change and Sustainability Center</a:t>
            </a:r>
          </a:p>
          <a:p>
            <a:pPr algn="ctr">
              <a:defRPr/>
            </a:pPr>
            <a:r>
              <a:rPr lang="en-US" sz="1800" i="1" dirty="0" smtClean="0">
                <a:latin typeface="Arial" charset="0"/>
              </a:rPr>
              <a:t>Co-Director Sustainability Curriculum Development</a:t>
            </a:r>
            <a:endParaRPr lang="en-US" sz="1800" i="1" dirty="0">
              <a:latin typeface="Arial" charset="0"/>
            </a:endParaRPr>
          </a:p>
          <a:p>
            <a:pPr algn="ctr">
              <a:defRPr/>
            </a:pPr>
            <a:r>
              <a:rPr lang="en-US" sz="1800" i="1" dirty="0">
                <a:latin typeface="Arial" charset="0"/>
              </a:rPr>
              <a:t>University of Utah</a:t>
            </a:r>
          </a:p>
        </p:txBody>
      </p:sp>
      <p:sp>
        <p:nvSpPr>
          <p:cNvPr id="30" name="Rectangle 1026"/>
          <p:cNvSpPr>
            <a:spLocks noGrp="1" noChangeArrowheads="1"/>
          </p:cNvSpPr>
          <p:nvPr>
            <p:ph type="title"/>
          </p:nvPr>
        </p:nvSpPr>
        <p:spPr>
          <a:xfrm>
            <a:off x="0" y="0"/>
            <a:ext cx="9144000" cy="838200"/>
          </a:xfrm>
          <a:solidFill>
            <a:srgbClr val="3366FF"/>
          </a:solidFill>
        </p:spPr>
        <p:txBody>
          <a:bodyPr/>
          <a:lstStyle/>
          <a:p>
            <a:pPr>
              <a:defRPr/>
            </a:pP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Bridging the </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Disciplinary</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Divide”</a:t>
            </a:r>
            <a:endPar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1" name="Line 1052"/>
          <p:cNvSpPr>
            <a:spLocks noChangeShapeType="1"/>
          </p:cNvSpPr>
          <p:nvPr/>
        </p:nvSpPr>
        <p:spPr bwMode="auto">
          <a:xfrm>
            <a:off x="0" y="8382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32" name="Picture 6" descr="https://encrypted-tbn1.gstatic.com/images?q=tbn:ANd9GcS6o40yAc8s66sKXI-0ZiX-Aq82RleddmOcYgWs9nLW4pX8asrO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2789613"/>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C:\Documents and Settings\Burian\Local Settings\Temporary Internet Files\Content.IE5\U4RMKMG4\MC900023524[1].wmf"/>
          <p:cNvPicPr>
            <a:picLocks noChangeAspect="1" noChangeArrowheads="1"/>
          </p:cNvPicPr>
          <p:nvPr/>
        </p:nvPicPr>
        <p:blipFill>
          <a:blip r:embed="rId5" cstate="print"/>
          <a:srcRect/>
          <a:stretch>
            <a:fillRect/>
          </a:stretch>
        </p:blipFill>
        <p:spPr bwMode="auto">
          <a:xfrm>
            <a:off x="533400" y="1646432"/>
            <a:ext cx="2187723" cy="2895600"/>
          </a:xfrm>
          <a:prstGeom prst="rect">
            <a:avLst/>
          </a:prstGeom>
          <a:noFill/>
          <a:ln w="9525">
            <a:noFill/>
            <a:miter lim="800000"/>
            <a:headEnd/>
            <a:tailEnd/>
          </a:ln>
        </p:spPr>
      </p:pic>
      <p:pic>
        <p:nvPicPr>
          <p:cNvPr id="34" name="Picture 2" descr="http://www.gsi.ie/NR/rdonlyres/4230D89E-E738-42F4-89BE-51E7D637CFED/0/torrent.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1253" y="2438400"/>
            <a:ext cx="304799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Users\Burian\AppData\Local\Microsoft\Windows\Temporary Internet Files\Content.IE5\XBTVEXS4\MC90043212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9036" y="953251"/>
            <a:ext cx="1362075" cy="188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8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0-#ppt_w/2"/>
                                          </p:val>
                                        </p:tav>
                                        <p:tav tm="100000">
                                          <p:val>
                                            <p:strVal val="#ppt_x"/>
                                          </p:val>
                                        </p:tav>
                                      </p:tavLst>
                                    </p:anim>
                                    <p:anim calcmode="lin" valueType="num">
                                      <p:cBhvr additive="base">
                                        <p:cTn id="8" dur="3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6" presetClass="exit" presetSubtype="0" fill="hold" nodeType="afterEffect">
                                  <p:stCondLst>
                                    <p:cond delay="0"/>
                                  </p:stCondLst>
                                  <p:childTnLst>
                                    <p:animEffect transition="out" filter="wipe(down)">
                                      <p:cBhvr>
                                        <p:cTn id="11" dur="180" accel="50000">
                                          <p:stCondLst>
                                            <p:cond delay="1820"/>
                                          </p:stCondLst>
                                        </p:cTn>
                                        <p:tgtEl>
                                          <p:spTgt spid="23"/>
                                        </p:tgtEl>
                                      </p:cBhvr>
                                    </p:animEffect>
                                    <p:anim calcmode="lin" valueType="num">
                                      <p:cBhvr>
                                        <p:cTn id="12" dur="1822" tmFilter="0,0; 0.14,0.31; 0.43,0.73; 0.71,0.91; 1.0,1.0">
                                          <p:stCondLst>
                                            <p:cond delay="0"/>
                                          </p:stCondLst>
                                        </p:cTn>
                                        <p:tgtEl>
                                          <p:spTgt spid="23"/>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23"/>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2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2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2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2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23"/>
                                        </p:tgtEl>
                                        <p:attrNameLst>
                                          <p:attrName>ppt_y</p:attrName>
                                        </p:attrNameLst>
                                      </p:cBhvr>
                                      <p:tavLst>
                                        <p:tav tm="0">
                                          <p:val>
                                            <p:strVal val="ppt_y"/>
                                          </p:val>
                                        </p:tav>
                                        <p:tav tm="100000">
                                          <p:val>
                                            <p:strVal val="ppt_y+ppt_h"/>
                                          </p:val>
                                        </p:tav>
                                      </p:tavLst>
                                    </p:anim>
                                    <p:animScale>
                                      <p:cBhvr>
                                        <p:cTn id="19" dur="26">
                                          <p:stCondLst>
                                            <p:cond delay="620"/>
                                          </p:stCondLst>
                                        </p:cTn>
                                        <p:tgtEl>
                                          <p:spTgt spid="23"/>
                                        </p:tgtEl>
                                      </p:cBhvr>
                                      <p:to x="100000" y="60000"/>
                                    </p:animScale>
                                    <p:animScale>
                                      <p:cBhvr>
                                        <p:cTn id="20" dur="166" decel="50000">
                                          <p:stCondLst>
                                            <p:cond delay="646"/>
                                          </p:stCondLst>
                                        </p:cTn>
                                        <p:tgtEl>
                                          <p:spTgt spid="23"/>
                                        </p:tgtEl>
                                      </p:cBhvr>
                                      <p:to x="100000" y="100000"/>
                                    </p:animScale>
                                    <p:animScale>
                                      <p:cBhvr>
                                        <p:cTn id="21" dur="26">
                                          <p:stCondLst>
                                            <p:cond delay="1312"/>
                                          </p:stCondLst>
                                        </p:cTn>
                                        <p:tgtEl>
                                          <p:spTgt spid="23"/>
                                        </p:tgtEl>
                                      </p:cBhvr>
                                      <p:to x="100000" y="80000"/>
                                    </p:animScale>
                                    <p:animScale>
                                      <p:cBhvr>
                                        <p:cTn id="22" dur="166" decel="50000">
                                          <p:stCondLst>
                                            <p:cond delay="1338"/>
                                          </p:stCondLst>
                                        </p:cTn>
                                        <p:tgtEl>
                                          <p:spTgt spid="23"/>
                                        </p:tgtEl>
                                      </p:cBhvr>
                                      <p:to x="100000" y="100000"/>
                                    </p:animScale>
                                    <p:animScale>
                                      <p:cBhvr>
                                        <p:cTn id="23" dur="26">
                                          <p:stCondLst>
                                            <p:cond delay="1642"/>
                                          </p:stCondLst>
                                        </p:cTn>
                                        <p:tgtEl>
                                          <p:spTgt spid="23"/>
                                        </p:tgtEl>
                                      </p:cBhvr>
                                      <p:to x="100000" y="90000"/>
                                    </p:animScale>
                                    <p:animScale>
                                      <p:cBhvr>
                                        <p:cTn id="24" dur="166" decel="50000">
                                          <p:stCondLst>
                                            <p:cond delay="1668"/>
                                          </p:stCondLst>
                                        </p:cTn>
                                        <p:tgtEl>
                                          <p:spTgt spid="23"/>
                                        </p:tgtEl>
                                      </p:cBhvr>
                                      <p:to x="100000" y="100000"/>
                                    </p:animScale>
                                    <p:animScale>
                                      <p:cBhvr>
                                        <p:cTn id="25" dur="26">
                                          <p:stCondLst>
                                            <p:cond delay="1808"/>
                                          </p:stCondLst>
                                        </p:cTn>
                                        <p:tgtEl>
                                          <p:spTgt spid="23"/>
                                        </p:tgtEl>
                                      </p:cBhvr>
                                      <p:to x="100000" y="95000"/>
                                    </p:animScale>
                                    <p:animScale>
                                      <p:cBhvr>
                                        <p:cTn id="26" dur="166" decel="50000">
                                          <p:stCondLst>
                                            <p:cond delay="1834"/>
                                          </p:stCondLst>
                                        </p:cTn>
                                        <p:tgtEl>
                                          <p:spTgt spid="23"/>
                                        </p:tgtEl>
                                      </p:cBhvr>
                                      <p:to x="100000" y="100000"/>
                                    </p:animScale>
                                    <p:set>
                                      <p:cBhvr>
                                        <p:cTn id="27"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Grp="1" noChangeArrowheads="1"/>
          </p:cNvSpPr>
          <p:nvPr>
            <p:ph type="title"/>
          </p:nvPr>
        </p:nvSpPr>
        <p:spPr>
          <a:xfrm>
            <a:off x="1676400" y="0"/>
            <a:ext cx="7467600" cy="685800"/>
          </a:xfrm>
          <a:solidFill>
            <a:srgbClr val="3366FF"/>
          </a:solidFill>
        </p:spPr>
        <p:txBody>
          <a:bodyPr/>
          <a:lstStyle/>
          <a:p>
            <a:pPr>
              <a:defRPr/>
            </a:pPr>
            <a:r>
              <a:rPr lang="en-US" sz="4000" b="1" dirty="0" smtClean="0">
                <a:solidFill>
                  <a:srgbClr val="FFFF00"/>
                </a:solidFill>
                <a:effectLst>
                  <a:outerShdw blurRad="38100" dist="38100" dir="2700000" algn="tl">
                    <a:srgbClr val="000000"/>
                  </a:outerShdw>
                </a:effectLst>
                <a:latin typeface="Arial" charset="0"/>
              </a:rPr>
              <a:t>My History</a:t>
            </a:r>
          </a:p>
        </p:txBody>
      </p:sp>
      <p:sp>
        <p:nvSpPr>
          <p:cNvPr id="25"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26" name="Picture 1055" descr="UlogoHv1"/>
          <p:cNvPicPr>
            <a:picLocks noChangeAspect="1" noChangeArrowheads="1"/>
          </p:cNvPicPr>
          <p:nvPr/>
        </p:nvPicPr>
        <p:blipFill>
          <a:blip r:embed="rId3" cstate="print"/>
          <a:srcRect/>
          <a:stretch>
            <a:fillRect/>
          </a:stretch>
        </p:blipFill>
        <p:spPr bwMode="auto">
          <a:xfrm>
            <a:off x="0" y="116240"/>
            <a:ext cx="1676400" cy="417160"/>
          </a:xfrm>
          <a:prstGeom prst="rect">
            <a:avLst/>
          </a:prstGeom>
          <a:noFill/>
          <a:ln w="9525">
            <a:noFill/>
            <a:miter lim="800000"/>
            <a:headEnd/>
            <a:tailEnd/>
          </a:ln>
        </p:spPr>
      </p:pic>
      <p:sp>
        <p:nvSpPr>
          <p:cNvPr id="12" name="Rectangle 7"/>
          <p:cNvSpPr>
            <a:spLocks noChangeArrowheads="1"/>
          </p:cNvSpPr>
          <p:nvPr/>
        </p:nvSpPr>
        <p:spPr bwMode="auto">
          <a:xfrm>
            <a:off x="304800" y="762000"/>
            <a:ext cx="8686800" cy="6124754"/>
          </a:xfrm>
          <a:prstGeom prst="rect">
            <a:avLst/>
          </a:prstGeom>
          <a:noFill/>
          <a:ln w="9525">
            <a:noFill/>
            <a:miter lim="800000"/>
            <a:headEnd/>
            <a:tailEnd/>
          </a:ln>
        </p:spPr>
        <p:txBody>
          <a:bodyPr wrap="square">
            <a:spAutoFit/>
          </a:bodyPr>
          <a:lstStyle/>
          <a:p>
            <a:pPr marL="457200" indent="-457200" eaLnBrk="1" hangingPunct="1">
              <a:buFont typeface="Wingdings" pitchFamily="2" charset="2"/>
              <a:buChar char="§"/>
            </a:pPr>
            <a:r>
              <a:rPr lang="en-US" sz="2800" dirty="0" smtClean="0">
                <a:latin typeface="Arial" charset="0"/>
                <a:cs typeface="Arial" charset="0"/>
              </a:rPr>
              <a:t>Teach Sustainability + CE courses</a:t>
            </a:r>
          </a:p>
          <a:p>
            <a:pPr marL="457200" indent="-457200" eaLnBrk="1" hangingPunct="1">
              <a:buFont typeface="Wingdings" pitchFamily="2" charset="2"/>
              <a:buChar char="§"/>
            </a:pPr>
            <a:r>
              <a:rPr lang="en-US" sz="2800" dirty="0" smtClean="0">
                <a:latin typeface="Arial" charset="0"/>
                <a:cs typeface="Arial" charset="0"/>
              </a:rPr>
              <a:t>Teach </a:t>
            </a:r>
            <a:r>
              <a:rPr lang="en-US" sz="2800" dirty="0" smtClean="0">
                <a:latin typeface="Arial" charset="0"/>
                <a:cs typeface="Arial" charset="0"/>
              </a:rPr>
              <a:t>3 upper division </a:t>
            </a:r>
            <a:r>
              <a:rPr lang="en-US" sz="2800" dirty="0" smtClean="0">
                <a:solidFill>
                  <a:srgbClr val="FF0000"/>
                </a:solidFill>
                <a:latin typeface="Arial" charset="0"/>
                <a:cs typeface="Arial" charset="0"/>
              </a:rPr>
              <a:t>massively multidisciplinary</a:t>
            </a:r>
            <a:r>
              <a:rPr lang="en-US" sz="2800" dirty="0" smtClean="0">
                <a:latin typeface="Arial" charset="0"/>
                <a:cs typeface="Arial" charset="0"/>
              </a:rPr>
              <a:t> courses</a:t>
            </a:r>
          </a:p>
          <a:p>
            <a:pPr marL="1371600" lvl="2" indent="-457200" eaLnBrk="1" hangingPunct="1">
              <a:buFont typeface="Wingdings" pitchFamily="2" charset="2"/>
              <a:buChar char="§"/>
            </a:pPr>
            <a:r>
              <a:rPr lang="en-US" sz="2800" dirty="0" smtClean="0">
                <a:latin typeface="Arial" charset="0"/>
                <a:cs typeface="Arial" charset="0"/>
              </a:rPr>
              <a:t>Sustainability Practicum</a:t>
            </a:r>
          </a:p>
          <a:p>
            <a:pPr marL="1371600" lvl="2" indent="-457200" eaLnBrk="1" hangingPunct="1">
              <a:buFont typeface="Wingdings" pitchFamily="2" charset="2"/>
              <a:buChar char="§"/>
            </a:pPr>
            <a:r>
              <a:rPr lang="en-US" sz="2800" dirty="0" smtClean="0">
                <a:latin typeface="Arial" charset="0"/>
                <a:cs typeface="Arial" charset="0"/>
              </a:rPr>
              <a:t>Sustainable Infrastructure</a:t>
            </a:r>
          </a:p>
          <a:p>
            <a:pPr marL="1371600" lvl="2" indent="-457200" eaLnBrk="1" hangingPunct="1">
              <a:buFont typeface="Wingdings" pitchFamily="2" charset="2"/>
              <a:buChar char="§"/>
            </a:pPr>
            <a:r>
              <a:rPr lang="en-US" sz="2800" dirty="0" err="1" smtClean="0">
                <a:latin typeface="Arial" charset="0"/>
                <a:cs typeface="Arial" charset="0"/>
              </a:rPr>
              <a:t>Hydrotopia</a:t>
            </a:r>
            <a:endParaRPr lang="en-US" sz="2800" dirty="0" smtClean="0">
              <a:latin typeface="Arial" charset="0"/>
              <a:cs typeface="Arial" charset="0"/>
            </a:endParaRPr>
          </a:p>
          <a:p>
            <a:pPr marL="457200" indent="-457200" eaLnBrk="1" hangingPunct="1">
              <a:buFont typeface="Wingdings" pitchFamily="2" charset="2"/>
              <a:buChar char="§"/>
            </a:pPr>
            <a:r>
              <a:rPr lang="en-US" sz="2800" dirty="0" smtClean="0">
                <a:latin typeface="Arial" charset="0"/>
                <a:cs typeface="Arial" charset="0"/>
              </a:rPr>
              <a:t>Team taught with instructors from:</a:t>
            </a:r>
          </a:p>
          <a:p>
            <a:pPr marL="1371600" lvl="2" indent="-457200" eaLnBrk="1" hangingPunct="1">
              <a:buFont typeface="Wingdings" pitchFamily="2" charset="2"/>
              <a:buChar char="§"/>
            </a:pPr>
            <a:r>
              <a:rPr lang="en-US" sz="2800" dirty="0" smtClean="0">
                <a:latin typeface="Arial" charset="0"/>
                <a:cs typeface="Arial" charset="0"/>
              </a:rPr>
              <a:t>Geology and Geophysics</a:t>
            </a:r>
          </a:p>
          <a:p>
            <a:pPr marL="1371600" lvl="2" indent="-457200" eaLnBrk="1" hangingPunct="1">
              <a:buFont typeface="Wingdings" pitchFamily="2" charset="2"/>
              <a:buChar char="§"/>
            </a:pPr>
            <a:r>
              <a:rPr lang="en-US" sz="2800" dirty="0" smtClean="0">
                <a:latin typeface="Arial" charset="0"/>
                <a:cs typeface="Arial" charset="0"/>
              </a:rPr>
              <a:t>Urban Planning</a:t>
            </a:r>
          </a:p>
          <a:p>
            <a:pPr marL="1371600" lvl="2" indent="-457200" eaLnBrk="1" hangingPunct="1">
              <a:buFont typeface="Wingdings" pitchFamily="2" charset="2"/>
              <a:buChar char="§"/>
            </a:pPr>
            <a:r>
              <a:rPr lang="en-US" sz="2800" dirty="0" smtClean="0">
                <a:latin typeface="Arial" charset="0"/>
                <a:cs typeface="Arial" charset="0"/>
              </a:rPr>
              <a:t>Atmospheric Sciences</a:t>
            </a:r>
          </a:p>
          <a:p>
            <a:pPr marL="1371600" lvl="2" indent="-457200" eaLnBrk="1" hangingPunct="1">
              <a:buFont typeface="Wingdings" pitchFamily="2" charset="2"/>
              <a:buChar char="§"/>
            </a:pPr>
            <a:r>
              <a:rPr lang="en-US" sz="2800" dirty="0" smtClean="0">
                <a:latin typeface="Arial" charset="0"/>
                <a:cs typeface="Arial" charset="0"/>
              </a:rPr>
              <a:t>Engineering</a:t>
            </a:r>
          </a:p>
          <a:p>
            <a:pPr marL="1371600" lvl="2" indent="-457200" eaLnBrk="1" hangingPunct="1">
              <a:buFont typeface="Wingdings" pitchFamily="2" charset="2"/>
              <a:buChar char="§"/>
            </a:pPr>
            <a:r>
              <a:rPr lang="en-US" sz="2800" dirty="0" smtClean="0">
                <a:latin typeface="Arial" charset="0"/>
                <a:cs typeface="Arial" charset="0"/>
              </a:rPr>
              <a:t>Philosophy</a:t>
            </a:r>
          </a:p>
          <a:p>
            <a:pPr marL="457200" indent="-457200" eaLnBrk="1" hangingPunct="1">
              <a:buFont typeface="Wingdings" pitchFamily="2" charset="2"/>
              <a:buChar char="§"/>
            </a:pPr>
            <a:r>
              <a:rPr lang="en-US" sz="2800" dirty="0" smtClean="0">
                <a:latin typeface="Arial" charset="0"/>
                <a:cs typeface="Arial" charset="0"/>
              </a:rPr>
              <a:t>Many failures, but learned</a:t>
            </a:r>
          </a:p>
          <a:p>
            <a:pPr marL="457200" indent="-457200" eaLnBrk="1" hangingPunct="1">
              <a:buFont typeface="Wingdings" pitchFamily="2" charset="2"/>
              <a:buChar char="§"/>
            </a:pPr>
            <a:r>
              <a:rPr lang="en-US" sz="2800" dirty="0" smtClean="0">
                <a:latin typeface="Arial" charset="0"/>
                <a:cs typeface="Arial" charset="0"/>
              </a:rPr>
              <a:t>A few successes to share…</a:t>
            </a:r>
          </a:p>
        </p:txBody>
      </p:sp>
    </p:spTree>
    <p:extLst>
      <p:ext uri="{BB962C8B-B14F-4D97-AF65-F5344CB8AC3E}">
        <p14:creationId xmlns:p14="http://schemas.microsoft.com/office/powerpoint/2010/main" val="457802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Grp="1" noChangeArrowheads="1"/>
          </p:cNvSpPr>
          <p:nvPr>
            <p:ph type="title"/>
          </p:nvPr>
        </p:nvSpPr>
        <p:spPr>
          <a:xfrm>
            <a:off x="1676400" y="0"/>
            <a:ext cx="7467600" cy="685800"/>
          </a:xfrm>
          <a:solidFill>
            <a:srgbClr val="3366FF"/>
          </a:solidFill>
        </p:spPr>
        <p:txBody>
          <a:bodyPr/>
          <a:lstStyle/>
          <a:p>
            <a:pPr>
              <a:defRPr/>
            </a:pPr>
            <a:r>
              <a:rPr lang="en-US" sz="4000" b="1" dirty="0" smtClean="0">
                <a:solidFill>
                  <a:srgbClr val="FFFF00"/>
                </a:solidFill>
                <a:effectLst>
                  <a:outerShdw blurRad="38100" dist="38100" dir="2700000" algn="tl">
                    <a:srgbClr val="000000"/>
                  </a:outerShdw>
                </a:effectLst>
                <a:latin typeface="Arial" charset="0"/>
              </a:rPr>
              <a:t>Classroom Strategies</a:t>
            </a:r>
            <a:endParaRPr lang="en-US" sz="4000" b="1" dirty="0" smtClean="0">
              <a:solidFill>
                <a:srgbClr val="FFFF00"/>
              </a:solidFill>
              <a:effectLst>
                <a:outerShdw blurRad="38100" dist="38100" dir="2700000" algn="tl">
                  <a:srgbClr val="000000"/>
                </a:outerShdw>
              </a:effectLst>
              <a:latin typeface="Arial" charset="0"/>
            </a:endParaRPr>
          </a:p>
        </p:txBody>
      </p:sp>
      <p:sp>
        <p:nvSpPr>
          <p:cNvPr id="25"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26" name="Picture 1055" descr="UlogoHv1"/>
          <p:cNvPicPr>
            <a:picLocks noChangeAspect="1" noChangeArrowheads="1"/>
          </p:cNvPicPr>
          <p:nvPr/>
        </p:nvPicPr>
        <p:blipFill>
          <a:blip r:embed="rId3" cstate="print"/>
          <a:srcRect/>
          <a:stretch>
            <a:fillRect/>
          </a:stretch>
        </p:blipFill>
        <p:spPr bwMode="auto">
          <a:xfrm>
            <a:off x="0" y="116240"/>
            <a:ext cx="1676400" cy="417160"/>
          </a:xfrm>
          <a:prstGeom prst="rect">
            <a:avLst/>
          </a:prstGeom>
          <a:noFill/>
          <a:ln w="9525">
            <a:noFill/>
            <a:miter lim="800000"/>
            <a:headEnd/>
            <a:tailEnd/>
          </a:ln>
        </p:spPr>
      </p:pic>
      <p:sp>
        <p:nvSpPr>
          <p:cNvPr id="12" name="Rectangle 7"/>
          <p:cNvSpPr>
            <a:spLocks noChangeArrowheads="1"/>
          </p:cNvSpPr>
          <p:nvPr/>
        </p:nvSpPr>
        <p:spPr bwMode="auto">
          <a:xfrm>
            <a:off x="304800" y="914400"/>
            <a:ext cx="8686800" cy="1815882"/>
          </a:xfrm>
          <a:prstGeom prst="rect">
            <a:avLst/>
          </a:prstGeom>
          <a:noFill/>
          <a:ln w="9525">
            <a:noFill/>
            <a:miter lim="800000"/>
            <a:headEnd/>
            <a:tailEnd/>
          </a:ln>
        </p:spPr>
        <p:txBody>
          <a:bodyPr wrap="square">
            <a:spAutoFit/>
          </a:bodyPr>
          <a:lstStyle/>
          <a:p>
            <a:pPr marL="339725" indent="-339725" eaLnBrk="1" hangingPunct="1">
              <a:buFont typeface="Wingdings" pitchFamily="2" charset="2"/>
              <a:buChar char="§"/>
            </a:pPr>
            <a:r>
              <a:rPr lang="en-US" sz="2800" dirty="0" smtClean="0">
                <a:latin typeface="Arial" charset="0"/>
                <a:cs typeface="Arial" charset="0"/>
              </a:rPr>
              <a:t>Team Teaching</a:t>
            </a:r>
          </a:p>
          <a:p>
            <a:pPr marL="339725" indent="-339725" eaLnBrk="1" hangingPunct="1">
              <a:buFont typeface="Wingdings" pitchFamily="2" charset="2"/>
              <a:buChar char="§"/>
            </a:pPr>
            <a:r>
              <a:rPr lang="en-US" sz="2800" dirty="0">
                <a:latin typeface="Arial" charset="0"/>
                <a:cs typeface="Arial" charset="0"/>
              </a:rPr>
              <a:t>Establish Disciplinary Respect and Awareness</a:t>
            </a:r>
          </a:p>
          <a:p>
            <a:pPr marL="339725" indent="-339725" eaLnBrk="1" hangingPunct="1">
              <a:buFont typeface="Wingdings" pitchFamily="2" charset="2"/>
              <a:buChar char="§"/>
            </a:pPr>
            <a:r>
              <a:rPr lang="en-US" sz="2800" dirty="0" smtClean="0">
                <a:latin typeface="Arial" charset="0"/>
                <a:cs typeface="Arial" charset="0"/>
              </a:rPr>
              <a:t>Develop </a:t>
            </a:r>
            <a:r>
              <a:rPr lang="en-US" sz="2800" dirty="0" smtClean="0">
                <a:latin typeface="Arial" charset="0"/>
                <a:cs typeface="Arial" charset="0"/>
              </a:rPr>
              <a:t>Common Language</a:t>
            </a:r>
          </a:p>
          <a:p>
            <a:pPr marL="339725" indent="-339725" eaLnBrk="1" hangingPunct="1">
              <a:buFont typeface="Wingdings" pitchFamily="2" charset="2"/>
              <a:buChar char="§"/>
            </a:pPr>
            <a:r>
              <a:rPr lang="en-US" sz="2800" dirty="0" smtClean="0">
                <a:latin typeface="Arial" charset="0"/>
                <a:cs typeface="Arial" charset="0"/>
              </a:rPr>
              <a:t>Use </a:t>
            </a:r>
            <a:r>
              <a:rPr lang="en-US" sz="2800" dirty="0" smtClean="0">
                <a:latin typeface="Arial" charset="0"/>
                <a:cs typeface="Arial" charset="0"/>
              </a:rPr>
              <a:t>Differential Teaching Tactics</a:t>
            </a:r>
          </a:p>
        </p:txBody>
      </p:sp>
      <p:pic>
        <p:nvPicPr>
          <p:cNvPr id="2050" name="Picture 2" descr="C:\Users\Burian\AppData\Local\Microsoft\Windows\Temporary Internet Files\Content.IE5\5DJ1M13S\MC90043222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00400"/>
            <a:ext cx="2835539" cy="288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84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676400" y="0"/>
            <a:ext cx="7467600" cy="685800"/>
          </a:xfrm>
          <a:prstGeom prst="rect">
            <a:avLst/>
          </a:prstGeom>
          <a:solidFill>
            <a:srgbClr val="3366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j-ea"/>
                <a:cs typeface="+mj-cs"/>
              </a:rPr>
              <a:t>Hydrotopia</a:t>
            </a:r>
            <a:endParaRPr kumimoji="0" lang="en-US" sz="4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j-ea"/>
              <a:cs typeface="+mj-cs"/>
            </a:endParaRPr>
          </a:p>
        </p:txBody>
      </p:sp>
      <p:sp>
        <p:nvSpPr>
          <p:cNvPr id="8"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10" name="Picture 1055" descr="UlogoHv1"/>
          <p:cNvPicPr>
            <a:picLocks noChangeAspect="1" noChangeArrowheads="1"/>
          </p:cNvPicPr>
          <p:nvPr/>
        </p:nvPicPr>
        <p:blipFill>
          <a:blip r:embed="rId3" cstate="print"/>
          <a:srcRect/>
          <a:stretch>
            <a:fillRect/>
          </a:stretch>
        </p:blipFill>
        <p:spPr bwMode="auto">
          <a:xfrm>
            <a:off x="0" y="152400"/>
            <a:ext cx="1676400" cy="417160"/>
          </a:xfrm>
          <a:prstGeom prst="rect">
            <a:avLst/>
          </a:prstGeom>
          <a:noFill/>
          <a:ln w="9525">
            <a:noFill/>
            <a:miter lim="800000"/>
            <a:headEnd/>
            <a:tailEnd/>
          </a:ln>
        </p:spPr>
      </p:pic>
      <p:pic>
        <p:nvPicPr>
          <p:cNvPr id="9" name="Picture 8" descr="Hydrotopia Flow Chart.jpg"/>
          <p:cNvPicPr>
            <a:picLocks noChangeAspect="1"/>
          </p:cNvPicPr>
          <p:nvPr/>
        </p:nvPicPr>
        <p:blipFill>
          <a:blip r:embed="rId4" cstate="print"/>
          <a:stretch>
            <a:fillRect/>
          </a:stretch>
        </p:blipFill>
        <p:spPr>
          <a:xfrm>
            <a:off x="1524000" y="1851348"/>
            <a:ext cx="6019800" cy="4930452"/>
          </a:xfrm>
          <a:prstGeom prst="rect">
            <a:avLst/>
          </a:prstGeom>
        </p:spPr>
      </p:pic>
      <p:sp>
        <p:nvSpPr>
          <p:cNvPr id="11" name="Rectangle 10"/>
          <p:cNvSpPr/>
          <p:nvPr/>
        </p:nvSpPr>
        <p:spPr>
          <a:xfrm>
            <a:off x="76200" y="762000"/>
            <a:ext cx="9067800" cy="1015663"/>
          </a:xfrm>
          <a:prstGeom prst="rect">
            <a:avLst/>
          </a:prstGeom>
        </p:spPr>
        <p:txBody>
          <a:bodyPr wrap="square">
            <a:spAutoFit/>
          </a:bodyPr>
          <a:lstStyle/>
          <a:p>
            <a:pPr eaLnBrk="1" hangingPunct="1"/>
            <a:r>
              <a:rPr lang="en-US" sz="2000" dirty="0" smtClean="0">
                <a:solidFill>
                  <a:srgbClr val="008000"/>
                </a:solidFill>
                <a:latin typeface="Arial" pitchFamily="34" charset="0"/>
                <a:cs typeface="Arial" pitchFamily="34" charset="0"/>
              </a:rPr>
              <a:t>Course Goal:</a:t>
            </a:r>
            <a:r>
              <a:rPr lang="en-US" sz="2000" dirty="0" smtClean="0">
                <a:solidFill>
                  <a:schemeClr val="tx2"/>
                </a:solidFill>
                <a:latin typeface="Arial" pitchFamily="34" charset="0"/>
                <a:cs typeface="Arial" pitchFamily="34" charset="0"/>
              </a:rPr>
              <a:t> develop </a:t>
            </a:r>
            <a:r>
              <a:rPr lang="en-US" sz="2000" dirty="0" smtClean="0">
                <a:solidFill>
                  <a:schemeClr val="tx2"/>
                </a:solidFill>
                <a:latin typeface="Arial" pitchFamily="34" charset="0"/>
                <a:cs typeface="Arial" pitchFamily="34" charset="0"/>
              </a:rPr>
              <a:t>professionals responsible for planning, designing, managing, and operating water resources systems and facilitating the interaction of those systems with society in the western U.S.</a:t>
            </a:r>
          </a:p>
        </p:txBody>
      </p:sp>
    </p:spTree>
    <p:extLst>
      <p:ext uri="{BB962C8B-B14F-4D97-AF65-F5344CB8AC3E}">
        <p14:creationId xmlns:p14="http://schemas.microsoft.com/office/powerpoint/2010/main" val="2556564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676400" y="0"/>
            <a:ext cx="7467600" cy="685800"/>
          </a:xfrm>
          <a:prstGeom prst="rect">
            <a:avLst/>
          </a:prstGeom>
          <a:solidFill>
            <a:srgbClr val="3366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j-ea"/>
                <a:cs typeface="+mj-cs"/>
              </a:rPr>
              <a:t>Team Teaching</a:t>
            </a:r>
          </a:p>
        </p:txBody>
      </p:sp>
      <p:sp>
        <p:nvSpPr>
          <p:cNvPr id="8"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10" name="Picture 1055" descr="UlogoHv1"/>
          <p:cNvPicPr>
            <a:picLocks noChangeAspect="1" noChangeArrowheads="1"/>
          </p:cNvPicPr>
          <p:nvPr/>
        </p:nvPicPr>
        <p:blipFill>
          <a:blip r:embed="rId3" cstate="print"/>
          <a:srcRect/>
          <a:stretch>
            <a:fillRect/>
          </a:stretch>
        </p:blipFill>
        <p:spPr bwMode="auto">
          <a:xfrm>
            <a:off x="0" y="152400"/>
            <a:ext cx="1676400" cy="417160"/>
          </a:xfrm>
          <a:prstGeom prst="rect">
            <a:avLst/>
          </a:prstGeom>
          <a:noFill/>
          <a:ln w="9525">
            <a:noFill/>
            <a:miter lim="800000"/>
            <a:headEnd/>
            <a:tailEnd/>
          </a:ln>
        </p:spPr>
      </p:pic>
      <p:pic>
        <p:nvPicPr>
          <p:cNvPr id="33794" name="Picture 2" descr="C:\Documents and Settings\Burian\Local Settings\Temporary Internet Files\Content.IE5\GI9EUKAA\MC900326752[1].wmf"/>
          <p:cNvPicPr>
            <a:picLocks noChangeAspect="1" noChangeArrowheads="1"/>
          </p:cNvPicPr>
          <p:nvPr/>
        </p:nvPicPr>
        <p:blipFill>
          <a:blip r:embed="rId4" cstate="print"/>
          <a:srcRect/>
          <a:stretch>
            <a:fillRect/>
          </a:stretch>
        </p:blipFill>
        <p:spPr bwMode="auto">
          <a:xfrm>
            <a:off x="1524000" y="2503081"/>
            <a:ext cx="6172200" cy="3580559"/>
          </a:xfrm>
          <a:prstGeom prst="rect">
            <a:avLst/>
          </a:prstGeom>
          <a:noFill/>
        </p:spPr>
      </p:pic>
      <p:pic>
        <p:nvPicPr>
          <p:cNvPr id="14" name="Picture 13" descr="head shot.jpg"/>
          <p:cNvPicPr>
            <a:picLocks noChangeAspect="1"/>
          </p:cNvPicPr>
          <p:nvPr/>
        </p:nvPicPr>
        <p:blipFill>
          <a:blip r:embed="rId5" cstate="print"/>
          <a:srcRect l="18019" t="13872" r="20597" b="15693"/>
          <a:stretch>
            <a:fillRect/>
          </a:stretch>
        </p:blipFill>
        <p:spPr>
          <a:xfrm rot="1132174">
            <a:off x="4728697" y="1444131"/>
            <a:ext cx="1947909" cy="2235147"/>
          </a:xfrm>
          <a:prstGeom prst="ellipse">
            <a:avLst/>
          </a:prstGeom>
        </p:spPr>
      </p:pic>
      <p:pic>
        <p:nvPicPr>
          <p:cNvPr id="15" name="Picture 3" descr="Burian,Steve - new picture.jpg"/>
          <p:cNvPicPr>
            <a:picLocks noChangeAspect="1"/>
          </p:cNvPicPr>
          <p:nvPr/>
        </p:nvPicPr>
        <p:blipFill>
          <a:blip r:embed="rId6" cstate="print"/>
          <a:srcRect l="21008" t="3760" r="10715" b="33333"/>
          <a:stretch>
            <a:fillRect/>
          </a:stretch>
        </p:blipFill>
        <p:spPr bwMode="auto">
          <a:xfrm rot="20695568">
            <a:off x="2813736" y="1110001"/>
            <a:ext cx="1840843" cy="254404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90915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iagarafallsvacation.jpg"/>
          <p:cNvPicPr>
            <a:picLocks noChangeAspect="1"/>
          </p:cNvPicPr>
          <p:nvPr/>
        </p:nvPicPr>
        <p:blipFill>
          <a:blip r:embed="rId3" cstate="print"/>
          <a:srcRect b="16667"/>
          <a:stretch>
            <a:fillRect/>
          </a:stretch>
        </p:blipFill>
        <p:spPr>
          <a:xfrm>
            <a:off x="381000" y="1142999"/>
            <a:ext cx="8519159" cy="5324475"/>
          </a:xfrm>
          <a:prstGeom prst="rect">
            <a:avLst/>
          </a:prstGeom>
        </p:spPr>
      </p:pic>
      <p:sp>
        <p:nvSpPr>
          <p:cNvPr id="7" name="Rectangle 2"/>
          <p:cNvSpPr txBox="1">
            <a:spLocks noChangeArrowheads="1"/>
          </p:cNvSpPr>
          <p:nvPr/>
        </p:nvSpPr>
        <p:spPr bwMode="auto">
          <a:xfrm>
            <a:off x="1676400" y="0"/>
            <a:ext cx="7467600" cy="685800"/>
          </a:xfrm>
          <a:prstGeom prst="rect">
            <a:avLst/>
          </a:prstGeom>
          <a:solidFill>
            <a:srgbClr val="3366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j-ea"/>
                <a:cs typeface="+mj-cs"/>
              </a:rPr>
              <a:t>Team Teaching</a:t>
            </a:r>
          </a:p>
        </p:txBody>
      </p:sp>
      <p:sp>
        <p:nvSpPr>
          <p:cNvPr id="8"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10" name="Picture 1055" descr="UlogoHv1"/>
          <p:cNvPicPr>
            <a:picLocks noChangeAspect="1" noChangeArrowheads="1"/>
          </p:cNvPicPr>
          <p:nvPr/>
        </p:nvPicPr>
        <p:blipFill>
          <a:blip r:embed="rId4" cstate="print"/>
          <a:srcRect/>
          <a:stretch>
            <a:fillRect/>
          </a:stretch>
        </p:blipFill>
        <p:spPr bwMode="auto">
          <a:xfrm>
            <a:off x="0" y="152400"/>
            <a:ext cx="1676400" cy="417160"/>
          </a:xfrm>
          <a:prstGeom prst="rect">
            <a:avLst/>
          </a:prstGeom>
          <a:noFill/>
          <a:ln w="9525">
            <a:noFill/>
            <a:miter lim="800000"/>
            <a:headEnd/>
            <a:tailEnd/>
          </a:ln>
        </p:spPr>
      </p:pic>
      <p:pic>
        <p:nvPicPr>
          <p:cNvPr id="33794" name="Picture 2" descr="C:\Documents and Settings\Burian\Local Settings\Temporary Internet Files\Content.IE5\GI9EUKAA\MC900326752[1].wmf"/>
          <p:cNvPicPr>
            <a:picLocks noChangeAspect="1" noChangeArrowheads="1"/>
          </p:cNvPicPr>
          <p:nvPr/>
        </p:nvPicPr>
        <p:blipFill>
          <a:blip r:embed="rId5" cstate="print"/>
          <a:srcRect/>
          <a:stretch>
            <a:fillRect/>
          </a:stretch>
        </p:blipFill>
        <p:spPr bwMode="auto">
          <a:xfrm rot="18677033">
            <a:off x="250161" y="3896589"/>
            <a:ext cx="3522618" cy="2043508"/>
          </a:xfrm>
          <a:prstGeom prst="rect">
            <a:avLst/>
          </a:prstGeom>
          <a:noFill/>
        </p:spPr>
      </p:pic>
      <p:pic>
        <p:nvPicPr>
          <p:cNvPr id="14" name="Picture 13" descr="head shot.jpg"/>
          <p:cNvPicPr>
            <a:picLocks noChangeAspect="1"/>
          </p:cNvPicPr>
          <p:nvPr/>
        </p:nvPicPr>
        <p:blipFill>
          <a:blip r:embed="rId6" cstate="print"/>
          <a:srcRect l="18019" t="13872" r="20597" b="15693"/>
          <a:stretch>
            <a:fillRect/>
          </a:stretch>
        </p:blipFill>
        <p:spPr>
          <a:xfrm rot="19809207">
            <a:off x="1214013" y="2845046"/>
            <a:ext cx="1416263" cy="1625105"/>
          </a:xfrm>
          <a:prstGeom prst="ellipse">
            <a:avLst/>
          </a:prstGeom>
        </p:spPr>
      </p:pic>
      <p:pic>
        <p:nvPicPr>
          <p:cNvPr id="15" name="Picture 3" descr="Burian,Steve - new picture.jpg"/>
          <p:cNvPicPr>
            <a:picLocks noChangeAspect="1"/>
          </p:cNvPicPr>
          <p:nvPr/>
        </p:nvPicPr>
        <p:blipFill>
          <a:blip r:embed="rId7" cstate="print"/>
          <a:srcRect l="21008" t="3760" r="10715" b="33333"/>
          <a:stretch>
            <a:fillRect/>
          </a:stretch>
        </p:blipFill>
        <p:spPr bwMode="auto">
          <a:xfrm rot="17772601">
            <a:off x="436512" y="3746620"/>
            <a:ext cx="1174656" cy="162337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03908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iagarafallsvacation.jpg"/>
          <p:cNvPicPr>
            <a:picLocks noChangeAspect="1"/>
          </p:cNvPicPr>
          <p:nvPr/>
        </p:nvPicPr>
        <p:blipFill>
          <a:blip r:embed="rId3" cstate="print"/>
          <a:srcRect b="16667"/>
          <a:stretch>
            <a:fillRect/>
          </a:stretch>
        </p:blipFill>
        <p:spPr>
          <a:xfrm>
            <a:off x="381000" y="1142999"/>
            <a:ext cx="8519159" cy="5324475"/>
          </a:xfrm>
          <a:prstGeom prst="rect">
            <a:avLst/>
          </a:prstGeom>
        </p:spPr>
      </p:pic>
      <p:sp>
        <p:nvSpPr>
          <p:cNvPr id="7" name="Rectangle 2"/>
          <p:cNvSpPr txBox="1">
            <a:spLocks noChangeArrowheads="1"/>
          </p:cNvSpPr>
          <p:nvPr/>
        </p:nvSpPr>
        <p:spPr bwMode="auto">
          <a:xfrm>
            <a:off x="1676400" y="0"/>
            <a:ext cx="7467600" cy="685800"/>
          </a:xfrm>
          <a:prstGeom prst="rect">
            <a:avLst/>
          </a:prstGeom>
          <a:solidFill>
            <a:srgbClr val="3366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j-ea"/>
                <a:cs typeface="+mj-cs"/>
              </a:rPr>
              <a:t>Team Teaching</a:t>
            </a:r>
          </a:p>
        </p:txBody>
      </p:sp>
      <p:sp>
        <p:nvSpPr>
          <p:cNvPr id="8" name="Line 1052"/>
          <p:cNvSpPr>
            <a:spLocks noChangeShapeType="1"/>
          </p:cNvSpPr>
          <p:nvPr/>
        </p:nvSpPr>
        <p:spPr bwMode="auto">
          <a:xfrm>
            <a:off x="0" y="685800"/>
            <a:ext cx="9144000" cy="0"/>
          </a:xfrm>
          <a:prstGeom prst="line">
            <a:avLst/>
          </a:prstGeom>
          <a:noFill/>
          <a:ln w="28575">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pic>
        <p:nvPicPr>
          <p:cNvPr id="10" name="Picture 1055" descr="UlogoHv1"/>
          <p:cNvPicPr>
            <a:picLocks noChangeAspect="1" noChangeArrowheads="1"/>
          </p:cNvPicPr>
          <p:nvPr/>
        </p:nvPicPr>
        <p:blipFill>
          <a:blip r:embed="rId4" cstate="print"/>
          <a:srcRect/>
          <a:stretch>
            <a:fillRect/>
          </a:stretch>
        </p:blipFill>
        <p:spPr bwMode="auto">
          <a:xfrm>
            <a:off x="0" y="152400"/>
            <a:ext cx="1676400" cy="417160"/>
          </a:xfrm>
          <a:prstGeom prst="rect">
            <a:avLst/>
          </a:prstGeom>
          <a:noFill/>
          <a:ln w="9525">
            <a:noFill/>
            <a:miter lim="800000"/>
            <a:headEnd/>
            <a:tailEnd/>
          </a:ln>
        </p:spPr>
      </p:pic>
      <p:pic>
        <p:nvPicPr>
          <p:cNvPr id="33794" name="Picture 2" descr="C:\Documents and Settings\Burian\Local Settings\Temporary Internet Files\Content.IE5\GI9EUKAA\MC900326752[1].wmf"/>
          <p:cNvPicPr>
            <a:picLocks noChangeAspect="1" noChangeArrowheads="1"/>
          </p:cNvPicPr>
          <p:nvPr/>
        </p:nvPicPr>
        <p:blipFill>
          <a:blip r:embed="rId5" cstate="print"/>
          <a:srcRect/>
          <a:stretch>
            <a:fillRect/>
          </a:stretch>
        </p:blipFill>
        <p:spPr bwMode="auto">
          <a:xfrm rot="19668183">
            <a:off x="1797572" y="3219047"/>
            <a:ext cx="3522618" cy="2043508"/>
          </a:xfrm>
          <a:prstGeom prst="rect">
            <a:avLst/>
          </a:prstGeom>
          <a:noFill/>
        </p:spPr>
      </p:pic>
      <p:pic>
        <p:nvPicPr>
          <p:cNvPr id="14" name="Picture 13" descr="head shot.jpg"/>
          <p:cNvPicPr>
            <a:picLocks noChangeAspect="1"/>
          </p:cNvPicPr>
          <p:nvPr/>
        </p:nvPicPr>
        <p:blipFill>
          <a:blip r:embed="rId6" cstate="print"/>
          <a:srcRect l="18019" t="13872" r="20597" b="15693"/>
          <a:stretch>
            <a:fillRect/>
          </a:stretch>
        </p:blipFill>
        <p:spPr>
          <a:xfrm rot="20800357">
            <a:off x="2850750" y="2203506"/>
            <a:ext cx="1416263" cy="1625105"/>
          </a:xfrm>
          <a:prstGeom prst="ellipse">
            <a:avLst/>
          </a:prstGeom>
        </p:spPr>
      </p:pic>
      <p:pic>
        <p:nvPicPr>
          <p:cNvPr id="15" name="Picture 3" descr="Burian,Steve - new picture.jpg"/>
          <p:cNvPicPr>
            <a:picLocks noChangeAspect="1"/>
          </p:cNvPicPr>
          <p:nvPr/>
        </p:nvPicPr>
        <p:blipFill>
          <a:blip r:embed="rId7" cstate="print"/>
          <a:srcRect l="21008" t="3760" r="10715" b="33333"/>
          <a:stretch>
            <a:fillRect/>
          </a:stretch>
        </p:blipFill>
        <p:spPr bwMode="auto">
          <a:xfrm rot="18763751">
            <a:off x="1976791" y="2766058"/>
            <a:ext cx="1174656" cy="162337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7"/>
          <p:cNvSpPr>
            <a:spLocks noChangeArrowheads="1"/>
          </p:cNvSpPr>
          <p:nvPr/>
        </p:nvSpPr>
        <p:spPr bwMode="auto">
          <a:xfrm>
            <a:off x="449372" y="1205507"/>
            <a:ext cx="2491369" cy="523220"/>
          </a:xfrm>
          <a:prstGeom prst="rect">
            <a:avLst/>
          </a:prstGeom>
          <a:solidFill>
            <a:schemeClr val="bg1"/>
          </a:solidFill>
          <a:ln w="9525">
            <a:solidFill>
              <a:schemeClr val="tx1"/>
            </a:solidFill>
            <a:miter lim="800000"/>
            <a:headEnd/>
            <a:tailEnd/>
          </a:ln>
        </p:spPr>
        <p:txBody>
          <a:bodyPr wrap="square">
            <a:spAutoFit/>
          </a:bodyPr>
          <a:lstStyle/>
          <a:p>
            <a:pPr algn="ctr" eaLnBrk="1" hangingPunct="1"/>
            <a:r>
              <a:rPr lang="en-US" sz="2800" dirty="0" smtClean="0">
                <a:latin typeface="Arial" charset="0"/>
                <a:cs typeface="Arial" charset="0"/>
              </a:rPr>
              <a:t>Relationship</a:t>
            </a:r>
          </a:p>
        </p:txBody>
      </p:sp>
    </p:spTree>
    <p:extLst>
      <p:ext uri="{BB962C8B-B14F-4D97-AF65-F5344CB8AC3E}">
        <p14:creationId xmlns:p14="http://schemas.microsoft.com/office/powerpoint/2010/main" val="2855653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untitled:Applications:Microsoft Office 98:Templates:Blank Presentation</Template>
  <TotalTime>14020</TotalTime>
  <Words>387</Words>
  <Application>Microsoft Office PowerPoint</Application>
  <PresentationFormat>On-screen Show (4:3)</PresentationFormat>
  <Paragraphs>117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Bridging the “Disciplinary Divide”</vt:lpstr>
      <vt:lpstr>Bridging the “Disciplinary Divide”</vt:lpstr>
      <vt:lpstr>Bridging the “Disciplinary Divide”</vt:lpstr>
      <vt:lpstr>My History</vt:lpstr>
      <vt:lpstr>Classroom Strategies</vt:lpstr>
      <vt:lpstr>PowerPoint Presentation</vt:lpstr>
      <vt:lpstr>PowerPoint Presentation</vt:lpstr>
      <vt:lpstr>PowerPoint Presentation</vt:lpstr>
      <vt:lpstr>PowerPoint Presentation</vt:lpstr>
      <vt:lpstr>PowerPoint Presentation</vt:lpstr>
      <vt:lpstr>PowerPoint Presentation</vt:lpstr>
      <vt:lpstr>Establish Respect</vt:lpstr>
      <vt:lpstr>PowerPoint Presentation</vt:lpstr>
      <vt:lpstr>Differential Teaching</vt:lpstr>
      <vt:lpstr>Differential Teaching</vt:lpstr>
      <vt:lpstr>Differential Teaching</vt:lpstr>
      <vt:lpstr>Differential Teaching</vt:lpstr>
      <vt:lpstr>Differential Teaching</vt:lpstr>
      <vt:lpstr>Differential Teaching</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
  <cp:lastModifiedBy>Steve</cp:lastModifiedBy>
  <cp:revision>992</cp:revision>
  <dcterms:created xsi:type="dcterms:W3CDTF">2002-06-10T22:11:53Z</dcterms:created>
  <dcterms:modified xsi:type="dcterms:W3CDTF">2013-03-08T14:42:12Z</dcterms:modified>
</cp:coreProperties>
</file>