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82771" autoAdjust="0"/>
  </p:normalViewPr>
  <p:slideViewPr>
    <p:cSldViewPr>
      <p:cViewPr>
        <p:scale>
          <a:sx n="60" d="100"/>
          <a:sy n="60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4A7F7-CC57-411B-B140-45F766989AC7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DD474-82A3-42A6-A0F7-67C5A42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same method for each hydrologic process – cover the basic</a:t>
            </a:r>
            <a:r>
              <a:rPr lang="en-US" baseline="0" dirty="0" smtClean="0"/>
              <a:t>s of how the physical process works, what factors influence the rate of each process, spatial and temporal variability of the process</a:t>
            </a:r>
          </a:p>
          <a:p>
            <a:r>
              <a:rPr lang="en-US" baseline="0" dirty="0" smtClean="0"/>
              <a:t>Measuring the process – shift from point measurement to areal average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D474-82A3-42A6-A0F7-67C5A427A7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6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400-level class</a:t>
            </a:r>
          </a:p>
          <a:p>
            <a:r>
              <a:rPr lang="en-US" dirty="0" smtClean="0"/>
              <a:t>Mixture of </a:t>
            </a:r>
            <a:r>
              <a:rPr lang="en-US" dirty="0" err="1" smtClean="0"/>
              <a:t>envs</a:t>
            </a:r>
            <a:r>
              <a:rPr lang="en-US" dirty="0" smtClean="0"/>
              <a:t> and geology majors with different backgrounds</a:t>
            </a:r>
          </a:p>
          <a:p>
            <a:r>
              <a:rPr lang="en-US" dirty="0" smtClean="0"/>
              <a:t>Some have taken water quality and aquatic restoration, others have lots of geology and no water</a:t>
            </a:r>
          </a:p>
          <a:p>
            <a:r>
              <a:rPr lang="en-US" dirty="0" smtClean="0"/>
              <a:t>Have</a:t>
            </a:r>
            <a:r>
              <a:rPr lang="en-US" baseline="0" dirty="0" smtClean="0"/>
              <a:t> had physics majors also</a:t>
            </a:r>
          </a:p>
          <a:p>
            <a:r>
              <a:rPr lang="en-US" baseline="0" dirty="0" smtClean="0"/>
              <a:t>Challenges – streams nearby with water.  Colorado River is too big for wading.  So use ephemeral washes.  Makes surveying easy and safe!</a:t>
            </a:r>
          </a:p>
          <a:p>
            <a:r>
              <a:rPr lang="en-US" baseline="0" dirty="0" smtClean="0"/>
              <a:t>Flood frequency curves and flow duration curves – Excel lab sessions</a:t>
            </a:r>
          </a:p>
          <a:p>
            <a:r>
              <a:rPr lang="en-US" baseline="0" dirty="0" smtClean="0"/>
              <a:t>Suspended sediment load and annual yield – sediment rating curves</a:t>
            </a:r>
          </a:p>
          <a:p>
            <a:r>
              <a:rPr lang="en-US" baseline="0" dirty="0" smtClean="0"/>
              <a:t>Use same gaging station on Colorado River – visit with USGS hydro tech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D474-82A3-42A6-A0F7-67C5A427A7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6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FC0C-D174-4733-9E6C-32BF6BA0F2F6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910-2DE7-4FA6-A205-549A061AB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FC0C-D174-4733-9E6C-32BF6BA0F2F6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910-2DE7-4FA6-A205-549A061AB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6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FC0C-D174-4733-9E6C-32BF6BA0F2F6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910-2DE7-4FA6-A205-549A061AB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FC0C-D174-4733-9E6C-32BF6BA0F2F6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910-2DE7-4FA6-A205-549A061AB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6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FC0C-D174-4733-9E6C-32BF6BA0F2F6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910-2DE7-4FA6-A205-549A061AB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FC0C-D174-4733-9E6C-32BF6BA0F2F6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910-2DE7-4FA6-A205-549A061AB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4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FC0C-D174-4733-9E6C-32BF6BA0F2F6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910-2DE7-4FA6-A205-549A061AB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FC0C-D174-4733-9E6C-32BF6BA0F2F6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910-2DE7-4FA6-A205-549A061AB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FC0C-D174-4733-9E6C-32BF6BA0F2F6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910-2DE7-4FA6-A205-549A061AB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Gill Sans MT" pitchFamily="34" charset="0"/>
              </a:defRPr>
            </a:lvl1pPr>
            <a:lvl2pPr>
              <a:defRPr sz="2800">
                <a:latin typeface="Gill Sans MT" pitchFamily="34" charset="0"/>
              </a:defRPr>
            </a:lvl2pPr>
            <a:lvl3pPr>
              <a:defRPr sz="2400">
                <a:latin typeface="Gill Sans MT" pitchFamily="34" charset="0"/>
              </a:defRPr>
            </a:lvl3pPr>
            <a:lvl4pPr>
              <a:defRPr sz="2000">
                <a:latin typeface="Gill Sans MT" pitchFamily="34" charset="0"/>
              </a:defRPr>
            </a:lvl4pPr>
            <a:lvl5pPr>
              <a:defRPr sz="2000">
                <a:latin typeface="Gill Sans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ill Sans M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FC0C-D174-4733-9E6C-32BF6BA0F2F6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910-2DE7-4FA6-A205-549A061AB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7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ill Sans M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FC0C-D174-4733-9E6C-32BF6BA0F2F6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910-2DE7-4FA6-A205-549A061AB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2FC0C-D174-4733-9E6C-32BF6BA0F2F6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E910-2DE7-4FA6-A205-549A061AB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7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49530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Accidentally teaching engineering to science majors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Gigi Richard, Ph.D.</a:t>
            </a:r>
          </a:p>
          <a:p>
            <a:r>
              <a:rPr lang="en-US" dirty="0" smtClean="0"/>
              <a:t>Associate Professor of Geology</a:t>
            </a:r>
          </a:p>
          <a:p>
            <a:r>
              <a:rPr lang="en-US" dirty="0" smtClean="0"/>
              <a:t>Colorado Mesa University</a:t>
            </a:r>
          </a:p>
          <a:p>
            <a:r>
              <a:rPr lang="en-US" dirty="0" smtClean="0"/>
              <a:t>(formerly Mesa State College)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4724400"/>
            <a:ext cx="3671887" cy="1136118"/>
          </a:xfrm>
          <a:prstGeom prst="rect">
            <a:avLst/>
          </a:prstGeom>
        </p:spPr>
      </p:pic>
      <p:pic>
        <p:nvPicPr>
          <p:cNvPr id="5" name="Picture 4" descr="C:\Gigi\Photos\New Folder\NZ\FJG buried 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55902"/>
            <a:ext cx="325571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1989 – BS Civil Engineering, MIT</a:t>
            </a:r>
          </a:p>
          <a:p>
            <a:r>
              <a:rPr lang="en-US" dirty="0" smtClean="0"/>
              <a:t>1997 – MS Civil Engineering, CSU</a:t>
            </a:r>
          </a:p>
          <a:p>
            <a:r>
              <a:rPr lang="en-US" dirty="0" smtClean="0"/>
              <a:t>2001 – Ph.D. Civil Engineering, CSU</a:t>
            </a:r>
          </a:p>
          <a:p>
            <a:r>
              <a:rPr lang="en-US" dirty="0" smtClean="0"/>
              <a:t>2002 – present Associate Prof of Geology</a:t>
            </a:r>
          </a:p>
          <a:p>
            <a:r>
              <a:rPr lang="en-US" dirty="0" smtClean="0"/>
              <a:t>2008-2011 – Coordinator CMU/UC-Boulder Mechanical Engineering Partnership Program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1600200"/>
            <a:ext cx="3352800" cy="1727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54600" y="3416300"/>
            <a:ext cx="2819400" cy="5334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6640" y="4447310"/>
            <a:ext cx="4003960" cy="6096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690"/>
            <a:ext cx="2269836" cy="7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0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Courses taught at CMU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Gill Sans MT" pitchFamily="34" charset="0"/>
              </a:rPr>
              <a:t>CHEM 100 – Chemistry and Society</a:t>
            </a:r>
          </a:p>
          <a:p>
            <a:r>
              <a:rPr lang="en-US" dirty="0" smtClean="0">
                <a:latin typeface="Gill Sans MT" pitchFamily="34" charset="0"/>
              </a:rPr>
              <a:t>ENVS 101 – Intro to Environmental Science</a:t>
            </a:r>
          </a:p>
          <a:p>
            <a:r>
              <a:rPr lang="en-US" dirty="0" smtClean="0">
                <a:latin typeface="Gill Sans MT" pitchFamily="34" charset="0"/>
              </a:rPr>
              <a:t>GEOL 111L – Physical Geology Lab</a:t>
            </a:r>
          </a:p>
          <a:p>
            <a:r>
              <a:rPr lang="en-US" dirty="0" smtClean="0">
                <a:latin typeface="Gill Sans MT" pitchFamily="34" charset="0"/>
              </a:rPr>
              <a:t>GEOL 107 – Natural Hazards &amp; </a:t>
            </a:r>
            <a:r>
              <a:rPr lang="en-US" dirty="0" err="1" smtClean="0">
                <a:latin typeface="Gill Sans MT" pitchFamily="34" charset="0"/>
              </a:rPr>
              <a:t>Env</a:t>
            </a:r>
            <a:r>
              <a:rPr lang="en-US" dirty="0" smtClean="0">
                <a:latin typeface="Gill Sans MT" pitchFamily="34" charset="0"/>
              </a:rPr>
              <a:t> Geology</a:t>
            </a:r>
          </a:p>
          <a:p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GEOL 305 – Cartography for GIS</a:t>
            </a:r>
          </a:p>
          <a:p>
            <a:r>
              <a:rPr lang="en-US" dirty="0" smtClean="0">
                <a:latin typeface="Gill Sans MT" pitchFamily="34" charset="0"/>
              </a:rPr>
              <a:t>GEOL 332 – Intro to GIS</a:t>
            </a:r>
          </a:p>
          <a:p>
            <a:r>
              <a:rPr lang="en-US" dirty="0" smtClean="0">
                <a:latin typeface="Gill Sans MT" pitchFamily="34" charset="0"/>
              </a:rPr>
              <a:t>GEOL 375 – GPS for GIS</a:t>
            </a:r>
          </a:p>
          <a:p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GEOL 250 – Environmental Geology</a:t>
            </a:r>
          </a:p>
          <a:p>
            <a:r>
              <a:rPr lang="en-US" dirty="0" smtClean="0">
                <a:latin typeface="Gill Sans MT" pitchFamily="34" charset="0"/>
              </a:rPr>
              <a:t>GEOL 325 – Engineering Geology</a:t>
            </a:r>
          </a:p>
          <a:p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GEOL 355 – Basic Hydrology</a:t>
            </a:r>
          </a:p>
          <a:p>
            <a:r>
              <a:rPr lang="en-US" dirty="0" smtClean="0">
                <a:latin typeface="Gill Sans MT" pitchFamily="34" charset="0"/>
              </a:rPr>
              <a:t>GEOL 415 – Intro to Ground Water</a:t>
            </a:r>
          </a:p>
          <a:p>
            <a:r>
              <a:rPr lang="en-US" dirty="0" smtClean="0">
                <a:latin typeface="Gill Sans MT" pitchFamily="34" charset="0"/>
              </a:rPr>
              <a:t>GEOL 455 – River Dynamics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46200"/>
            <a:ext cx="5486400" cy="144780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3048000"/>
            <a:ext cx="4343400" cy="10033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5321300"/>
            <a:ext cx="4648200" cy="1143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1603970"/>
            <a:ext cx="1905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Gen-Ed Classes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Emphasis on sustainability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3200" y="3086100"/>
            <a:ext cx="2107565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GIS/GPS Technology</a:t>
            </a:r>
          </a:p>
          <a:p>
            <a:r>
              <a:rPr lang="en-US" b="1" dirty="0" smtClean="0"/>
              <a:t>Map design</a:t>
            </a:r>
          </a:p>
          <a:p>
            <a:r>
              <a:rPr lang="en-US" b="1" dirty="0" smtClean="0"/>
              <a:t>Semester projects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8000" y="5439370"/>
            <a:ext cx="29718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Upper-division</a:t>
            </a:r>
          </a:p>
          <a:p>
            <a:r>
              <a:rPr lang="en-US" b="1" dirty="0" smtClean="0"/>
              <a:t>Problem-solving emphasis</a:t>
            </a:r>
          </a:p>
          <a:p>
            <a:r>
              <a:rPr lang="en-US" b="1" dirty="0" smtClean="0"/>
              <a:t>Real data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2209800"/>
            <a:ext cx="457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8200" y="3556000"/>
            <a:ext cx="3124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0" y="4343400"/>
            <a:ext cx="4343400" cy="762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838200" y="4876800"/>
            <a:ext cx="388620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83200" y="4413766"/>
            <a:ext cx="3479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“Anthropocentric Geology”</a:t>
            </a:r>
          </a:p>
          <a:p>
            <a:r>
              <a:rPr lang="en-US" b="1" dirty="0" smtClean="0"/>
              <a:t>Problem-solving and Sustainability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8600" y="3886200"/>
            <a:ext cx="5334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7818" y="5892800"/>
            <a:ext cx="5334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7818" y="6172200"/>
            <a:ext cx="5334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5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Make the material relevant</a:t>
            </a:r>
          </a:p>
          <a:p>
            <a:pPr lvl="1"/>
            <a:r>
              <a:rPr lang="en-US" dirty="0" smtClean="0"/>
              <a:t>“what does this mean to me?”  “why do I need to know this?”</a:t>
            </a:r>
          </a:p>
          <a:p>
            <a:r>
              <a:rPr lang="en-US" dirty="0" smtClean="0"/>
              <a:t>Develop problem-solving skills</a:t>
            </a:r>
          </a:p>
          <a:p>
            <a:r>
              <a:rPr lang="en-US" dirty="0" smtClean="0"/>
              <a:t>Make sustainability relevant- “how can I be part of a solution?”</a:t>
            </a:r>
            <a:endParaRPr lang="en-US" dirty="0"/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Use real-world data and problems</a:t>
            </a:r>
          </a:p>
          <a:p>
            <a:pPr lvl="1"/>
            <a:r>
              <a:rPr lang="en-US" dirty="0" smtClean="0"/>
              <a:t>Apply course material to solve environmental problems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690"/>
            <a:ext cx="2269836" cy="7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Building problem-solving skills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800600" cy="655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94" y="1981200"/>
            <a:ext cx="377754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690"/>
            <a:ext cx="2269836" cy="7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 – Intro to Ground Water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304800"/>
            <a:ext cx="2208054" cy="3154363"/>
          </a:xfrm>
        </p:spPr>
      </p:pic>
      <p:pic>
        <p:nvPicPr>
          <p:cNvPr id="1026" name="Picture 2" descr="C:\Gigi_Teaching\Classes_Other\GEOL415\Resources\Photos\PICT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576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019800"/>
            <a:ext cx="3733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58886" y="990600"/>
            <a:ext cx="5627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Mesa County Gravel Pit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Wetlands restoration &amp; mitigation banking site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2004 – CMU students installed piezometers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Continued monitoring in Intro to Ground Water lab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Value of collaboration with local gov’t and continued monitoring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27432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“real” problem – understand what is driving water level fluctuation – irrigation water? Colorado River? Precipitation?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Potentiometric surface mapping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Field skills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Exposure to complex interactions in natural systems where there is not a clear perfect solution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690"/>
            <a:ext cx="2269836" cy="702310"/>
          </a:xfrm>
          <a:prstGeom prst="rect">
            <a:avLst/>
          </a:prstGeom>
        </p:spPr>
      </p:pic>
      <p:pic>
        <p:nvPicPr>
          <p:cNvPr id="1028" name="Picture 4" descr="C:\Current\WetlandsPhotos\WetlandsPhotos\IMG_04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54283"/>
            <a:ext cx="4667014" cy="15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Basic Hydrology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Evaporation and Evapotranspiration</a:t>
            </a:r>
          </a:p>
          <a:p>
            <a:pPr lvl="1"/>
            <a:r>
              <a:rPr lang="en-US" dirty="0" smtClean="0"/>
              <a:t>Physical process</a:t>
            </a:r>
          </a:p>
          <a:p>
            <a:pPr lvl="2"/>
            <a:r>
              <a:rPr lang="en-US" dirty="0" smtClean="0"/>
              <a:t>Factors that affect rate of process</a:t>
            </a:r>
          </a:p>
          <a:p>
            <a:pPr lvl="2"/>
            <a:r>
              <a:rPr lang="en-US" dirty="0" smtClean="0"/>
              <a:t>Spatial and temporal variability</a:t>
            </a:r>
          </a:p>
          <a:p>
            <a:pPr lvl="1"/>
            <a:r>
              <a:rPr lang="en-US" dirty="0" smtClean="0"/>
              <a:t>Measurement methods</a:t>
            </a:r>
          </a:p>
          <a:p>
            <a:pPr lvl="1"/>
            <a:r>
              <a:rPr lang="en-US" dirty="0" smtClean="0"/>
              <a:t>Estimation methods</a:t>
            </a:r>
          </a:p>
          <a:p>
            <a:pPr lvl="2"/>
            <a:r>
              <a:rPr lang="en-US" dirty="0" smtClean="0"/>
              <a:t>Physically-based methods</a:t>
            </a:r>
          </a:p>
          <a:p>
            <a:pPr lvl="2"/>
            <a:r>
              <a:rPr lang="en-US" dirty="0" smtClean="0"/>
              <a:t>“Cookbook” methods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5016064"/>
            <a:ext cx="3429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 flipV="1">
            <a:off x="4724400" y="5282765"/>
            <a:ext cx="1371600" cy="656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0" y="5200471"/>
            <a:ext cx="28194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Blaney-Criddle</a:t>
            </a:r>
            <a:r>
              <a:rPr lang="en-US" dirty="0" smtClean="0"/>
              <a:t> method used to estimate consumptive use of crops for Colorado agricultural water rights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2367677"/>
            <a:ext cx="24384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Reservoir evaporation in the west. Lakes Mead and Powell vs. Blue Mesa. </a:t>
            </a:r>
          </a:p>
          <a:p>
            <a:pPr algn="ctr"/>
            <a:r>
              <a:rPr lang="en-US" i="1" dirty="0" smtClean="0"/>
              <a:t>Are two reservoirs better than one?</a:t>
            </a:r>
          </a:p>
          <a:p>
            <a:pPr algn="ctr"/>
            <a:r>
              <a:rPr lang="en-US" i="1" dirty="0" smtClean="0"/>
              <a:t>Evaporation from proposed new reservoir in Grand Valley?</a:t>
            </a:r>
            <a:endParaRPr lang="en-US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943600" y="2971800"/>
            <a:ext cx="533400" cy="99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690"/>
            <a:ext cx="2269836" cy="7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– River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Flash Flooding – indirect discharge measurements &amp; HEC-RAS modeling</a:t>
            </a:r>
          </a:p>
          <a:p>
            <a:pPr lvl="1"/>
            <a:r>
              <a:rPr lang="en-US" dirty="0" smtClean="0"/>
              <a:t>Discharge necessary to entrain bed material</a:t>
            </a:r>
          </a:p>
          <a:p>
            <a:pPr lvl="1"/>
            <a:r>
              <a:rPr lang="en-US" dirty="0" smtClean="0"/>
              <a:t>Challenge - No calibration data</a:t>
            </a:r>
            <a:endParaRPr lang="en-US" dirty="0"/>
          </a:p>
        </p:txBody>
      </p:sp>
      <p:pic>
        <p:nvPicPr>
          <p:cNvPr id="3074" name="Picture 2" descr="C:\Gigi_Teaching\Classes\GEOL455\Resources\Photos\GEOL455_FieldTrips\IMG_5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6705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Gigi_Teaching\Classes\GEOL455\Resources\Photos\GEOL455_FieldTrips\IMG_5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54657"/>
            <a:ext cx="2895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690"/>
            <a:ext cx="2269836" cy="7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math skills</a:t>
            </a:r>
          </a:p>
          <a:p>
            <a:r>
              <a:rPr lang="en-US" dirty="0" smtClean="0"/>
              <a:t>How to teach problem-solving skills</a:t>
            </a:r>
          </a:p>
          <a:p>
            <a:r>
              <a:rPr lang="en-US" dirty="0" smtClean="0"/>
              <a:t>Varying levels of preparation</a:t>
            </a:r>
          </a:p>
          <a:p>
            <a:pPr lvl="1"/>
            <a:r>
              <a:rPr lang="en-US" dirty="0" smtClean="0"/>
              <a:t>Engineering vs. science majors</a:t>
            </a:r>
          </a:p>
          <a:p>
            <a:r>
              <a:rPr lang="en-US" dirty="0" smtClean="0"/>
              <a:t>How to teach technical writing skills</a:t>
            </a:r>
          </a:p>
          <a:p>
            <a:r>
              <a:rPr lang="en-US" dirty="0" smtClean="0"/>
              <a:t>Uncertainty and complexity of natural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690"/>
            <a:ext cx="2269836" cy="7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566</Words>
  <Application>Microsoft Office PowerPoint</Application>
  <PresentationFormat>On-screen Show (4:3)</PresentationFormat>
  <Paragraphs>92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Accidentally teaching engineering to science majors</vt:lpstr>
      <vt:lpstr>My background</vt:lpstr>
      <vt:lpstr>Courses taught at CMU</vt:lpstr>
      <vt:lpstr>Goals</vt:lpstr>
      <vt:lpstr>Building problem-solving skills</vt:lpstr>
      <vt:lpstr>Example – Intro to Ground Water</vt:lpstr>
      <vt:lpstr>Example – Basic Hydrology</vt:lpstr>
      <vt:lpstr>Example – River Dynamics</vt:lpstr>
      <vt:lpstr>Challenges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Gigi</dc:creator>
  <cp:lastModifiedBy>Gigi</cp:lastModifiedBy>
  <cp:revision>22</cp:revision>
  <dcterms:created xsi:type="dcterms:W3CDTF">2013-03-06T21:32:57Z</dcterms:created>
  <dcterms:modified xsi:type="dcterms:W3CDTF">2013-03-07T17:23:25Z</dcterms:modified>
</cp:coreProperties>
</file>