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0" r:id="rId2"/>
    <p:sldId id="281" r:id="rId3"/>
    <p:sldId id="272" r:id="rId4"/>
    <p:sldId id="274" r:id="rId5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9900"/>
    <a:srgbClr val="FF99FF"/>
    <a:srgbClr val="FFCC00"/>
    <a:srgbClr val="66CCFF"/>
    <a:srgbClr val="5A06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21" autoAdjust="0"/>
  </p:normalViewPr>
  <p:slideViewPr>
    <p:cSldViewPr>
      <p:cViewPr>
        <p:scale>
          <a:sx n="80" d="100"/>
          <a:sy n="80" d="100"/>
        </p:scale>
        <p:origin x="-780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863" y="0"/>
            <a:ext cx="304482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45872-DC69-467B-8ED5-CF47C054CC4A}" type="datetimeFigureOut">
              <a:rPr lang="en-US" smtClean="0"/>
              <a:t>4/24/2013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77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3263" y="4422775"/>
            <a:ext cx="5619750" cy="4191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550"/>
            <a:ext cx="304482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863" y="8845550"/>
            <a:ext cx="304482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0D682-C319-476E-814B-56477AA1F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84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7B0D9-0875-43B0-B474-B4D018791269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6BCF9-0BB5-42A7-BC7C-39A5ED0648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p.edu/catalog.php?record_id=1127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81000" y="5334000"/>
            <a:ext cx="3657600" cy="1295400"/>
          </a:xfrm>
          <a:prstGeom prst="ellipse">
            <a:avLst/>
          </a:prstGeom>
          <a:solidFill>
            <a:srgbClr val="FFFFCC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486400"/>
            <a:ext cx="3048000" cy="1066800"/>
          </a:xfr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Global </a:t>
            </a:r>
            <a:r>
              <a:rPr lang="en-US" sz="1600" dirty="0" smtClean="0">
                <a:solidFill>
                  <a:srgbClr val="FF0000"/>
                </a:solidFill>
              </a:rPr>
              <a:t>climate system - link together many of the topics </a:t>
            </a:r>
            <a:r>
              <a:rPr lang="en-US" sz="1600" dirty="0" smtClean="0">
                <a:solidFill>
                  <a:srgbClr val="FF0000"/>
                </a:solidFill>
              </a:rPr>
              <a:t>on </a:t>
            </a:r>
            <a:r>
              <a:rPr lang="en-US" sz="1600" dirty="0" smtClean="0">
                <a:solidFill>
                  <a:srgbClr val="FF0000"/>
                </a:solidFill>
              </a:rPr>
              <a:t>the basis of the most recent modeling for future trends</a:t>
            </a:r>
            <a:endParaRPr lang="en-US" sz="1600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81000" y="3810000"/>
            <a:ext cx="3124200" cy="1371600"/>
            <a:chOff x="-152400" y="3733800"/>
            <a:chExt cx="3124200" cy="1371600"/>
          </a:xfrm>
        </p:grpSpPr>
        <p:sp>
          <p:nvSpPr>
            <p:cNvPr id="30" name="Oval 29"/>
            <p:cNvSpPr/>
            <p:nvPr/>
          </p:nvSpPr>
          <p:spPr>
            <a:xfrm>
              <a:off x="-152400" y="3733800"/>
              <a:ext cx="3124200" cy="13716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ubtitle 2"/>
            <p:cNvSpPr txBox="1">
              <a:spLocks/>
            </p:cNvSpPr>
            <p:nvPr/>
          </p:nvSpPr>
          <p:spPr>
            <a:xfrm>
              <a:off x="16823" y="3886200"/>
              <a:ext cx="2878777" cy="11430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Climate patterns - short-term time scales (seasonal, decadal), implications for severe weather events, ocean/atmosphere 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57400" y="2438400"/>
            <a:ext cx="2209800" cy="1371600"/>
            <a:chOff x="5715000" y="3429000"/>
            <a:chExt cx="2209800" cy="1371600"/>
          </a:xfrm>
        </p:grpSpPr>
        <p:sp>
          <p:nvSpPr>
            <p:cNvPr id="33" name="Oval 32"/>
            <p:cNvSpPr/>
            <p:nvPr/>
          </p:nvSpPr>
          <p:spPr>
            <a:xfrm>
              <a:off x="5715000" y="3429000"/>
              <a:ext cx="2209800" cy="13716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ubtitle 2"/>
            <p:cNvSpPr txBox="1">
              <a:spLocks/>
            </p:cNvSpPr>
            <p:nvPr/>
          </p:nvSpPr>
          <p:spPr>
            <a:xfrm>
              <a:off x="5791200" y="3581400"/>
              <a:ext cx="2133600" cy="11430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rgbClr val="0070C0"/>
                  </a:solidFill>
                </a:rPr>
                <a:t>Hydrologic cycles – supply and demand, contamination, landscape change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581400" y="3657600"/>
            <a:ext cx="2438400" cy="2057400"/>
            <a:chOff x="3352800" y="3733800"/>
            <a:chExt cx="2438400" cy="2057400"/>
          </a:xfrm>
        </p:grpSpPr>
        <p:sp>
          <p:nvSpPr>
            <p:cNvPr id="27" name="Oval 26"/>
            <p:cNvSpPr/>
            <p:nvPr/>
          </p:nvSpPr>
          <p:spPr>
            <a:xfrm>
              <a:off x="3352800" y="3733800"/>
              <a:ext cx="2438400" cy="20574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ubtitle 2"/>
            <p:cNvSpPr txBox="1">
              <a:spLocks/>
            </p:cNvSpPr>
            <p:nvPr/>
          </p:nvSpPr>
          <p:spPr>
            <a:xfrm>
              <a:off x="3733800" y="3886200"/>
              <a:ext cx="1752600" cy="15240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rgbClr val="7030A0"/>
                  </a:solidFill>
                </a:rPr>
                <a:t>Infectious diseases - environmental factors may affect distribution, transmission, severity of diseases 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248400" y="4038600"/>
            <a:ext cx="2590800" cy="990600"/>
            <a:chOff x="1066800" y="5029200"/>
            <a:chExt cx="2590800" cy="990600"/>
          </a:xfrm>
        </p:grpSpPr>
        <p:sp>
          <p:nvSpPr>
            <p:cNvPr id="31" name="Oval 30"/>
            <p:cNvSpPr/>
            <p:nvPr/>
          </p:nvSpPr>
          <p:spPr>
            <a:xfrm>
              <a:off x="1066800" y="5029200"/>
              <a:ext cx="2590800" cy="9906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ubtitle 2"/>
            <p:cNvSpPr txBox="1">
              <a:spLocks/>
            </p:cNvSpPr>
            <p:nvPr/>
          </p:nvSpPr>
          <p:spPr>
            <a:xfrm>
              <a:off x="1143000" y="5105400"/>
              <a:ext cx="2438400" cy="9144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rgbClr val="009900"/>
                  </a:solidFill>
                </a:rPr>
                <a:t>Biological diversity - biomes, geological past, implications for future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6200" y="2133600"/>
            <a:ext cx="1905000" cy="1524000"/>
            <a:chOff x="6781800" y="1981201"/>
            <a:chExt cx="1905000" cy="1524000"/>
          </a:xfrm>
        </p:grpSpPr>
        <p:sp>
          <p:nvSpPr>
            <p:cNvPr id="32" name="Oval 31"/>
            <p:cNvSpPr/>
            <p:nvPr/>
          </p:nvSpPr>
          <p:spPr>
            <a:xfrm>
              <a:off x="6781800" y="1981201"/>
              <a:ext cx="1905000" cy="15240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7010400" y="2133601"/>
              <a:ext cx="1484747" cy="1371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rgbClr val="C00000"/>
                  </a:solidFill>
                </a:rPr>
                <a:t>Biogeochemical cycles - movement of key elements (e.g., C, N)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505200" y="1143000"/>
            <a:ext cx="2971800" cy="1524000"/>
            <a:chOff x="-152400" y="1828800"/>
            <a:chExt cx="2971800" cy="1524000"/>
          </a:xfrm>
        </p:grpSpPr>
        <p:sp>
          <p:nvSpPr>
            <p:cNvPr id="28" name="Oval 27"/>
            <p:cNvSpPr/>
            <p:nvPr/>
          </p:nvSpPr>
          <p:spPr>
            <a:xfrm>
              <a:off x="-152400" y="1828800"/>
              <a:ext cx="2971800" cy="15240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76200" y="1905000"/>
              <a:ext cx="2590800" cy="1371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chemeClr val="tx2">
                      <a:lumMod val="75000"/>
                    </a:schemeClr>
                  </a:solidFill>
                </a:rPr>
                <a:t>Land use - ecosystem changes (e.g., deforestation) and implications for biological diversity and biogeochemical cycles 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70213" y="381000"/>
            <a:ext cx="3487387" cy="1600200"/>
            <a:chOff x="304800" y="76199"/>
            <a:chExt cx="4038600" cy="1295401"/>
          </a:xfrm>
        </p:grpSpPr>
        <p:sp>
          <p:nvSpPr>
            <p:cNvPr id="34" name="Oval 33"/>
            <p:cNvSpPr/>
            <p:nvPr/>
          </p:nvSpPr>
          <p:spPr>
            <a:xfrm>
              <a:off x="304800" y="76199"/>
              <a:ext cx="4038600" cy="1295401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ubtitle 2"/>
            <p:cNvSpPr txBox="1">
              <a:spLocks/>
            </p:cNvSpPr>
            <p:nvPr/>
          </p:nvSpPr>
          <p:spPr>
            <a:xfrm>
              <a:off x="533400" y="228600"/>
              <a:ext cx="3733800" cy="10668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chemeClr val="tx1"/>
                  </a:solidFill>
                </a:rPr>
                <a:t>Energy resource availability - balance between energy security and development of less environment-friendly sources in North America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181600" y="2590800"/>
            <a:ext cx="2895600" cy="1371600"/>
            <a:chOff x="3200400" y="1447800"/>
            <a:chExt cx="2895600" cy="1371600"/>
          </a:xfrm>
        </p:grpSpPr>
        <p:sp>
          <p:nvSpPr>
            <p:cNvPr id="26" name="Oval 25"/>
            <p:cNvSpPr/>
            <p:nvPr/>
          </p:nvSpPr>
          <p:spPr>
            <a:xfrm>
              <a:off x="3200400" y="1447800"/>
              <a:ext cx="2895600" cy="13716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ubtitle 2"/>
            <p:cNvSpPr txBox="1">
              <a:spLocks/>
            </p:cNvSpPr>
            <p:nvPr/>
          </p:nvSpPr>
          <p:spPr>
            <a:xfrm>
              <a:off x="3429000" y="1524000"/>
              <a:ext cx="2438400" cy="11430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chemeClr val="accent2">
                      <a:lumMod val="50000"/>
                    </a:schemeClr>
                  </a:solidFill>
                </a:rPr>
                <a:t>Hazard awareness - preparation for future natural disasters, predictions, cost/benefits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629400" y="533400"/>
            <a:ext cx="2362200" cy="2057400"/>
            <a:chOff x="3733800" y="3810000"/>
            <a:chExt cx="2362200" cy="2057400"/>
          </a:xfrm>
        </p:grpSpPr>
        <p:sp>
          <p:nvSpPr>
            <p:cNvPr id="29" name="Oval 28"/>
            <p:cNvSpPr/>
            <p:nvPr/>
          </p:nvSpPr>
          <p:spPr>
            <a:xfrm>
              <a:off x="3733800" y="3810000"/>
              <a:ext cx="2362200" cy="2057400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ubtitle 2"/>
            <p:cNvSpPr txBox="1">
              <a:spLocks/>
            </p:cNvSpPr>
            <p:nvPr/>
          </p:nvSpPr>
          <p:spPr>
            <a:xfrm>
              <a:off x="3810000" y="3962400"/>
              <a:ext cx="2209800" cy="1752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 smtClean="0">
                  <a:solidFill>
                    <a:schemeClr val="accent3">
                      <a:lumMod val="50000"/>
                    </a:schemeClr>
                  </a:solidFill>
                </a:rPr>
                <a:t>Mineral resource development - population, wealth distribution, technology, limited supplies, recycling, waste management</a:t>
              </a:r>
            </a:p>
          </p:txBody>
        </p:sp>
      </p:grpSp>
      <p:sp>
        <p:nvSpPr>
          <p:cNvPr id="46" name="Rectangle 45"/>
          <p:cNvSpPr/>
          <p:nvPr/>
        </p:nvSpPr>
        <p:spPr>
          <a:xfrm>
            <a:off x="3460927" y="76200"/>
            <a:ext cx="36256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 Challenges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867400" y="5181600"/>
            <a:ext cx="32004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900" dirty="0" smtClean="0">
                <a:solidFill>
                  <a:schemeClr val="tx2">
                    <a:lumMod val="75000"/>
                  </a:schemeClr>
                </a:solidFill>
              </a:rPr>
              <a:t>Jones Kershaw, P., 2005, Creating a disaster resilient America: Grand challenges in science and technology. Summary of a workshop. National 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</a:rPr>
              <a:t>Research Council, 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  <a:hlinkClick r:id="rId2"/>
              </a:rPr>
              <a:t>http://</a:t>
            </a:r>
            <a:r>
              <a:rPr lang="en-US" sz="900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www.nap.edu/catalog.php?record_id=11274</a:t>
            </a:r>
            <a:r>
              <a:rPr lang="en-US" sz="9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en-US" sz="9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300"/>
              </a:spcAft>
            </a:pPr>
            <a:r>
              <a:rPr lang="en-US" sz="900" dirty="0" smtClean="0">
                <a:solidFill>
                  <a:schemeClr val="tx2">
                    <a:lumMod val="75000"/>
                  </a:schemeClr>
                </a:solidFill>
              </a:rPr>
              <a:t>National Research Council, 2001, Grand </a:t>
            </a:r>
            <a:r>
              <a:rPr lang="en-US" sz="900" dirty="0">
                <a:solidFill>
                  <a:schemeClr val="tx2">
                    <a:lumMod val="75000"/>
                  </a:schemeClr>
                </a:solidFill>
              </a:rPr>
              <a:t>Challenges in Environmental Sciences. Washington, D.C., National Academy </a:t>
            </a:r>
            <a:r>
              <a:rPr lang="en-US" sz="900" dirty="0" smtClean="0">
                <a:solidFill>
                  <a:schemeClr val="tx2">
                    <a:lumMod val="75000"/>
                  </a:schemeClr>
                </a:solidFill>
              </a:rPr>
              <a:t>Press,  106 p.</a:t>
            </a:r>
            <a:endParaRPr lang="en-US" sz="9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300"/>
              </a:spcAft>
            </a:pPr>
            <a:r>
              <a:rPr lang="en-US" sz="900" dirty="0" err="1" smtClean="0">
                <a:solidFill>
                  <a:schemeClr val="tx2">
                    <a:lumMod val="75000"/>
                  </a:schemeClr>
                </a:solidFill>
              </a:rPr>
              <a:t>Zoback</a:t>
            </a:r>
            <a:r>
              <a:rPr lang="en-US" sz="900" dirty="0" smtClean="0">
                <a:solidFill>
                  <a:schemeClr val="tx2">
                    <a:lumMod val="75000"/>
                  </a:schemeClr>
                </a:solidFill>
              </a:rPr>
              <a:t>, M, 2001, Grand challenges in Earth and Environmental Sciences: Science, stewardship, and service for the Twenty-First Century. GSA Today, December, p.41-47.</a:t>
            </a:r>
            <a:endParaRPr lang="en-US" sz="9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2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59"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www.palmyracove.org/portals/0/Ocean_Literacy_8_5K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0467"/>
            <a:ext cx="18954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palmyracove.org/portals/0/ASLbrochureFINAL_6K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60467"/>
            <a:ext cx="1752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www.palmyracove.org/portals/0/ClimateLiteracyPoster-8_5x11_Final4-11_11KB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9"/>
          <a:stretch/>
        </p:blipFill>
        <p:spPr bwMode="auto">
          <a:xfrm>
            <a:off x="4114800" y="2360467"/>
            <a:ext cx="2133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www.palmyracove.org/portals/0/es_literacy_6may10_11K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0467"/>
            <a:ext cx="2590800" cy="42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295400" y="1600200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Geoscience Literacy Documents</a:t>
            </a:r>
            <a:endParaRPr lang="en-U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3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293202"/>
              </p:ext>
            </p:extLst>
          </p:nvPr>
        </p:nvGraphicFramePr>
        <p:xfrm>
          <a:off x="533400" y="228600"/>
          <a:ext cx="8153400" cy="64363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8656"/>
                <a:gridCol w="1631186"/>
                <a:gridCol w="1631186"/>
                <a:gridCol w="1631186"/>
                <a:gridCol w="1631186"/>
              </a:tblGrid>
              <a:tr h="27946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</a:rPr>
                        <a:t>Geoscience Literacy Connections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393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Theme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Earth Science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b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Atmospheric Science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Climate Science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Ocean Science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669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Nature, methods, processes of science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1. Earth scientists use repeatable observations and testable ideas to </a:t>
                      </a:r>
                      <a:r>
                        <a:rPr lang="en-US" sz="1000" u="none" strike="noStrike" dirty="0" smtClean="0">
                          <a:effectLst/>
                        </a:rPr>
                        <a:t>understand </a:t>
                      </a:r>
                      <a:r>
                        <a:rPr lang="en-US" sz="1000" u="none" strike="noStrike" dirty="0">
                          <a:effectLst/>
                        </a:rPr>
                        <a:t>and explain our planet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6. We seek to understand the past, present, and future </a:t>
                      </a:r>
                      <a:r>
                        <a:rPr lang="en-US" sz="1000" u="none" strike="noStrike" dirty="0" smtClean="0">
                          <a:effectLst/>
                        </a:rPr>
                        <a:t>behavior </a:t>
                      </a:r>
                      <a:r>
                        <a:rPr lang="en-US" sz="1000" u="none" strike="noStrike" dirty="0">
                          <a:effectLst/>
                        </a:rPr>
                        <a:t>of Earth's atmosphere through scientific observation and  reasoning.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5. Our understanding of the </a:t>
                      </a:r>
                      <a:r>
                        <a:rPr lang="en-US" sz="1000" u="none" strike="noStrike" dirty="0" smtClean="0">
                          <a:effectLst/>
                        </a:rPr>
                        <a:t>climate </a:t>
                      </a:r>
                      <a:r>
                        <a:rPr lang="en-US" sz="1000" u="none" strike="noStrike" dirty="0">
                          <a:effectLst/>
                        </a:rPr>
                        <a:t>system is </a:t>
                      </a:r>
                      <a:r>
                        <a:rPr lang="en-US" sz="1000" u="none" strike="noStrike" dirty="0" smtClean="0">
                          <a:effectLst/>
                        </a:rPr>
                        <a:t>improved </a:t>
                      </a:r>
                      <a:r>
                        <a:rPr lang="en-US" sz="1000" u="none" strike="noStrike" dirty="0">
                          <a:effectLst/>
                        </a:rPr>
                        <a:t>through observation, theoretical studies and modeling.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1. The Earth has one big ocean with many features.                          7. The ocean is largely unexplored.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160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Earth is composed of four interacting systems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3. Earth is a complex system of interacting rock, water, air, and life. </a:t>
                      </a:r>
                      <a:r>
                        <a:rPr lang="en-US" sz="900" i="1" u="none" strike="noStrike" dirty="0">
                          <a:effectLst/>
                        </a:rPr>
                        <a:t>(3.2 All Earth processes are the result of energy flowing and mass cycling within and between Earth’s systems. 3.3 Earth exchanges mass and energy with the rest of the Solar System)              </a:t>
                      </a:r>
                      <a:endParaRPr lang="en-US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5. Earth's atmosphere continuously interacts with the other components of the Earth System.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2. Climate is regulated by complex </a:t>
                      </a:r>
                      <a:r>
                        <a:rPr lang="en-US" sz="1000" u="none" strike="noStrike" dirty="0" smtClean="0">
                          <a:effectLst/>
                        </a:rPr>
                        <a:t>interactions </a:t>
                      </a:r>
                      <a:r>
                        <a:rPr lang="en-US" sz="1000" u="none" strike="noStrike" dirty="0">
                          <a:effectLst/>
                        </a:rPr>
                        <a:t>among components of the Earth system.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3. The ocean is a major influence on weather and climate. </a:t>
                      </a:r>
                      <a:r>
                        <a:rPr lang="en-US" sz="900" i="1" u="none" strike="noStrike" dirty="0">
                          <a:effectLst/>
                        </a:rPr>
                        <a:t>(3A. The ocean controls weather and climate by dominating the Earth’s energy, water and carbon systems.)</a:t>
                      </a:r>
                      <a:endParaRPr lang="en-US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69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External and internal energy sources drive Earth processes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2. Energy from the sun drives atmospheric processes.                       3. Atmospheric circulations transport matter and energy.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1. The sun is the primary source of energy for Earth's climate system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091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Earth system components undergo changes at a range of temporal and spatial scales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2. Earth is 4.6 </a:t>
                      </a:r>
                      <a:r>
                        <a:rPr lang="en-US" sz="1000" u="none" strike="noStrike" dirty="0" err="1" smtClean="0">
                          <a:effectLst/>
                        </a:rPr>
                        <a:t>Byrs</a:t>
                      </a:r>
                      <a:r>
                        <a:rPr lang="en-US" sz="1000" u="none" strike="noStrike" dirty="0" smtClean="0">
                          <a:effectLst/>
                        </a:rPr>
                        <a:t> old</a:t>
                      </a:r>
                      <a:r>
                        <a:rPr lang="en-US" sz="1000" u="none" strike="noStrike" dirty="0">
                          <a:effectLst/>
                        </a:rPr>
                        <a:t>.                            </a:t>
                      </a:r>
                      <a:r>
                        <a:rPr lang="en-US" sz="1000" u="none" strike="noStrike" dirty="0" smtClean="0">
                          <a:effectLst/>
                        </a:rPr>
                        <a:t>   </a:t>
                      </a:r>
                    </a:p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4</a:t>
                      </a:r>
                      <a:r>
                        <a:rPr lang="en-US" sz="1000" u="none" strike="noStrike" dirty="0">
                          <a:effectLst/>
                        </a:rPr>
                        <a:t>. Earth is continually changing.   </a:t>
                      </a:r>
                      <a:endParaRPr lang="en-US" sz="10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US" sz="1000" u="none" strike="noStrike" dirty="0" smtClean="0">
                          <a:effectLst/>
                        </a:rPr>
                        <a:t>5</a:t>
                      </a:r>
                      <a:r>
                        <a:rPr lang="en-US" sz="1000" u="none" strike="noStrike" dirty="0">
                          <a:effectLst/>
                        </a:rPr>
                        <a:t>. Earth is the water planet.                    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4. Earth's atmosphere changes over time and space, giving rise to weather and climate.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4. Climate varies over space and time through both natural and man-made processes.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2. The ocean and life in the ocean shape the features of the Earth.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The history of life has influenced and, has been influenced by, the natural environment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6. Life evolves on a dynamic Earth and </a:t>
                      </a:r>
                      <a:r>
                        <a:rPr lang="en-US" sz="1000" u="none" strike="noStrike" dirty="0" smtClean="0">
                          <a:effectLst/>
                        </a:rPr>
                        <a:t>continuously </a:t>
                      </a:r>
                      <a:r>
                        <a:rPr lang="en-US" sz="1000" u="none" strike="noStrike" dirty="0">
                          <a:effectLst/>
                        </a:rPr>
                        <a:t>modifies Earth.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1. Earth has a thin atmosphere that sustains life.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3. Life on Earth depends on, has been shaped by, and affects climate.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69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4. The ocean makes Earth habitable.                                          5. The ocean supports a great diversity of life and ecosystems.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014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u="none" strike="noStrike" dirty="0">
                          <a:effectLst/>
                        </a:rPr>
                        <a:t>Modern societies have adapted to, and continue to change, the environment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7. Humans depend on Earth for resources.                                          8. Natural hazards pose risks to humans.                                             9. Humans significantly alter Earth.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7. Earth's atmosphere and humans are inextricably linked.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6. Human activities are impacting the climate system.                              </a:t>
                      </a:r>
                      <a:r>
                        <a:rPr lang="en-US" sz="1000" u="none" strike="noStrike" dirty="0" smtClean="0">
                          <a:effectLst/>
                        </a:rPr>
                        <a:t>       7</a:t>
                      </a:r>
                      <a:r>
                        <a:rPr lang="en-US" sz="1000" u="none" strike="noStrike" dirty="0">
                          <a:effectLst/>
                        </a:rPr>
                        <a:t>. Climate change will have consequences for the Earth system and human lives.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6. The ocean and humans are inextricably interconnected.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9144" marT="914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4390"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</a:tr>
              <a:tr h="21735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after Duggan-Haas &amp; Miller, 2009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</a:tr>
              <a:tr h="15525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http://virtualfieldwork.org/downloadabledocs/Earth_Science_Ideas_Rainbow_Charts.pdf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591" marR="6591" marT="6591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655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59"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Constructive Alignment</a:t>
            </a:r>
            <a:endParaRPr lang="en-US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00400" y="2334610"/>
            <a:ext cx="2743200" cy="91440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Literacy Big Ideas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5638800" y="4038600"/>
            <a:ext cx="2743200" cy="91440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Course/Module </a:t>
            </a:r>
            <a:r>
              <a:rPr lang="en-US" sz="2800" dirty="0" smtClean="0"/>
              <a:t>Goals</a:t>
            </a:r>
            <a:endParaRPr lang="en-US" sz="2800" dirty="0"/>
          </a:p>
        </p:txBody>
      </p:sp>
      <p:sp>
        <p:nvSpPr>
          <p:cNvPr id="10" name="Rounded Rectangle 9"/>
          <p:cNvSpPr/>
          <p:nvPr/>
        </p:nvSpPr>
        <p:spPr>
          <a:xfrm>
            <a:off x="3187260" y="5582252"/>
            <a:ext cx="2743200" cy="91440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Learning Objectives</a:t>
            </a:r>
            <a:endParaRPr lang="en-US" sz="2800" dirty="0"/>
          </a:p>
        </p:txBody>
      </p:sp>
      <p:sp>
        <p:nvSpPr>
          <p:cNvPr id="11" name="Rounded Rectangle 10"/>
          <p:cNvSpPr/>
          <p:nvPr/>
        </p:nvSpPr>
        <p:spPr>
          <a:xfrm>
            <a:off x="520260" y="4038600"/>
            <a:ext cx="2743200" cy="91440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Assessments</a:t>
            </a:r>
            <a:endParaRPr lang="en-US" sz="2800" dirty="0"/>
          </a:p>
        </p:txBody>
      </p:sp>
      <p:sp>
        <p:nvSpPr>
          <p:cNvPr id="12" name="Left-Up Arrow 11"/>
          <p:cNvSpPr/>
          <p:nvPr/>
        </p:nvSpPr>
        <p:spPr>
          <a:xfrm rot="16200000">
            <a:off x="6019800" y="2552700"/>
            <a:ext cx="1447800" cy="1447800"/>
          </a:xfrm>
          <a:prstGeom prst="leftUp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-Up Arrow 12"/>
          <p:cNvSpPr/>
          <p:nvPr/>
        </p:nvSpPr>
        <p:spPr>
          <a:xfrm>
            <a:off x="6019800" y="4983162"/>
            <a:ext cx="1447800" cy="1447800"/>
          </a:xfrm>
          <a:prstGeom prst="leftUp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Up Arrow 13"/>
          <p:cNvSpPr/>
          <p:nvPr/>
        </p:nvSpPr>
        <p:spPr>
          <a:xfrm rot="5400000">
            <a:off x="1673770" y="4975282"/>
            <a:ext cx="1447800" cy="1447800"/>
          </a:xfrm>
          <a:prstGeom prst="leftUp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-Up Arrow 14"/>
          <p:cNvSpPr/>
          <p:nvPr/>
        </p:nvSpPr>
        <p:spPr>
          <a:xfrm rot="10800000">
            <a:off x="1684281" y="2552700"/>
            <a:ext cx="1447800" cy="1447800"/>
          </a:xfrm>
          <a:prstGeom prst="leftUp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7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771</Words>
  <Application>Microsoft Office PowerPoint</Application>
  <PresentationFormat>On-screen Show (4:3)</PresentationFormat>
  <Paragraphs>58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Constructive Alignment</vt:lpstr>
    </vt:vector>
  </TitlesOfParts>
  <Company>The University of Akron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Authentic Assessment and the Earth System Literacy Documents</dc:title>
  <dc:creator>Steer</dc:creator>
  <cp:lastModifiedBy>David McConnell</cp:lastModifiedBy>
  <cp:revision>80</cp:revision>
  <cp:lastPrinted>2012-05-16T14:11:09Z</cp:lastPrinted>
  <dcterms:created xsi:type="dcterms:W3CDTF">2011-10-11T16:39:14Z</dcterms:created>
  <dcterms:modified xsi:type="dcterms:W3CDTF">2013-04-24T16:10:18Z</dcterms:modified>
</cp:coreProperties>
</file>