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0" r:id="rId3"/>
    <p:sldId id="257" r:id="rId4"/>
    <p:sldId id="261" r:id="rId5"/>
    <p:sldId id="264" r:id="rId6"/>
    <p:sldId id="265" r:id="rId7"/>
    <p:sldId id="259" r:id="rId8"/>
    <p:sldId id="262" r:id="rId9"/>
    <p:sldId id="258"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107" d="100"/>
          <a:sy n="107" d="100"/>
        </p:scale>
        <p:origin x="-1068" y="-84"/>
      </p:cViewPr>
      <p:guideLst>
        <p:guide orient="horz" pos="2160"/>
        <p:guide pos="2880"/>
      </p:guideLst>
    </p:cSldViewPr>
  </p:slideViewPr>
  <p:notesTextViewPr>
    <p:cViewPr>
      <p:scale>
        <a:sx n="1" d="1"/>
        <a:sy n="1" d="1"/>
      </p:scale>
      <p:origin x="0" y="0"/>
    </p:cViewPr>
  </p:notesTextViewPr>
  <p:sorterViewPr>
    <p:cViewPr>
      <p:scale>
        <a:sx n="160" d="100"/>
        <a:sy n="160" d="100"/>
      </p:scale>
      <p:origin x="0" y="60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Dora:Users:lgilbert:Documents:research:PROJECTS:garnet:Wirth_Gilbert_pre_10__09.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1"/>
        <c:ser>
          <c:idx val="0"/>
          <c:order val="0"/>
          <c:invertIfNegative val="0"/>
          <c:cat>
            <c:strRef>
              <c:f>'Frequency counts'!$N$89:$N$95</c:f>
              <c:strCache>
                <c:ptCount val="7"/>
                <c:pt idx="0">
                  <c:v>Gen Ed Req</c:v>
                </c:pt>
                <c:pt idx="1">
                  <c:v>Maj/Min Req</c:v>
                </c:pt>
                <c:pt idx="2">
                  <c:v>Easy Science Course</c:v>
                </c:pt>
                <c:pt idx="3">
                  <c:v>Interest in Subject</c:v>
                </c:pt>
                <c:pt idx="4">
                  <c:v>Human/Environment Interaction</c:v>
                </c:pt>
                <c:pt idx="5">
                  <c:v>Prof. Reputation</c:v>
                </c:pt>
                <c:pt idx="6">
                  <c:v>Recommended</c:v>
                </c:pt>
              </c:strCache>
            </c:strRef>
          </c:cat>
          <c:val>
            <c:numRef>
              <c:f>'Frequency counts'!$O$89:$O$95</c:f>
              <c:numCache>
                <c:formatCode>General</c:formatCode>
                <c:ptCount val="7"/>
                <c:pt idx="0">
                  <c:v>508</c:v>
                </c:pt>
                <c:pt idx="1">
                  <c:v>181</c:v>
                </c:pt>
                <c:pt idx="2">
                  <c:v>131</c:v>
                </c:pt>
                <c:pt idx="3">
                  <c:v>202</c:v>
                </c:pt>
                <c:pt idx="4">
                  <c:v>122</c:v>
                </c:pt>
                <c:pt idx="5">
                  <c:v>43</c:v>
                </c:pt>
                <c:pt idx="6">
                  <c:v>111</c:v>
                </c:pt>
              </c:numCache>
            </c:numRef>
          </c:val>
        </c:ser>
        <c:dLbls>
          <c:showLegendKey val="0"/>
          <c:showVal val="0"/>
          <c:showCatName val="0"/>
          <c:showSerName val="0"/>
          <c:showPercent val="0"/>
          <c:showBubbleSize val="0"/>
        </c:dLbls>
        <c:gapWidth val="50"/>
        <c:axId val="149313536"/>
        <c:axId val="79269248"/>
      </c:barChart>
      <c:catAx>
        <c:axId val="149313536"/>
        <c:scaling>
          <c:orientation val="minMax"/>
        </c:scaling>
        <c:delete val="0"/>
        <c:axPos val="b"/>
        <c:majorTickMark val="in"/>
        <c:minorTickMark val="none"/>
        <c:tickLblPos val="nextTo"/>
        <c:txPr>
          <a:bodyPr/>
          <a:lstStyle/>
          <a:p>
            <a:pPr>
              <a:defRPr sz="1200"/>
            </a:pPr>
            <a:endParaRPr lang="en-US"/>
          </a:p>
        </c:txPr>
        <c:crossAx val="79269248"/>
        <c:crosses val="autoZero"/>
        <c:auto val="1"/>
        <c:lblAlgn val="ctr"/>
        <c:lblOffset val="100"/>
        <c:noMultiLvlLbl val="0"/>
      </c:catAx>
      <c:valAx>
        <c:axId val="79269248"/>
        <c:scaling>
          <c:orientation val="minMax"/>
          <c:max val="510"/>
          <c:min val="0"/>
        </c:scaling>
        <c:delete val="0"/>
        <c:axPos val="l"/>
        <c:majorGridlines>
          <c:spPr>
            <a:ln>
              <a:solidFill>
                <a:sysClr val="windowText" lastClr="000000">
                  <a:tint val="75000"/>
                  <a:shade val="95000"/>
                  <a:satMod val="105000"/>
                </a:sysClr>
              </a:solidFill>
            </a:ln>
          </c:spPr>
        </c:majorGridlines>
        <c:title>
          <c:tx>
            <c:rich>
              <a:bodyPr/>
              <a:lstStyle/>
              <a:p>
                <a:pPr>
                  <a:defRPr sz="1400" b="0"/>
                </a:pPr>
                <a:r>
                  <a:rPr lang="en-US" sz="1400" b="0" baseline="0" dirty="0"/>
                  <a:t>Reason for Taking Course (frequency)</a:t>
                </a:r>
                <a:endParaRPr lang="en-US" sz="1400" b="0" dirty="0"/>
              </a:p>
            </c:rich>
          </c:tx>
          <c:layout/>
          <c:overlay val="0"/>
        </c:title>
        <c:numFmt formatCode="General" sourceLinked="1"/>
        <c:majorTickMark val="in"/>
        <c:minorTickMark val="none"/>
        <c:tickLblPos val="nextTo"/>
        <c:txPr>
          <a:bodyPr/>
          <a:lstStyle/>
          <a:p>
            <a:pPr>
              <a:defRPr sz="1600"/>
            </a:pPr>
            <a:endParaRPr lang="en-US"/>
          </a:p>
        </c:txPr>
        <c:crossAx val="149313536"/>
        <c:crosses val="autoZero"/>
        <c:crossBetween val="between"/>
      </c:valAx>
      <c:spPr>
        <a:ln>
          <a:solidFill>
            <a:schemeClr val="tx1"/>
          </a:solidFill>
        </a:ln>
      </c:spPr>
    </c:plotArea>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742FA0-92DD-4867-BE42-EF438F7B0B7A}" type="datetimeFigureOut">
              <a:rPr lang="en-US" smtClean="0"/>
              <a:t>5/16/2012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032C31-059E-4FE8-9862-A894122ADE49}" type="slidenum">
              <a:rPr lang="en-US" smtClean="0"/>
              <a:t>‹#›</a:t>
            </a:fld>
            <a:endParaRPr lang="en-US"/>
          </a:p>
        </p:txBody>
      </p:sp>
    </p:spTree>
    <p:extLst>
      <p:ext uri="{BB962C8B-B14F-4D97-AF65-F5344CB8AC3E}">
        <p14:creationId xmlns:p14="http://schemas.microsoft.com/office/powerpoint/2010/main" val="4242417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ChangeArrowheads="1" noTextEdit="1"/>
          </p:cNvSpPr>
          <p:nvPr>
            <p:ph type="sldImg"/>
          </p:nvPr>
        </p:nvSpPr>
        <p:spPr bwMode="auto">
          <a:xfrm>
            <a:off x="2428875" y="695325"/>
            <a:ext cx="0" cy="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Rectangle 3"/>
          <p:cNvSpPr>
            <a:spLocks noGrp="1" noChangeArrowheads="1"/>
          </p:cNvSpPr>
          <p:nvPr>
            <p:ph type="body" idx="1"/>
          </p:nvPr>
        </p:nvSpPr>
        <p:spPr/>
        <p:txBody>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EB40977-1190-4CF2-A9BF-C2ACB02B04E1}" type="datetimeFigureOut">
              <a:rPr lang="en-US" smtClean="0"/>
              <a:t>5/16/2012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2FBF78-B413-4342-866F-5856D53304DF}" type="slidenum">
              <a:rPr lang="en-US" smtClean="0"/>
              <a:t>‹#›</a:t>
            </a:fld>
            <a:endParaRPr lang="en-US"/>
          </a:p>
        </p:txBody>
      </p:sp>
    </p:spTree>
    <p:extLst>
      <p:ext uri="{BB962C8B-B14F-4D97-AF65-F5344CB8AC3E}">
        <p14:creationId xmlns:p14="http://schemas.microsoft.com/office/powerpoint/2010/main" val="1165886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B40977-1190-4CF2-A9BF-C2ACB02B04E1}" type="datetimeFigureOut">
              <a:rPr lang="en-US" smtClean="0"/>
              <a:t>5/16/2012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2FBF78-B413-4342-866F-5856D53304DF}" type="slidenum">
              <a:rPr lang="en-US" smtClean="0"/>
              <a:t>‹#›</a:t>
            </a:fld>
            <a:endParaRPr lang="en-US"/>
          </a:p>
        </p:txBody>
      </p:sp>
    </p:spTree>
    <p:extLst>
      <p:ext uri="{BB962C8B-B14F-4D97-AF65-F5344CB8AC3E}">
        <p14:creationId xmlns:p14="http://schemas.microsoft.com/office/powerpoint/2010/main" val="2592966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B40977-1190-4CF2-A9BF-C2ACB02B04E1}" type="datetimeFigureOut">
              <a:rPr lang="en-US" smtClean="0"/>
              <a:t>5/16/2012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2FBF78-B413-4342-866F-5856D53304DF}" type="slidenum">
              <a:rPr lang="en-US" smtClean="0"/>
              <a:t>‹#›</a:t>
            </a:fld>
            <a:endParaRPr lang="en-US"/>
          </a:p>
        </p:txBody>
      </p:sp>
    </p:spTree>
    <p:extLst>
      <p:ext uri="{BB962C8B-B14F-4D97-AF65-F5344CB8AC3E}">
        <p14:creationId xmlns:p14="http://schemas.microsoft.com/office/powerpoint/2010/main" val="1906357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B40977-1190-4CF2-A9BF-C2ACB02B04E1}" type="datetimeFigureOut">
              <a:rPr lang="en-US" smtClean="0"/>
              <a:t>5/16/2012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2FBF78-B413-4342-866F-5856D53304DF}" type="slidenum">
              <a:rPr lang="en-US" smtClean="0"/>
              <a:t>‹#›</a:t>
            </a:fld>
            <a:endParaRPr lang="en-US"/>
          </a:p>
        </p:txBody>
      </p:sp>
    </p:spTree>
    <p:extLst>
      <p:ext uri="{BB962C8B-B14F-4D97-AF65-F5344CB8AC3E}">
        <p14:creationId xmlns:p14="http://schemas.microsoft.com/office/powerpoint/2010/main" val="637262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B40977-1190-4CF2-A9BF-C2ACB02B04E1}" type="datetimeFigureOut">
              <a:rPr lang="en-US" smtClean="0"/>
              <a:t>5/16/2012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2FBF78-B413-4342-866F-5856D53304DF}" type="slidenum">
              <a:rPr lang="en-US" smtClean="0"/>
              <a:t>‹#›</a:t>
            </a:fld>
            <a:endParaRPr lang="en-US"/>
          </a:p>
        </p:txBody>
      </p:sp>
    </p:spTree>
    <p:extLst>
      <p:ext uri="{BB962C8B-B14F-4D97-AF65-F5344CB8AC3E}">
        <p14:creationId xmlns:p14="http://schemas.microsoft.com/office/powerpoint/2010/main" val="479938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EB40977-1190-4CF2-A9BF-C2ACB02B04E1}" type="datetimeFigureOut">
              <a:rPr lang="en-US" smtClean="0"/>
              <a:t>5/16/2012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2FBF78-B413-4342-866F-5856D53304DF}" type="slidenum">
              <a:rPr lang="en-US" smtClean="0"/>
              <a:t>‹#›</a:t>
            </a:fld>
            <a:endParaRPr lang="en-US"/>
          </a:p>
        </p:txBody>
      </p:sp>
    </p:spTree>
    <p:extLst>
      <p:ext uri="{BB962C8B-B14F-4D97-AF65-F5344CB8AC3E}">
        <p14:creationId xmlns:p14="http://schemas.microsoft.com/office/powerpoint/2010/main" val="3514654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EB40977-1190-4CF2-A9BF-C2ACB02B04E1}" type="datetimeFigureOut">
              <a:rPr lang="en-US" smtClean="0"/>
              <a:t>5/16/2012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2FBF78-B413-4342-866F-5856D53304DF}" type="slidenum">
              <a:rPr lang="en-US" smtClean="0"/>
              <a:t>‹#›</a:t>
            </a:fld>
            <a:endParaRPr lang="en-US"/>
          </a:p>
        </p:txBody>
      </p:sp>
    </p:spTree>
    <p:extLst>
      <p:ext uri="{BB962C8B-B14F-4D97-AF65-F5344CB8AC3E}">
        <p14:creationId xmlns:p14="http://schemas.microsoft.com/office/powerpoint/2010/main" val="3554009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B40977-1190-4CF2-A9BF-C2ACB02B04E1}" type="datetimeFigureOut">
              <a:rPr lang="en-US" smtClean="0"/>
              <a:t>5/16/2012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2FBF78-B413-4342-866F-5856D53304DF}" type="slidenum">
              <a:rPr lang="en-US" smtClean="0"/>
              <a:t>‹#›</a:t>
            </a:fld>
            <a:endParaRPr lang="en-US"/>
          </a:p>
        </p:txBody>
      </p:sp>
    </p:spTree>
    <p:extLst>
      <p:ext uri="{BB962C8B-B14F-4D97-AF65-F5344CB8AC3E}">
        <p14:creationId xmlns:p14="http://schemas.microsoft.com/office/powerpoint/2010/main" val="1048757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B40977-1190-4CF2-A9BF-C2ACB02B04E1}" type="datetimeFigureOut">
              <a:rPr lang="en-US" smtClean="0"/>
              <a:t>5/16/2012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2FBF78-B413-4342-866F-5856D53304DF}" type="slidenum">
              <a:rPr lang="en-US" smtClean="0"/>
              <a:t>‹#›</a:t>
            </a:fld>
            <a:endParaRPr lang="en-US"/>
          </a:p>
        </p:txBody>
      </p:sp>
    </p:spTree>
    <p:extLst>
      <p:ext uri="{BB962C8B-B14F-4D97-AF65-F5344CB8AC3E}">
        <p14:creationId xmlns:p14="http://schemas.microsoft.com/office/powerpoint/2010/main" val="668125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B40977-1190-4CF2-A9BF-C2ACB02B04E1}" type="datetimeFigureOut">
              <a:rPr lang="en-US" smtClean="0"/>
              <a:t>5/16/2012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2FBF78-B413-4342-866F-5856D53304DF}" type="slidenum">
              <a:rPr lang="en-US" smtClean="0"/>
              <a:t>‹#›</a:t>
            </a:fld>
            <a:endParaRPr lang="en-US"/>
          </a:p>
        </p:txBody>
      </p:sp>
    </p:spTree>
    <p:extLst>
      <p:ext uri="{BB962C8B-B14F-4D97-AF65-F5344CB8AC3E}">
        <p14:creationId xmlns:p14="http://schemas.microsoft.com/office/powerpoint/2010/main" val="4093233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B40977-1190-4CF2-A9BF-C2ACB02B04E1}" type="datetimeFigureOut">
              <a:rPr lang="en-US" smtClean="0"/>
              <a:t>5/16/2012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2FBF78-B413-4342-866F-5856D53304DF}" type="slidenum">
              <a:rPr lang="en-US" smtClean="0"/>
              <a:t>‹#›</a:t>
            </a:fld>
            <a:endParaRPr lang="en-US"/>
          </a:p>
        </p:txBody>
      </p:sp>
    </p:spTree>
    <p:extLst>
      <p:ext uri="{BB962C8B-B14F-4D97-AF65-F5344CB8AC3E}">
        <p14:creationId xmlns:p14="http://schemas.microsoft.com/office/powerpoint/2010/main" val="1115966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B40977-1190-4CF2-A9BF-C2ACB02B04E1}" type="datetimeFigureOut">
              <a:rPr lang="en-US" smtClean="0"/>
              <a:t>5/16/2012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2FBF78-B413-4342-866F-5856D53304DF}" type="slidenum">
              <a:rPr lang="en-US" smtClean="0"/>
              <a:t>‹#›</a:t>
            </a:fld>
            <a:endParaRPr lang="en-US"/>
          </a:p>
        </p:txBody>
      </p:sp>
    </p:spTree>
    <p:extLst>
      <p:ext uri="{BB962C8B-B14F-4D97-AF65-F5344CB8AC3E}">
        <p14:creationId xmlns:p14="http://schemas.microsoft.com/office/powerpoint/2010/main" val="31087751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www.youtube.com/watch?v=u6XAPnuFjJc&amp;feature=player_embedded"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818562894"/>
              </p:ext>
            </p:extLst>
          </p:nvPr>
        </p:nvGraphicFramePr>
        <p:xfrm>
          <a:off x="533400" y="228600"/>
          <a:ext cx="8153400" cy="6432364"/>
        </p:xfrm>
        <a:graphic>
          <a:graphicData uri="http://schemas.openxmlformats.org/drawingml/2006/table">
            <a:tbl>
              <a:tblPr>
                <a:tableStyleId>{5C22544A-7EE6-4342-B048-85BDC9FD1C3A}</a:tableStyleId>
              </a:tblPr>
              <a:tblGrid>
                <a:gridCol w="1628656"/>
                <a:gridCol w="1631186"/>
                <a:gridCol w="1631186"/>
                <a:gridCol w="1631186"/>
                <a:gridCol w="1631186"/>
              </a:tblGrid>
              <a:tr h="279464">
                <a:tc gridSpan="5">
                  <a:txBody>
                    <a:bodyPr/>
                    <a:lstStyle/>
                    <a:p>
                      <a:pPr algn="l" fontAlgn="ctr"/>
                      <a:r>
                        <a:rPr lang="en-US" sz="1100" b="1" u="none" strike="noStrike" dirty="0">
                          <a:effectLst/>
                        </a:rPr>
                        <a:t>Geoscience Literacy Connections</a:t>
                      </a:r>
                      <a:endParaRPr lang="en-US" sz="1100" b="1" i="0" u="none" strike="noStrike" dirty="0">
                        <a:solidFill>
                          <a:srgbClr val="000000"/>
                        </a:solidFill>
                        <a:effectLst/>
                        <a:latin typeface="Calibri"/>
                      </a:endParaRPr>
                    </a:p>
                  </a:txBody>
                  <a:tcPr marR="9144" marT="9144" marB="0" anchor="ctr">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53936">
                <a:tc>
                  <a:txBody>
                    <a:bodyPr/>
                    <a:lstStyle/>
                    <a:p>
                      <a:pPr algn="l" fontAlgn="b"/>
                      <a:r>
                        <a:rPr lang="en-US" sz="1100" b="1" u="none" strike="noStrike" dirty="0">
                          <a:effectLst/>
                        </a:rPr>
                        <a:t>Theme</a:t>
                      </a:r>
                      <a:endParaRPr lang="en-US" sz="1100" b="1" i="0" u="none" strike="noStrike" dirty="0">
                        <a:solidFill>
                          <a:srgbClr val="000000"/>
                        </a:solidFill>
                        <a:effectLst/>
                        <a:latin typeface="Calibri"/>
                      </a:endParaRPr>
                    </a:p>
                  </a:txBody>
                  <a:tcPr marR="9144" marT="9144" marB="0" anchor="b">
                    <a:solidFill>
                      <a:schemeClr val="accent5">
                        <a:lumMod val="60000"/>
                        <a:lumOff val="40000"/>
                      </a:schemeClr>
                    </a:solidFill>
                  </a:tcPr>
                </a:tc>
                <a:tc>
                  <a:txBody>
                    <a:bodyPr/>
                    <a:lstStyle/>
                    <a:p>
                      <a:pPr algn="l" fontAlgn="b"/>
                      <a:r>
                        <a:rPr lang="en-US" sz="1100" b="1" u="none" strike="noStrike" dirty="0">
                          <a:effectLst/>
                        </a:rPr>
                        <a:t>Earth Science</a:t>
                      </a:r>
                      <a:endParaRPr lang="en-US" sz="1100" b="1" i="0" u="none" strike="noStrike" dirty="0">
                        <a:solidFill>
                          <a:srgbClr val="000000"/>
                        </a:solidFill>
                        <a:effectLst/>
                        <a:latin typeface="Calibri"/>
                      </a:endParaRPr>
                    </a:p>
                  </a:txBody>
                  <a:tcPr marR="9144" marT="9144" marB="0" anchor="b">
                    <a:solidFill>
                      <a:schemeClr val="accent5">
                        <a:lumMod val="60000"/>
                        <a:lumOff val="40000"/>
                      </a:schemeClr>
                    </a:solidFill>
                  </a:tcPr>
                </a:tc>
                <a:tc>
                  <a:txBody>
                    <a:bodyPr/>
                    <a:lstStyle/>
                    <a:p>
                      <a:pPr algn="l" fontAlgn="b"/>
                      <a:r>
                        <a:rPr lang="en-US" sz="1100" b="1" u="none" strike="noStrike" dirty="0">
                          <a:effectLst/>
                        </a:rPr>
                        <a:t>Atmospheric Science</a:t>
                      </a:r>
                      <a:endParaRPr lang="en-US" sz="1100" b="1" i="0" u="none" strike="noStrike" dirty="0">
                        <a:solidFill>
                          <a:srgbClr val="000000"/>
                        </a:solidFill>
                        <a:effectLst/>
                        <a:latin typeface="Calibri"/>
                      </a:endParaRPr>
                    </a:p>
                  </a:txBody>
                  <a:tcPr marR="9144" marT="9144" marB="0" anchor="b">
                    <a:solidFill>
                      <a:schemeClr val="accent5">
                        <a:lumMod val="60000"/>
                        <a:lumOff val="40000"/>
                      </a:schemeClr>
                    </a:solidFill>
                  </a:tcPr>
                </a:tc>
                <a:tc>
                  <a:txBody>
                    <a:bodyPr/>
                    <a:lstStyle/>
                    <a:p>
                      <a:pPr algn="l" fontAlgn="b"/>
                      <a:r>
                        <a:rPr lang="en-US" sz="1100" b="1" u="none" strike="noStrike" dirty="0">
                          <a:effectLst/>
                        </a:rPr>
                        <a:t>Climate Science</a:t>
                      </a:r>
                      <a:endParaRPr lang="en-US" sz="1100" b="1" i="0" u="none" strike="noStrike" dirty="0">
                        <a:solidFill>
                          <a:srgbClr val="000000"/>
                        </a:solidFill>
                        <a:effectLst/>
                        <a:latin typeface="Calibri"/>
                      </a:endParaRPr>
                    </a:p>
                  </a:txBody>
                  <a:tcPr marR="9144" marT="9144" marB="0" anchor="b">
                    <a:solidFill>
                      <a:schemeClr val="accent5">
                        <a:lumMod val="60000"/>
                        <a:lumOff val="40000"/>
                      </a:schemeClr>
                    </a:solidFill>
                  </a:tcPr>
                </a:tc>
                <a:tc>
                  <a:txBody>
                    <a:bodyPr/>
                    <a:lstStyle/>
                    <a:p>
                      <a:pPr algn="l" fontAlgn="b"/>
                      <a:r>
                        <a:rPr lang="en-US" sz="1100" b="1" u="none" strike="noStrike" dirty="0">
                          <a:effectLst/>
                        </a:rPr>
                        <a:t>Ocean Science </a:t>
                      </a:r>
                      <a:endParaRPr lang="en-US" sz="1100" b="1" i="0" u="none" strike="noStrike" dirty="0">
                        <a:solidFill>
                          <a:srgbClr val="000000"/>
                        </a:solidFill>
                        <a:effectLst/>
                        <a:latin typeface="Calibri"/>
                      </a:endParaRPr>
                    </a:p>
                  </a:txBody>
                  <a:tcPr marR="9144" marT="9144" marB="0" anchor="b">
                    <a:solidFill>
                      <a:schemeClr val="accent5">
                        <a:lumMod val="60000"/>
                        <a:lumOff val="40000"/>
                      </a:schemeClr>
                    </a:solidFill>
                  </a:tcPr>
                </a:tc>
              </a:tr>
              <a:tr h="966942">
                <a:tc>
                  <a:txBody>
                    <a:bodyPr/>
                    <a:lstStyle/>
                    <a:p>
                      <a:pPr algn="l" fontAlgn="ctr"/>
                      <a:r>
                        <a:rPr lang="en-US" sz="1000" b="1" u="none" strike="noStrike" dirty="0">
                          <a:effectLst/>
                        </a:rPr>
                        <a:t>Nature, methods, processes of science</a:t>
                      </a:r>
                      <a:endParaRPr lang="en-US" sz="1000" b="1" i="0" u="none" strike="noStrike" dirty="0">
                        <a:solidFill>
                          <a:srgbClr val="000000"/>
                        </a:solidFill>
                        <a:effectLst/>
                        <a:latin typeface="Calibri"/>
                      </a:endParaRPr>
                    </a:p>
                  </a:txBody>
                  <a:tcPr marR="9144" marT="9144" marB="0" anchor="ctr">
                    <a:solidFill>
                      <a:schemeClr val="accent5">
                        <a:lumMod val="60000"/>
                        <a:lumOff val="40000"/>
                      </a:schemeClr>
                    </a:solidFill>
                  </a:tcPr>
                </a:tc>
                <a:tc>
                  <a:txBody>
                    <a:bodyPr/>
                    <a:lstStyle/>
                    <a:p>
                      <a:pPr algn="l" fontAlgn="ctr"/>
                      <a:r>
                        <a:rPr lang="en-US" sz="1000" u="none" strike="noStrike" dirty="0">
                          <a:effectLst/>
                        </a:rPr>
                        <a:t>1. Earth scientists use repeatable observations and testable ideas to </a:t>
                      </a:r>
                      <a:r>
                        <a:rPr lang="en-US" sz="1000" u="none" strike="noStrike" dirty="0" smtClean="0">
                          <a:effectLst/>
                        </a:rPr>
                        <a:t>understand </a:t>
                      </a:r>
                      <a:r>
                        <a:rPr lang="en-US" sz="1000" u="none" strike="noStrike" dirty="0">
                          <a:effectLst/>
                        </a:rPr>
                        <a:t>and explain our planet</a:t>
                      </a:r>
                      <a:endParaRPr lang="en-US" sz="1000" b="0" i="0" u="none" strike="noStrike" dirty="0">
                        <a:solidFill>
                          <a:srgbClr val="000000"/>
                        </a:solidFill>
                        <a:effectLst/>
                        <a:latin typeface="Calibri"/>
                      </a:endParaRPr>
                    </a:p>
                  </a:txBody>
                  <a:tcPr marR="9144" marT="9144" marB="0" anchor="ctr">
                    <a:solidFill>
                      <a:schemeClr val="accent5">
                        <a:lumMod val="20000"/>
                        <a:lumOff val="80000"/>
                      </a:schemeClr>
                    </a:solidFill>
                  </a:tcPr>
                </a:tc>
                <a:tc>
                  <a:txBody>
                    <a:bodyPr/>
                    <a:lstStyle/>
                    <a:p>
                      <a:pPr algn="l" fontAlgn="ctr"/>
                      <a:r>
                        <a:rPr lang="en-US" sz="1000" u="none" strike="noStrike">
                          <a:effectLst/>
                        </a:rPr>
                        <a:t>6. We seek to understand the past, present, and future behaviour of Earth's atmosphere through scientific observation and  reasoning.</a:t>
                      </a:r>
                      <a:endParaRPr lang="en-US" sz="1000" b="0" i="0" u="none" strike="noStrike">
                        <a:solidFill>
                          <a:srgbClr val="000000"/>
                        </a:solidFill>
                        <a:effectLst/>
                        <a:latin typeface="Calibri"/>
                      </a:endParaRPr>
                    </a:p>
                  </a:txBody>
                  <a:tcPr marR="9144" marT="9144" marB="0" anchor="ctr">
                    <a:solidFill>
                      <a:schemeClr val="accent5">
                        <a:lumMod val="20000"/>
                        <a:lumOff val="80000"/>
                      </a:schemeClr>
                    </a:solidFill>
                  </a:tcPr>
                </a:tc>
                <a:tc>
                  <a:txBody>
                    <a:bodyPr/>
                    <a:lstStyle/>
                    <a:p>
                      <a:pPr algn="l" fontAlgn="ctr"/>
                      <a:r>
                        <a:rPr lang="en-US" sz="1000" u="none" strike="noStrike" dirty="0">
                          <a:effectLst/>
                        </a:rPr>
                        <a:t>5. Our understanding of the </a:t>
                      </a:r>
                      <a:r>
                        <a:rPr lang="en-US" sz="1000" u="none" strike="noStrike" dirty="0" smtClean="0">
                          <a:effectLst/>
                        </a:rPr>
                        <a:t>climate </a:t>
                      </a:r>
                      <a:r>
                        <a:rPr lang="en-US" sz="1000" u="none" strike="noStrike" dirty="0">
                          <a:effectLst/>
                        </a:rPr>
                        <a:t>system is </a:t>
                      </a:r>
                      <a:r>
                        <a:rPr lang="en-US" sz="1000" u="none" strike="noStrike" dirty="0" smtClean="0">
                          <a:effectLst/>
                        </a:rPr>
                        <a:t>improved </a:t>
                      </a:r>
                      <a:r>
                        <a:rPr lang="en-US" sz="1000" u="none" strike="noStrike" dirty="0">
                          <a:effectLst/>
                        </a:rPr>
                        <a:t>through observation, theoretical studies and modeling. </a:t>
                      </a:r>
                      <a:endParaRPr lang="en-US" sz="1000" b="0" i="0" u="none" strike="noStrike" dirty="0">
                        <a:solidFill>
                          <a:srgbClr val="000000"/>
                        </a:solidFill>
                        <a:effectLst/>
                        <a:latin typeface="Calibri"/>
                      </a:endParaRPr>
                    </a:p>
                  </a:txBody>
                  <a:tcPr marR="9144" marT="9144" marB="0" anchor="ctr">
                    <a:solidFill>
                      <a:schemeClr val="accent5">
                        <a:lumMod val="20000"/>
                        <a:lumOff val="80000"/>
                      </a:schemeClr>
                    </a:solidFill>
                  </a:tcPr>
                </a:tc>
                <a:tc>
                  <a:txBody>
                    <a:bodyPr/>
                    <a:lstStyle/>
                    <a:p>
                      <a:pPr algn="l" fontAlgn="ctr"/>
                      <a:r>
                        <a:rPr lang="en-US" sz="1000" u="none" strike="noStrike" dirty="0">
                          <a:effectLst/>
                        </a:rPr>
                        <a:t>1. The Earth has one big ocean with many features.                          7. The ocean is largely unexplored.</a:t>
                      </a:r>
                      <a:endParaRPr lang="en-US" sz="1000" b="0" i="0" u="none" strike="noStrike" dirty="0">
                        <a:solidFill>
                          <a:srgbClr val="000000"/>
                        </a:solidFill>
                        <a:effectLst/>
                        <a:latin typeface="Calibri"/>
                      </a:endParaRPr>
                    </a:p>
                  </a:txBody>
                  <a:tcPr marR="9144" marT="9144" marB="0" anchor="ctr">
                    <a:solidFill>
                      <a:schemeClr val="accent5">
                        <a:lumMod val="20000"/>
                        <a:lumOff val="80000"/>
                      </a:schemeClr>
                    </a:solidFill>
                  </a:tcPr>
                </a:tc>
              </a:tr>
              <a:tr h="916018">
                <a:tc>
                  <a:txBody>
                    <a:bodyPr/>
                    <a:lstStyle/>
                    <a:p>
                      <a:pPr algn="l" fontAlgn="ctr"/>
                      <a:r>
                        <a:rPr lang="en-US" sz="1000" b="1" u="none" strike="noStrike" dirty="0">
                          <a:effectLst/>
                        </a:rPr>
                        <a:t>Earth is composed of four interacting systems</a:t>
                      </a:r>
                      <a:endParaRPr lang="en-US" sz="1000" b="1" i="0" u="none" strike="noStrike" dirty="0">
                        <a:solidFill>
                          <a:srgbClr val="000000"/>
                        </a:solidFill>
                        <a:effectLst/>
                        <a:latin typeface="Calibri"/>
                      </a:endParaRPr>
                    </a:p>
                  </a:txBody>
                  <a:tcPr marR="9144" marT="9144" marB="0" anchor="ctr">
                    <a:solidFill>
                      <a:schemeClr val="accent5">
                        <a:lumMod val="60000"/>
                        <a:lumOff val="40000"/>
                      </a:schemeClr>
                    </a:solidFill>
                  </a:tcPr>
                </a:tc>
                <a:tc rowSpan="2">
                  <a:txBody>
                    <a:bodyPr/>
                    <a:lstStyle/>
                    <a:p>
                      <a:pPr algn="l" fontAlgn="ctr"/>
                      <a:r>
                        <a:rPr lang="en-US" sz="1000" u="none" strike="noStrike" dirty="0">
                          <a:effectLst/>
                        </a:rPr>
                        <a:t>3. Earth is a complex system of interacting rock, water, air, and life. </a:t>
                      </a:r>
                      <a:r>
                        <a:rPr lang="en-US" sz="900" i="1" u="none" strike="noStrike" dirty="0">
                          <a:effectLst/>
                        </a:rPr>
                        <a:t>(3.2 All Earth processes are the result of energy flowing and mass cycling within and between Earth’s systems. 3.3 Earth exchanges mass and energy with the rest of the Solar System)              </a:t>
                      </a:r>
                      <a:endParaRPr lang="en-US" sz="900" b="0" i="1" u="none" strike="noStrike" dirty="0">
                        <a:solidFill>
                          <a:srgbClr val="000000"/>
                        </a:solidFill>
                        <a:effectLst/>
                        <a:latin typeface="Calibri"/>
                      </a:endParaRPr>
                    </a:p>
                  </a:txBody>
                  <a:tcPr marR="9144" marT="9144" marB="0" anchor="ctr">
                    <a:solidFill>
                      <a:schemeClr val="accent5">
                        <a:lumMod val="20000"/>
                        <a:lumOff val="80000"/>
                      </a:schemeClr>
                    </a:solidFill>
                  </a:tcPr>
                </a:tc>
                <a:tc>
                  <a:txBody>
                    <a:bodyPr/>
                    <a:lstStyle/>
                    <a:p>
                      <a:pPr algn="l" fontAlgn="ctr"/>
                      <a:r>
                        <a:rPr lang="en-US" sz="1000" u="none" strike="noStrike">
                          <a:effectLst/>
                        </a:rPr>
                        <a:t>5. Earth's atmosphere continuously interacts with the other components of the Earth System.</a:t>
                      </a:r>
                      <a:endParaRPr lang="en-US" sz="1000" b="0" i="0" u="none" strike="noStrike">
                        <a:solidFill>
                          <a:srgbClr val="000000"/>
                        </a:solidFill>
                        <a:effectLst/>
                        <a:latin typeface="Calibri"/>
                      </a:endParaRPr>
                    </a:p>
                  </a:txBody>
                  <a:tcPr marR="9144" marT="9144" marB="0" anchor="ctr">
                    <a:solidFill>
                      <a:schemeClr val="accent5">
                        <a:lumMod val="20000"/>
                        <a:lumOff val="80000"/>
                      </a:schemeClr>
                    </a:solidFill>
                  </a:tcPr>
                </a:tc>
                <a:tc>
                  <a:txBody>
                    <a:bodyPr/>
                    <a:lstStyle/>
                    <a:p>
                      <a:pPr algn="l" fontAlgn="ctr"/>
                      <a:r>
                        <a:rPr lang="en-US" sz="1000" u="none" strike="noStrike">
                          <a:effectLst/>
                        </a:rPr>
                        <a:t>2. Climate is regulated by complex interactaions among components of the Earth system. </a:t>
                      </a:r>
                      <a:endParaRPr lang="en-US" sz="1000" b="0" i="0" u="none" strike="noStrike">
                        <a:solidFill>
                          <a:srgbClr val="000000"/>
                        </a:solidFill>
                        <a:effectLst/>
                        <a:latin typeface="Calibri"/>
                      </a:endParaRPr>
                    </a:p>
                  </a:txBody>
                  <a:tcPr marR="9144" marT="9144" marB="0" anchor="ctr">
                    <a:solidFill>
                      <a:schemeClr val="accent5">
                        <a:lumMod val="20000"/>
                        <a:lumOff val="80000"/>
                      </a:schemeClr>
                    </a:solidFill>
                  </a:tcPr>
                </a:tc>
                <a:tc rowSpan="2">
                  <a:txBody>
                    <a:bodyPr/>
                    <a:lstStyle/>
                    <a:p>
                      <a:pPr algn="l" fontAlgn="ctr"/>
                      <a:r>
                        <a:rPr lang="en-US" sz="1000" u="none" strike="noStrike" dirty="0">
                          <a:effectLst/>
                        </a:rPr>
                        <a:t>3. The ocean is a major influence on weather and climate. </a:t>
                      </a:r>
                      <a:r>
                        <a:rPr lang="en-US" sz="900" i="1" u="none" strike="noStrike" dirty="0">
                          <a:effectLst/>
                        </a:rPr>
                        <a:t>(3A. The ocean controls weather and climate by dominating the Earth’s energy, water and carbon systems.)</a:t>
                      </a:r>
                      <a:endParaRPr lang="en-US" sz="900" b="0" i="1" u="none" strike="noStrike" dirty="0">
                        <a:solidFill>
                          <a:srgbClr val="000000"/>
                        </a:solidFill>
                        <a:effectLst/>
                        <a:latin typeface="Calibri"/>
                      </a:endParaRPr>
                    </a:p>
                  </a:txBody>
                  <a:tcPr marR="9144" marT="9144" marB="0" anchor="ctr">
                    <a:solidFill>
                      <a:schemeClr val="accent5">
                        <a:lumMod val="20000"/>
                        <a:lumOff val="80000"/>
                      </a:schemeClr>
                    </a:solidFill>
                  </a:tcPr>
                </a:tc>
              </a:tr>
              <a:tr h="646934">
                <a:tc>
                  <a:txBody>
                    <a:bodyPr/>
                    <a:lstStyle/>
                    <a:p>
                      <a:pPr algn="l" fontAlgn="ctr"/>
                      <a:r>
                        <a:rPr lang="en-US" sz="1000" b="1" u="none" strike="noStrike" dirty="0">
                          <a:effectLst/>
                        </a:rPr>
                        <a:t>External and internal energy sources drive Earth processes</a:t>
                      </a:r>
                      <a:endParaRPr lang="en-US" sz="1000" b="1" i="0" u="none" strike="noStrike" dirty="0">
                        <a:solidFill>
                          <a:srgbClr val="000000"/>
                        </a:solidFill>
                        <a:effectLst/>
                        <a:latin typeface="Calibri"/>
                      </a:endParaRPr>
                    </a:p>
                  </a:txBody>
                  <a:tcPr marR="9144" marT="9144" marB="0" anchor="ctr">
                    <a:solidFill>
                      <a:schemeClr val="accent5">
                        <a:lumMod val="60000"/>
                        <a:lumOff val="40000"/>
                      </a:schemeClr>
                    </a:solidFill>
                  </a:tcPr>
                </a:tc>
                <a:tc vMerge="1">
                  <a:txBody>
                    <a:bodyPr/>
                    <a:lstStyle/>
                    <a:p>
                      <a:endParaRPr lang="en-US"/>
                    </a:p>
                  </a:txBody>
                  <a:tcPr/>
                </a:tc>
                <a:tc>
                  <a:txBody>
                    <a:bodyPr/>
                    <a:lstStyle/>
                    <a:p>
                      <a:pPr algn="l" fontAlgn="ctr"/>
                      <a:r>
                        <a:rPr lang="en-US" sz="1000" u="none" strike="noStrike">
                          <a:effectLst/>
                        </a:rPr>
                        <a:t>2. Energy from the sun drives atmospheric processes.                       3. Atmospheric circulations transport matter and energy.</a:t>
                      </a:r>
                      <a:endParaRPr lang="en-US" sz="1000" b="0" i="0" u="none" strike="noStrike">
                        <a:solidFill>
                          <a:srgbClr val="000000"/>
                        </a:solidFill>
                        <a:effectLst/>
                        <a:latin typeface="Calibri"/>
                      </a:endParaRPr>
                    </a:p>
                  </a:txBody>
                  <a:tcPr marR="9144" marT="9144" marB="0" anchor="ctr">
                    <a:solidFill>
                      <a:schemeClr val="accent5">
                        <a:lumMod val="20000"/>
                        <a:lumOff val="80000"/>
                      </a:schemeClr>
                    </a:solidFill>
                  </a:tcPr>
                </a:tc>
                <a:tc>
                  <a:txBody>
                    <a:bodyPr/>
                    <a:lstStyle/>
                    <a:p>
                      <a:pPr algn="l" fontAlgn="ctr"/>
                      <a:r>
                        <a:rPr lang="en-US" sz="1000" u="none" strike="noStrike">
                          <a:effectLst/>
                        </a:rPr>
                        <a:t>1. The sun is the primary source of energy for Earth's climate system</a:t>
                      </a:r>
                      <a:endParaRPr lang="en-US" sz="1000" b="0" i="0" u="none" strike="noStrike">
                        <a:solidFill>
                          <a:srgbClr val="000000"/>
                        </a:solidFill>
                        <a:effectLst/>
                        <a:latin typeface="Calibri"/>
                      </a:endParaRPr>
                    </a:p>
                  </a:txBody>
                  <a:tcPr marR="9144" marT="9144" marB="0" anchor="ctr">
                    <a:solidFill>
                      <a:schemeClr val="accent5">
                        <a:lumMod val="20000"/>
                        <a:lumOff val="80000"/>
                      </a:schemeClr>
                    </a:solidFill>
                  </a:tcPr>
                </a:tc>
                <a:tc vMerge="1">
                  <a:txBody>
                    <a:bodyPr/>
                    <a:lstStyle/>
                    <a:p>
                      <a:endParaRPr lang="en-US"/>
                    </a:p>
                  </a:txBody>
                  <a:tcPr/>
                </a:tc>
              </a:tr>
              <a:tr h="1009173">
                <a:tc>
                  <a:txBody>
                    <a:bodyPr/>
                    <a:lstStyle/>
                    <a:p>
                      <a:pPr algn="l" fontAlgn="ctr"/>
                      <a:r>
                        <a:rPr lang="en-US" sz="1000" b="1" u="none" strike="noStrike" dirty="0">
                          <a:effectLst/>
                        </a:rPr>
                        <a:t>Earth system components undergo changes at a range of temporal and spatial scales</a:t>
                      </a:r>
                      <a:endParaRPr lang="en-US" sz="1000" b="1" i="0" u="none" strike="noStrike" dirty="0">
                        <a:solidFill>
                          <a:srgbClr val="000000"/>
                        </a:solidFill>
                        <a:effectLst/>
                        <a:latin typeface="Calibri"/>
                      </a:endParaRPr>
                    </a:p>
                  </a:txBody>
                  <a:tcPr marR="9144" marT="9144" marB="0" anchor="ctr">
                    <a:solidFill>
                      <a:schemeClr val="accent5">
                        <a:lumMod val="60000"/>
                        <a:lumOff val="40000"/>
                      </a:schemeClr>
                    </a:solidFill>
                  </a:tcPr>
                </a:tc>
                <a:tc>
                  <a:txBody>
                    <a:bodyPr/>
                    <a:lstStyle/>
                    <a:p>
                      <a:pPr algn="l" fontAlgn="ctr"/>
                      <a:r>
                        <a:rPr lang="en-US" sz="1000" u="none" strike="noStrike" dirty="0">
                          <a:effectLst/>
                        </a:rPr>
                        <a:t>2. Earth is 4.6 </a:t>
                      </a:r>
                      <a:r>
                        <a:rPr lang="en-US" sz="1000" u="none" strike="noStrike" dirty="0" err="1" smtClean="0">
                          <a:effectLst/>
                        </a:rPr>
                        <a:t>Byrs</a:t>
                      </a:r>
                      <a:r>
                        <a:rPr lang="en-US" sz="1000" u="none" strike="noStrike" dirty="0" smtClean="0">
                          <a:effectLst/>
                        </a:rPr>
                        <a:t> old</a:t>
                      </a:r>
                      <a:r>
                        <a:rPr lang="en-US" sz="1000" u="none" strike="noStrike" dirty="0">
                          <a:effectLst/>
                        </a:rPr>
                        <a:t>.                            </a:t>
                      </a:r>
                      <a:r>
                        <a:rPr lang="en-US" sz="1000" u="none" strike="noStrike" dirty="0" smtClean="0">
                          <a:effectLst/>
                        </a:rPr>
                        <a:t>   </a:t>
                      </a:r>
                    </a:p>
                    <a:p>
                      <a:pPr algn="l" fontAlgn="ctr"/>
                      <a:r>
                        <a:rPr lang="en-US" sz="1000" u="none" strike="noStrike" dirty="0" smtClean="0">
                          <a:effectLst/>
                        </a:rPr>
                        <a:t>4</a:t>
                      </a:r>
                      <a:r>
                        <a:rPr lang="en-US" sz="1000" u="none" strike="noStrike" dirty="0">
                          <a:effectLst/>
                        </a:rPr>
                        <a:t>. Earth is continually changing.   </a:t>
                      </a:r>
                      <a:endParaRPr lang="en-US" sz="1000" u="none" strike="noStrike" dirty="0" smtClean="0">
                        <a:effectLst/>
                      </a:endParaRPr>
                    </a:p>
                    <a:p>
                      <a:pPr algn="l" fontAlgn="ctr"/>
                      <a:r>
                        <a:rPr lang="en-US" sz="1000" u="none" strike="noStrike" dirty="0" smtClean="0">
                          <a:effectLst/>
                        </a:rPr>
                        <a:t>5</a:t>
                      </a:r>
                      <a:r>
                        <a:rPr lang="en-US" sz="1000" u="none" strike="noStrike" dirty="0">
                          <a:effectLst/>
                        </a:rPr>
                        <a:t>. Earth is the water planet.                        </a:t>
                      </a:r>
                      <a:endParaRPr lang="en-US" sz="1000" b="0" i="0" u="none" strike="noStrike" dirty="0">
                        <a:solidFill>
                          <a:srgbClr val="000000"/>
                        </a:solidFill>
                        <a:effectLst/>
                        <a:latin typeface="Calibri"/>
                      </a:endParaRPr>
                    </a:p>
                  </a:txBody>
                  <a:tcPr marR="9144" marT="9144" marB="0" anchor="ctr">
                    <a:solidFill>
                      <a:schemeClr val="accent5">
                        <a:lumMod val="20000"/>
                        <a:lumOff val="80000"/>
                      </a:schemeClr>
                    </a:solidFill>
                  </a:tcPr>
                </a:tc>
                <a:tc>
                  <a:txBody>
                    <a:bodyPr/>
                    <a:lstStyle/>
                    <a:p>
                      <a:pPr algn="l" fontAlgn="ctr"/>
                      <a:r>
                        <a:rPr lang="en-US" sz="1000" u="none" strike="noStrike" dirty="0">
                          <a:effectLst/>
                        </a:rPr>
                        <a:t>4. Earth's atmosphere changes over time and space, giving rise to weather and climate.</a:t>
                      </a:r>
                      <a:endParaRPr lang="en-US" sz="1000" b="0" i="0" u="none" strike="noStrike" dirty="0">
                        <a:solidFill>
                          <a:srgbClr val="000000"/>
                        </a:solidFill>
                        <a:effectLst/>
                        <a:latin typeface="Calibri"/>
                      </a:endParaRPr>
                    </a:p>
                  </a:txBody>
                  <a:tcPr marR="9144" marT="9144" marB="0" anchor="ctr">
                    <a:solidFill>
                      <a:schemeClr val="accent5">
                        <a:lumMod val="20000"/>
                        <a:lumOff val="80000"/>
                      </a:schemeClr>
                    </a:solidFill>
                  </a:tcPr>
                </a:tc>
                <a:tc>
                  <a:txBody>
                    <a:bodyPr/>
                    <a:lstStyle/>
                    <a:p>
                      <a:pPr algn="l" fontAlgn="ctr"/>
                      <a:r>
                        <a:rPr lang="en-US" sz="1000" u="none" strike="noStrike">
                          <a:effectLst/>
                        </a:rPr>
                        <a:t>4. Climate varies over space and time through both natural and man-made processes.</a:t>
                      </a:r>
                      <a:endParaRPr lang="en-US" sz="1000" b="0" i="0" u="none" strike="noStrike">
                        <a:solidFill>
                          <a:srgbClr val="000000"/>
                        </a:solidFill>
                        <a:effectLst/>
                        <a:latin typeface="Calibri"/>
                      </a:endParaRPr>
                    </a:p>
                  </a:txBody>
                  <a:tcPr marR="9144" marT="9144" marB="0" anchor="ctr">
                    <a:solidFill>
                      <a:schemeClr val="accent5">
                        <a:lumMod val="20000"/>
                        <a:lumOff val="80000"/>
                      </a:schemeClr>
                    </a:solidFill>
                  </a:tcPr>
                </a:tc>
                <a:tc rowSpan="2">
                  <a:txBody>
                    <a:bodyPr/>
                    <a:lstStyle/>
                    <a:p>
                      <a:pPr algn="l" fontAlgn="ctr"/>
                      <a:r>
                        <a:rPr lang="en-US" sz="1000" u="none" strike="noStrike" dirty="0">
                          <a:effectLst/>
                        </a:rPr>
                        <a:t>2. The ocean and life in the ocean shape the features of the Earth. </a:t>
                      </a:r>
                      <a:endParaRPr lang="en-US" sz="1000" b="0" i="0" u="none" strike="noStrike" dirty="0">
                        <a:solidFill>
                          <a:srgbClr val="000000"/>
                        </a:solidFill>
                        <a:effectLst/>
                        <a:latin typeface="Calibri"/>
                      </a:endParaRPr>
                    </a:p>
                  </a:txBody>
                  <a:tcPr marR="9144" marT="9144" marB="0" anchor="ctr">
                    <a:solidFill>
                      <a:schemeClr val="accent5">
                        <a:lumMod val="20000"/>
                        <a:lumOff val="80000"/>
                      </a:schemeClr>
                    </a:solidFill>
                  </a:tcPr>
                </a:tc>
              </a:tr>
              <a:tr h="0">
                <a:tc rowSpan="2">
                  <a:txBody>
                    <a:bodyPr/>
                    <a:lstStyle/>
                    <a:p>
                      <a:pPr algn="l" fontAlgn="ctr"/>
                      <a:r>
                        <a:rPr lang="en-US" sz="1000" b="1" u="none" strike="noStrike" dirty="0">
                          <a:effectLst/>
                        </a:rPr>
                        <a:t>The history of life has influenced and, has been influenced by, the natural environment</a:t>
                      </a:r>
                      <a:endParaRPr lang="en-US" sz="1000" b="1" i="0" u="none" strike="noStrike" dirty="0">
                        <a:solidFill>
                          <a:srgbClr val="000000"/>
                        </a:solidFill>
                        <a:effectLst/>
                        <a:latin typeface="Calibri"/>
                      </a:endParaRPr>
                    </a:p>
                  </a:txBody>
                  <a:tcPr marR="9144" marT="9144" marB="0" anchor="ctr">
                    <a:solidFill>
                      <a:schemeClr val="accent5">
                        <a:lumMod val="60000"/>
                        <a:lumOff val="40000"/>
                      </a:schemeClr>
                    </a:solidFill>
                  </a:tcPr>
                </a:tc>
                <a:tc rowSpan="2">
                  <a:txBody>
                    <a:bodyPr/>
                    <a:lstStyle/>
                    <a:p>
                      <a:pPr algn="l" fontAlgn="ctr"/>
                      <a:r>
                        <a:rPr lang="en-US" sz="1000" u="none" strike="noStrike">
                          <a:effectLst/>
                        </a:rPr>
                        <a:t>6. Life evolves on a dynamic Earth and coninuously modifies Earth.</a:t>
                      </a:r>
                      <a:endParaRPr lang="en-US" sz="1000" b="0" i="0" u="none" strike="noStrike">
                        <a:solidFill>
                          <a:srgbClr val="000000"/>
                        </a:solidFill>
                        <a:effectLst/>
                        <a:latin typeface="Calibri"/>
                      </a:endParaRPr>
                    </a:p>
                  </a:txBody>
                  <a:tcPr marR="9144" marT="9144" marB="0" anchor="ctr">
                    <a:solidFill>
                      <a:schemeClr val="accent5">
                        <a:lumMod val="20000"/>
                        <a:lumOff val="80000"/>
                      </a:schemeClr>
                    </a:solidFill>
                  </a:tcPr>
                </a:tc>
                <a:tc rowSpan="2">
                  <a:txBody>
                    <a:bodyPr/>
                    <a:lstStyle/>
                    <a:p>
                      <a:pPr algn="l" fontAlgn="ctr"/>
                      <a:r>
                        <a:rPr lang="en-US" sz="1000" u="none" strike="noStrike" dirty="0">
                          <a:effectLst/>
                        </a:rPr>
                        <a:t>1. Earth has a thin atmosphere that sustains life.</a:t>
                      </a:r>
                      <a:endParaRPr lang="en-US" sz="1000" b="0" i="0" u="none" strike="noStrike" dirty="0">
                        <a:solidFill>
                          <a:srgbClr val="000000"/>
                        </a:solidFill>
                        <a:effectLst/>
                        <a:latin typeface="Calibri"/>
                      </a:endParaRPr>
                    </a:p>
                  </a:txBody>
                  <a:tcPr marR="9144" marT="9144" marB="0" anchor="ctr">
                    <a:solidFill>
                      <a:schemeClr val="accent5">
                        <a:lumMod val="20000"/>
                        <a:lumOff val="80000"/>
                      </a:schemeClr>
                    </a:solidFill>
                  </a:tcPr>
                </a:tc>
                <a:tc rowSpan="2">
                  <a:txBody>
                    <a:bodyPr/>
                    <a:lstStyle/>
                    <a:p>
                      <a:pPr algn="l" fontAlgn="ctr"/>
                      <a:r>
                        <a:rPr lang="en-US" sz="1000" u="none" strike="noStrike">
                          <a:effectLst/>
                        </a:rPr>
                        <a:t>3. Life on Earth depends on, has been shaped by, and affects climate.</a:t>
                      </a:r>
                      <a:endParaRPr lang="en-US" sz="1000" b="0" i="0" u="none" strike="noStrike">
                        <a:solidFill>
                          <a:srgbClr val="000000"/>
                        </a:solidFill>
                        <a:effectLst/>
                        <a:latin typeface="Calibri"/>
                      </a:endParaRPr>
                    </a:p>
                  </a:txBody>
                  <a:tcPr marR="9144" marT="9144" marB="0" anchor="ctr">
                    <a:solidFill>
                      <a:schemeClr val="accent5">
                        <a:lumMod val="20000"/>
                        <a:lumOff val="80000"/>
                      </a:schemeClr>
                    </a:solidFill>
                  </a:tcPr>
                </a:tc>
                <a:tc vMerge="1">
                  <a:txBody>
                    <a:bodyPr/>
                    <a:lstStyle/>
                    <a:p>
                      <a:endParaRPr lang="en-US"/>
                    </a:p>
                  </a:txBody>
                  <a:tcPr/>
                </a:tc>
              </a:tr>
              <a:tr h="806938">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fontAlgn="ctr"/>
                      <a:r>
                        <a:rPr lang="en-US" sz="1000" u="none" strike="noStrike" dirty="0">
                          <a:effectLst/>
                        </a:rPr>
                        <a:t>4. The ocean makes Earth habitable.                                          5. The ocean supports a great diversity of life and ecosystems. </a:t>
                      </a:r>
                      <a:endParaRPr lang="en-US" sz="1000" b="0" i="0" u="none" strike="noStrike" dirty="0">
                        <a:solidFill>
                          <a:srgbClr val="000000"/>
                        </a:solidFill>
                        <a:effectLst/>
                        <a:latin typeface="Calibri"/>
                      </a:endParaRPr>
                    </a:p>
                  </a:txBody>
                  <a:tcPr marR="9144" marT="9144" marB="0" anchor="ctr">
                    <a:solidFill>
                      <a:schemeClr val="accent5">
                        <a:lumMod val="20000"/>
                        <a:lumOff val="80000"/>
                      </a:schemeClr>
                    </a:solidFill>
                  </a:tcPr>
                </a:tc>
              </a:tr>
              <a:tr h="1001410">
                <a:tc>
                  <a:txBody>
                    <a:bodyPr/>
                    <a:lstStyle/>
                    <a:p>
                      <a:pPr algn="l" fontAlgn="ctr"/>
                      <a:r>
                        <a:rPr lang="en-US" sz="1000" b="1" u="none" strike="noStrike" dirty="0">
                          <a:effectLst/>
                        </a:rPr>
                        <a:t>Modern societies have adapted to, and continue to change, the environment</a:t>
                      </a:r>
                      <a:endParaRPr lang="en-US" sz="1000" b="1" i="0" u="none" strike="noStrike" dirty="0">
                        <a:solidFill>
                          <a:srgbClr val="000000"/>
                        </a:solidFill>
                        <a:effectLst/>
                        <a:latin typeface="Calibri"/>
                      </a:endParaRPr>
                    </a:p>
                  </a:txBody>
                  <a:tcPr marR="9144" marT="9144" marB="0" anchor="ctr">
                    <a:solidFill>
                      <a:schemeClr val="accent5">
                        <a:lumMod val="60000"/>
                        <a:lumOff val="40000"/>
                      </a:schemeClr>
                    </a:solidFill>
                  </a:tcPr>
                </a:tc>
                <a:tc>
                  <a:txBody>
                    <a:bodyPr/>
                    <a:lstStyle/>
                    <a:p>
                      <a:pPr algn="l" fontAlgn="ctr"/>
                      <a:r>
                        <a:rPr lang="en-US" sz="1000" u="none" strike="noStrike">
                          <a:effectLst/>
                        </a:rPr>
                        <a:t>7. Humans depend on Earth for resources.                                          8. Natural hazards pose risks to humans.                                             9. Humans significantly alter Earth. </a:t>
                      </a:r>
                      <a:endParaRPr lang="en-US" sz="1000" b="0" i="0" u="none" strike="noStrike">
                        <a:solidFill>
                          <a:srgbClr val="000000"/>
                        </a:solidFill>
                        <a:effectLst/>
                        <a:latin typeface="Calibri"/>
                      </a:endParaRPr>
                    </a:p>
                  </a:txBody>
                  <a:tcPr marR="9144" marT="9144" marB="0" anchor="ctr">
                    <a:solidFill>
                      <a:schemeClr val="accent5">
                        <a:lumMod val="20000"/>
                        <a:lumOff val="80000"/>
                      </a:schemeClr>
                    </a:solidFill>
                  </a:tcPr>
                </a:tc>
                <a:tc>
                  <a:txBody>
                    <a:bodyPr/>
                    <a:lstStyle/>
                    <a:p>
                      <a:pPr algn="l" fontAlgn="ctr"/>
                      <a:r>
                        <a:rPr lang="en-US" sz="1000" u="none" strike="noStrike" dirty="0">
                          <a:effectLst/>
                        </a:rPr>
                        <a:t>7. Earth's atmosphere and humans are inextricably linked.</a:t>
                      </a:r>
                      <a:endParaRPr lang="en-US" sz="1000" b="0" i="0" u="none" strike="noStrike" dirty="0">
                        <a:solidFill>
                          <a:srgbClr val="000000"/>
                        </a:solidFill>
                        <a:effectLst/>
                        <a:latin typeface="Calibri"/>
                      </a:endParaRPr>
                    </a:p>
                  </a:txBody>
                  <a:tcPr marR="9144" marT="9144" marB="0" anchor="ctr">
                    <a:solidFill>
                      <a:schemeClr val="accent5">
                        <a:lumMod val="20000"/>
                        <a:lumOff val="80000"/>
                      </a:schemeClr>
                    </a:solidFill>
                  </a:tcPr>
                </a:tc>
                <a:tc>
                  <a:txBody>
                    <a:bodyPr/>
                    <a:lstStyle/>
                    <a:p>
                      <a:pPr algn="l" fontAlgn="ctr"/>
                      <a:r>
                        <a:rPr lang="en-US" sz="1000" u="none" strike="noStrike" dirty="0">
                          <a:effectLst/>
                        </a:rPr>
                        <a:t>6. Human activities are impacting the climate system.                              7. Climate change will have consequences for the Earth system and human lives. </a:t>
                      </a:r>
                      <a:endParaRPr lang="en-US" sz="1000" b="0" i="0" u="none" strike="noStrike" dirty="0">
                        <a:solidFill>
                          <a:srgbClr val="000000"/>
                        </a:solidFill>
                        <a:effectLst/>
                        <a:latin typeface="Calibri"/>
                      </a:endParaRPr>
                    </a:p>
                  </a:txBody>
                  <a:tcPr marR="9144" marT="9144" marB="0" anchor="ctr">
                    <a:solidFill>
                      <a:schemeClr val="accent5">
                        <a:lumMod val="20000"/>
                        <a:lumOff val="80000"/>
                      </a:schemeClr>
                    </a:solidFill>
                  </a:tcPr>
                </a:tc>
                <a:tc>
                  <a:txBody>
                    <a:bodyPr/>
                    <a:lstStyle/>
                    <a:p>
                      <a:pPr algn="l" fontAlgn="ctr"/>
                      <a:r>
                        <a:rPr lang="en-US" sz="1000" u="none" strike="noStrike" dirty="0">
                          <a:effectLst/>
                        </a:rPr>
                        <a:t>6. The ocean and humans are inextricably interconnected. </a:t>
                      </a:r>
                      <a:endParaRPr lang="en-US" sz="1000" b="0" i="0" u="none" strike="noStrike" dirty="0">
                        <a:solidFill>
                          <a:srgbClr val="000000"/>
                        </a:solidFill>
                        <a:effectLst/>
                        <a:latin typeface="Calibri"/>
                      </a:endParaRPr>
                    </a:p>
                  </a:txBody>
                  <a:tcPr marR="9144" marT="9144" marB="0" anchor="ctr">
                    <a:solidFill>
                      <a:schemeClr val="accent5">
                        <a:lumMod val="20000"/>
                        <a:lumOff val="80000"/>
                      </a:schemeClr>
                    </a:solidFill>
                  </a:tcPr>
                </a:tc>
              </a:tr>
              <a:tr h="144390">
                <a:tc>
                  <a:txBody>
                    <a:bodyPr/>
                    <a:lstStyle/>
                    <a:p>
                      <a:pPr algn="l" fontAlgn="ctr"/>
                      <a:endParaRPr lang="en-US" sz="700" b="0" i="0" u="none" strike="noStrike">
                        <a:solidFill>
                          <a:srgbClr val="000000"/>
                        </a:solidFill>
                        <a:effectLst/>
                        <a:latin typeface="Calibri"/>
                      </a:endParaRPr>
                    </a:p>
                  </a:txBody>
                  <a:tcPr marL="6591" marR="6591" marT="6591" marB="0" anchor="ctr">
                    <a:solidFill>
                      <a:schemeClr val="bg1"/>
                    </a:solidFill>
                  </a:tcPr>
                </a:tc>
                <a:tc>
                  <a:txBody>
                    <a:bodyPr/>
                    <a:lstStyle/>
                    <a:p>
                      <a:pPr algn="l" fontAlgn="ctr"/>
                      <a:endParaRPr lang="en-US" sz="700" b="0" i="0" u="none" strike="noStrike">
                        <a:solidFill>
                          <a:srgbClr val="000000"/>
                        </a:solidFill>
                        <a:effectLst/>
                        <a:latin typeface="Calibri"/>
                      </a:endParaRPr>
                    </a:p>
                  </a:txBody>
                  <a:tcPr marL="6591" marR="6591" marT="6591" marB="0" anchor="ctr">
                    <a:solidFill>
                      <a:schemeClr val="bg1"/>
                    </a:solidFill>
                  </a:tcPr>
                </a:tc>
                <a:tc>
                  <a:txBody>
                    <a:bodyPr/>
                    <a:lstStyle/>
                    <a:p>
                      <a:pPr algn="l" fontAlgn="ctr"/>
                      <a:endParaRPr lang="en-US" sz="700" b="0" i="0" u="none" strike="noStrike">
                        <a:solidFill>
                          <a:srgbClr val="000000"/>
                        </a:solidFill>
                        <a:effectLst/>
                        <a:latin typeface="Calibri"/>
                      </a:endParaRPr>
                    </a:p>
                  </a:txBody>
                  <a:tcPr marL="6591" marR="6591" marT="6591" marB="0" anchor="ctr">
                    <a:solidFill>
                      <a:schemeClr val="bg1"/>
                    </a:solidFill>
                  </a:tcPr>
                </a:tc>
                <a:tc>
                  <a:txBody>
                    <a:bodyPr/>
                    <a:lstStyle/>
                    <a:p>
                      <a:pPr algn="l" fontAlgn="ctr"/>
                      <a:endParaRPr lang="en-US" sz="700" b="0" i="0" u="none" strike="noStrike">
                        <a:solidFill>
                          <a:srgbClr val="000000"/>
                        </a:solidFill>
                        <a:effectLst/>
                        <a:latin typeface="Calibri"/>
                      </a:endParaRPr>
                    </a:p>
                  </a:txBody>
                  <a:tcPr marL="6591" marR="6591" marT="6591" marB="0" anchor="ctr">
                    <a:solidFill>
                      <a:schemeClr val="bg1"/>
                    </a:solidFill>
                  </a:tcPr>
                </a:tc>
                <a:tc>
                  <a:txBody>
                    <a:bodyPr/>
                    <a:lstStyle/>
                    <a:p>
                      <a:pPr algn="l" fontAlgn="ctr"/>
                      <a:endParaRPr lang="en-US" sz="700" b="0" i="0" u="none" strike="noStrike">
                        <a:solidFill>
                          <a:srgbClr val="000000"/>
                        </a:solidFill>
                        <a:effectLst/>
                        <a:latin typeface="Calibri"/>
                      </a:endParaRPr>
                    </a:p>
                  </a:txBody>
                  <a:tcPr marL="6591" marR="6591" marT="6591" marB="0" anchor="ctr">
                    <a:solidFill>
                      <a:schemeClr val="bg1"/>
                    </a:solidFill>
                  </a:tcPr>
                </a:tc>
              </a:tr>
              <a:tr h="217359">
                <a:tc gridSpan="2">
                  <a:txBody>
                    <a:bodyPr/>
                    <a:lstStyle/>
                    <a:p>
                      <a:pPr algn="l" fontAlgn="ctr"/>
                      <a:r>
                        <a:rPr lang="en-US" sz="700" u="none" strike="noStrike" dirty="0">
                          <a:effectLst/>
                        </a:rPr>
                        <a:t>after Duggan-Haas &amp; Miller, 2009</a:t>
                      </a:r>
                      <a:endParaRPr lang="en-US" sz="700" b="0" i="0" u="none" strike="noStrike" dirty="0">
                        <a:solidFill>
                          <a:srgbClr val="000000"/>
                        </a:solidFill>
                        <a:effectLst/>
                        <a:latin typeface="Calibri"/>
                      </a:endParaRPr>
                    </a:p>
                  </a:txBody>
                  <a:tcPr marL="6591" marR="6591" marT="6591" marB="0" anchor="ctr">
                    <a:solidFill>
                      <a:schemeClr val="bg1"/>
                    </a:solidFill>
                  </a:tcPr>
                </a:tc>
                <a:tc hMerge="1">
                  <a:txBody>
                    <a:bodyPr/>
                    <a:lstStyle/>
                    <a:p>
                      <a:endParaRPr lang="en-US"/>
                    </a:p>
                  </a:txBody>
                  <a:tcPr/>
                </a:tc>
                <a:tc>
                  <a:txBody>
                    <a:bodyPr/>
                    <a:lstStyle/>
                    <a:p>
                      <a:pPr algn="l" fontAlgn="ctr"/>
                      <a:endParaRPr lang="en-US" sz="700" b="0" i="0" u="none" strike="noStrike">
                        <a:solidFill>
                          <a:srgbClr val="000000"/>
                        </a:solidFill>
                        <a:effectLst/>
                        <a:latin typeface="Calibri"/>
                      </a:endParaRPr>
                    </a:p>
                  </a:txBody>
                  <a:tcPr marL="6591" marR="6591" marT="6591" marB="0" anchor="ctr">
                    <a:solidFill>
                      <a:schemeClr val="bg1"/>
                    </a:solidFill>
                  </a:tcPr>
                </a:tc>
                <a:tc>
                  <a:txBody>
                    <a:bodyPr/>
                    <a:lstStyle/>
                    <a:p>
                      <a:pPr algn="l" fontAlgn="ctr"/>
                      <a:endParaRPr lang="en-US" sz="700" b="0" i="0" u="none" strike="noStrike">
                        <a:solidFill>
                          <a:srgbClr val="000000"/>
                        </a:solidFill>
                        <a:effectLst/>
                        <a:latin typeface="Calibri"/>
                      </a:endParaRPr>
                    </a:p>
                  </a:txBody>
                  <a:tcPr marL="6591" marR="6591" marT="6591" marB="0" anchor="ctr">
                    <a:solidFill>
                      <a:schemeClr val="bg1"/>
                    </a:solidFill>
                  </a:tcPr>
                </a:tc>
                <a:tc>
                  <a:txBody>
                    <a:bodyPr/>
                    <a:lstStyle/>
                    <a:p>
                      <a:pPr algn="l" fontAlgn="ctr"/>
                      <a:endParaRPr lang="en-US" sz="700" b="0" i="0" u="none" strike="noStrike">
                        <a:solidFill>
                          <a:srgbClr val="000000"/>
                        </a:solidFill>
                        <a:effectLst/>
                        <a:latin typeface="Calibri"/>
                      </a:endParaRPr>
                    </a:p>
                  </a:txBody>
                  <a:tcPr marL="6591" marR="6591" marT="6591" marB="0" anchor="ctr">
                    <a:solidFill>
                      <a:schemeClr val="bg1"/>
                    </a:solidFill>
                  </a:tcPr>
                </a:tc>
              </a:tr>
              <a:tr h="155256">
                <a:tc gridSpan="3">
                  <a:txBody>
                    <a:bodyPr/>
                    <a:lstStyle/>
                    <a:p>
                      <a:pPr algn="l" fontAlgn="ctr"/>
                      <a:r>
                        <a:rPr lang="en-US" sz="700" u="none" strike="noStrike">
                          <a:effectLst/>
                        </a:rPr>
                        <a:t>http://virtualfieldwork.org/downloadabledocs/Earth_Science_Ideas_Rainbow_Charts.pdf</a:t>
                      </a:r>
                      <a:endParaRPr lang="en-US" sz="700" b="0" i="0" u="none" strike="noStrike">
                        <a:solidFill>
                          <a:srgbClr val="000000"/>
                        </a:solidFill>
                        <a:effectLst/>
                        <a:latin typeface="Calibri"/>
                      </a:endParaRPr>
                    </a:p>
                  </a:txBody>
                  <a:tcPr marL="6591" marR="6591" marT="6591" marB="0" anchor="ctr">
                    <a:solidFill>
                      <a:schemeClr val="bg1"/>
                    </a:solidFill>
                  </a:tcPr>
                </a:tc>
                <a:tc hMerge="1">
                  <a:txBody>
                    <a:bodyPr/>
                    <a:lstStyle/>
                    <a:p>
                      <a:endParaRPr lang="en-US"/>
                    </a:p>
                  </a:txBody>
                  <a:tcPr/>
                </a:tc>
                <a:tc hMerge="1">
                  <a:txBody>
                    <a:bodyPr/>
                    <a:lstStyle/>
                    <a:p>
                      <a:endParaRPr lang="en-US"/>
                    </a:p>
                  </a:txBody>
                  <a:tcPr/>
                </a:tc>
                <a:tc>
                  <a:txBody>
                    <a:bodyPr/>
                    <a:lstStyle/>
                    <a:p>
                      <a:pPr algn="l" fontAlgn="ctr"/>
                      <a:endParaRPr lang="en-US" sz="700" b="0" i="0" u="none" strike="noStrike">
                        <a:solidFill>
                          <a:srgbClr val="000000"/>
                        </a:solidFill>
                        <a:effectLst/>
                        <a:latin typeface="Calibri"/>
                      </a:endParaRPr>
                    </a:p>
                  </a:txBody>
                  <a:tcPr marL="6591" marR="6591" marT="6591" marB="0" anchor="ctr">
                    <a:solidFill>
                      <a:schemeClr val="bg1"/>
                    </a:solidFill>
                  </a:tcPr>
                </a:tc>
                <a:tc>
                  <a:txBody>
                    <a:bodyPr/>
                    <a:lstStyle/>
                    <a:p>
                      <a:pPr algn="l" fontAlgn="ctr"/>
                      <a:endParaRPr lang="en-US" sz="700" b="0" i="0" u="none" strike="noStrike" dirty="0">
                        <a:solidFill>
                          <a:srgbClr val="000000"/>
                        </a:solidFill>
                        <a:effectLst/>
                        <a:latin typeface="Calibri"/>
                      </a:endParaRPr>
                    </a:p>
                  </a:txBody>
                  <a:tcPr marL="6591" marR="6591" marT="6591" marB="0" anchor="ctr">
                    <a:solidFill>
                      <a:schemeClr val="bg1"/>
                    </a:solidFill>
                  </a:tcPr>
                </a:tc>
              </a:tr>
            </a:tbl>
          </a:graphicData>
        </a:graphic>
      </p:graphicFrame>
    </p:spTree>
    <p:extLst>
      <p:ext uri="{BB962C8B-B14F-4D97-AF65-F5344CB8AC3E}">
        <p14:creationId xmlns:p14="http://schemas.microsoft.com/office/powerpoint/2010/main" val="21103112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5" name="Rectangle 5"/>
          <p:cNvSpPr>
            <a:spLocks noChangeArrowheads="1"/>
          </p:cNvSpPr>
          <p:nvPr/>
        </p:nvSpPr>
        <p:spPr bwMode="auto">
          <a:xfrm>
            <a:off x="543555" y="3930650"/>
            <a:ext cx="83058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spAutoFit/>
          </a:bodyPr>
          <a:lstStyle/>
          <a:p>
            <a:r>
              <a:rPr lang="en-US" dirty="0"/>
              <a:t>Educational psychology research reveals that </a:t>
            </a:r>
            <a:r>
              <a:rPr lang="en-US" b="1" dirty="0">
                <a:solidFill>
                  <a:srgbClr val="0000FF"/>
                </a:solidFill>
              </a:rPr>
              <a:t>student adoption of cognitive strategies</a:t>
            </a:r>
            <a:r>
              <a:rPr lang="en-US" dirty="0"/>
              <a:t> may be </a:t>
            </a:r>
            <a:r>
              <a:rPr lang="en-US" b="1" dirty="0">
                <a:solidFill>
                  <a:srgbClr val="0000FF"/>
                </a:solidFill>
              </a:rPr>
              <a:t>influenced</a:t>
            </a:r>
            <a:r>
              <a:rPr lang="en-US" dirty="0"/>
              <a:t> by </a:t>
            </a:r>
            <a:r>
              <a:rPr lang="en-US" b="1" dirty="0">
                <a:solidFill>
                  <a:srgbClr val="0000FF"/>
                </a:solidFill>
              </a:rPr>
              <a:t>affective factors </a:t>
            </a:r>
            <a:r>
              <a:rPr lang="en-US" dirty="0"/>
              <a:t>such as motivation, attitudes, feelings and emotions. </a:t>
            </a:r>
          </a:p>
          <a:p>
            <a:endParaRPr lang="en-US" dirty="0"/>
          </a:p>
          <a:p>
            <a:r>
              <a:rPr lang="en-US" b="1" dirty="0">
                <a:solidFill>
                  <a:srgbClr val="0000FF"/>
                </a:solidFill>
              </a:rPr>
              <a:t>Students leaving STEM fields</a:t>
            </a:r>
            <a:r>
              <a:rPr lang="en-US" dirty="0"/>
              <a:t> often cite </a:t>
            </a:r>
            <a:r>
              <a:rPr lang="en-US" b="1" dirty="0">
                <a:solidFill>
                  <a:srgbClr val="0000FF"/>
                </a:solidFill>
              </a:rPr>
              <a:t>affective factors </a:t>
            </a:r>
            <a:r>
              <a:rPr lang="en-US" dirty="0"/>
              <a:t>such as </a:t>
            </a:r>
            <a:r>
              <a:rPr lang="en-US" b="1" dirty="0">
                <a:solidFill>
                  <a:srgbClr val="0000FF"/>
                </a:solidFill>
              </a:rPr>
              <a:t>loss of motivation</a:t>
            </a:r>
            <a:r>
              <a:rPr lang="en-US" dirty="0">
                <a:solidFill>
                  <a:srgbClr val="0000FF"/>
                </a:solidFill>
              </a:rPr>
              <a:t> </a:t>
            </a:r>
            <a:r>
              <a:rPr lang="en-US" dirty="0"/>
              <a:t>or </a:t>
            </a:r>
            <a:r>
              <a:rPr lang="en-US" b="1" dirty="0">
                <a:solidFill>
                  <a:srgbClr val="0000FF"/>
                </a:solidFill>
              </a:rPr>
              <a:t>interest in topic </a:t>
            </a:r>
            <a:r>
              <a:rPr lang="en-US" dirty="0"/>
              <a:t>or development of </a:t>
            </a:r>
            <a:r>
              <a:rPr lang="en-US" b="1" dirty="0">
                <a:solidFill>
                  <a:srgbClr val="0000FF"/>
                </a:solidFill>
              </a:rPr>
              <a:t>interest in another field</a:t>
            </a:r>
            <a:r>
              <a:rPr lang="en-US" b="1" baseline="30000" dirty="0">
                <a:solidFill>
                  <a:srgbClr val="0000FF"/>
                </a:solidFill>
              </a:rPr>
              <a:t>2</a:t>
            </a:r>
            <a:r>
              <a:rPr lang="en-US" dirty="0"/>
              <a:t>.</a:t>
            </a:r>
          </a:p>
        </p:txBody>
      </p:sp>
      <p:sp>
        <p:nvSpPr>
          <p:cNvPr id="120836" name="Text Box 7"/>
          <p:cNvSpPr txBox="1">
            <a:spLocks noChangeArrowheads="1"/>
          </p:cNvSpPr>
          <p:nvPr/>
        </p:nvSpPr>
        <p:spPr bwMode="auto">
          <a:xfrm>
            <a:off x="849943" y="6117350"/>
            <a:ext cx="739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1200" baseline="30000">
                <a:solidFill>
                  <a:schemeClr val="hlink"/>
                </a:solidFill>
              </a:rPr>
              <a:t>1</a:t>
            </a:r>
            <a:r>
              <a:rPr lang="en-US" sz="1200">
                <a:solidFill>
                  <a:schemeClr val="hlink"/>
                </a:solidFill>
              </a:rPr>
              <a:t> Ormond, J., 2006, Essentials of Educational Psychology; </a:t>
            </a:r>
            <a:r>
              <a:rPr lang="en-US" sz="1200" baseline="30000">
                <a:solidFill>
                  <a:schemeClr val="hlink"/>
                </a:solidFill>
              </a:rPr>
              <a:t>2</a:t>
            </a:r>
            <a:r>
              <a:rPr lang="en-US" sz="1200">
                <a:solidFill>
                  <a:schemeClr val="hlink"/>
                </a:solidFill>
              </a:rPr>
              <a:t> Seymour &amp; Hewitt, 1997, Talking about leaving: Why undergraduates leave the sciences.</a:t>
            </a:r>
          </a:p>
        </p:txBody>
      </p:sp>
      <p:grpSp>
        <p:nvGrpSpPr>
          <p:cNvPr id="120837" name="Group 9"/>
          <p:cNvGrpSpPr>
            <a:grpSpLocks/>
          </p:cNvGrpSpPr>
          <p:nvPr/>
        </p:nvGrpSpPr>
        <p:grpSpPr bwMode="auto">
          <a:xfrm>
            <a:off x="365741" y="356600"/>
            <a:ext cx="8532639" cy="3072400"/>
            <a:chOff x="278004" y="509000"/>
            <a:chExt cx="8568498" cy="3072400"/>
          </a:xfrm>
        </p:grpSpPr>
        <p:sp>
          <p:nvSpPr>
            <p:cNvPr id="120838" name="Rectangle 9"/>
            <p:cNvSpPr>
              <a:spLocks noChangeArrowheads="1"/>
            </p:cNvSpPr>
            <p:nvPr/>
          </p:nvSpPr>
          <p:spPr bwMode="auto">
            <a:xfrm>
              <a:off x="304800" y="914400"/>
              <a:ext cx="8496300" cy="2667000"/>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nchor="ctr"/>
            <a:lstStyle/>
            <a:p>
              <a:endParaRPr lang="en-US"/>
            </a:p>
          </p:txBody>
        </p:sp>
        <p:sp>
          <p:nvSpPr>
            <p:cNvPr id="120839" name="Rectangle 6"/>
            <p:cNvSpPr>
              <a:spLocks noChangeArrowheads="1"/>
            </p:cNvSpPr>
            <p:nvPr/>
          </p:nvSpPr>
          <p:spPr bwMode="auto">
            <a:xfrm>
              <a:off x="6293803" y="509000"/>
              <a:ext cx="2552699" cy="264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0" tIns="45715" rIns="91430" bIns="45715" anchor="ctr">
              <a:spAutoFit/>
            </a:bodyPr>
            <a:lstStyle/>
            <a:p>
              <a:pPr algn="ctr"/>
              <a:r>
                <a:rPr lang="en-US" sz="2400" dirty="0">
                  <a:solidFill>
                    <a:srgbClr val="0066FF"/>
                  </a:solidFill>
                </a:rPr>
                <a:t>Cognitive Domain</a:t>
              </a:r>
            </a:p>
            <a:p>
              <a:pPr algn="ctr"/>
              <a:endParaRPr lang="en-US" sz="1600" dirty="0">
                <a:solidFill>
                  <a:srgbClr val="0066FF"/>
                </a:solidFill>
              </a:endParaRPr>
            </a:p>
            <a:p>
              <a:r>
                <a:rPr lang="en-US" dirty="0" smtClean="0"/>
                <a:t>Student </a:t>
              </a:r>
              <a:r>
                <a:rPr lang="en-US" dirty="0"/>
                <a:t>conceptions and </a:t>
              </a:r>
              <a:r>
                <a:rPr lang="en-US" dirty="0" smtClean="0"/>
                <a:t>understanding of content.  </a:t>
              </a:r>
              <a:endParaRPr lang="en-US" dirty="0"/>
            </a:p>
            <a:p>
              <a:endParaRPr lang="en-US" dirty="0"/>
            </a:p>
            <a:p>
              <a:r>
                <a:rPr lang="en-US" dirty="0"/>
                <a:t>A</a:t>
              </a:r>
              <a:r>
                <a:rPr lang="en-US" dirty="0" smtClean="0"/>
                <a:t>ddressed </a:t>
              </a:r>
              <a:r>
                <a:rPr lang="en-US" dirty="0"/>
                <a:t>through a variety of pedagogical interventions.</a:t>
              </a:r>
            </a:p>
          </p:txBody>
        </p:sp>
        <p:sp>
          <p:nvSpPr>
            <p:cNvPr id="120840" name="Rectangle 8"/>
            <p:cNvSpPr>
              <a:spLocks noChangeArrowheads="1"/>
            </p:cNvSpPr>
            <p:nvPr/>
          </p:nvSpPr>
          <p:spPr bwMode="auto">
            <a:xfrm>
              <a:off x="278004" y="509000"/>
              <a:ext cx="2514600" cy="2092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spAutoFit/>
            </a:bodyPr>
            <a:lstStyle/>
            <a:p>
              <a:pPr algn="ctr"/>
              <a:r>
                <a:rPr lang="en-US" sz="2400" dirty="0">
                  <a:solidFill>
                    <a:srgbClr val="0066FF"/>
                  </a:solidFill>
                </a:rPr>
                <a:t>Affective Domain</a:t>
              </a:r>
            </a:p>
            <a:p>
              <a:endParaRPr lang="en-US" sz="1600" dirty="0">
                <a:solidFill>
                  <a:srgbClr val="0066FF"/>
                </a:solidFill>
              </a:endParaRPr>
            </a:p>
            <a:p>
              <a:r>
                <a:rPr lang="en-US" dirty="0"/>
                <a:t>The feelings, emotions, and general moods a learner brings to a task or </a:t>
              </a:r>
              <a:r>
                <a:rPr lang="en-US" dirty="0" smtClean="0"/>
                <a:t>that </a:t>
              </a:r>
              <a:r>
                <a:rPr lang="en-US" dirty="0"/>
                <a:t>are generated in response to a task</a:t>
              </a:r>
              <a:r>
                <a:rPr lang="en-US" baseline="30000" dirty="0"/>
                <a:t>1</a:t>
              </a:r>
              <a:r>
                <a:rPr lang="en-US" dirty="0"/>
                <a:t>.</a:t>
              </a:r>
            </a:p>
          </p:txBody>
        </p:sp>
        <p:pic>
          <p:nvPicPr>
            <p:cNvPr id="120841" name="Picture 11" descr="Diagram comparing affective domain vs cognitive domain. Original image by Karin Kirk, SERC-Carleton Colle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914400"/>
              <a:ext cx="357642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92980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0835"/>
                                        </p:tgtEl>
                                        <p:attrNameLst>
                                          <p:attrName>style.visibility</p:attrName>
                                        </p:attrNameLst>
                                      </p:cBhvr>
                                      <p:to>
                                        <p:strVal val="visible"/>
                                      </p:to>
                                    </p:set>
                                    <p:animEffect transition="in" filter="fade">
                                      <p:cBhvr>
                                        <p:cTn id="7" dur="2000"/>
                                        <p:tgtEl>
                                          <p:spTgt spid="1208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023640"/>
            <a:ext cx="7315200" cy="4462760"/>
          </a:xfrm>
          <a:prstGeom prst="rect">
            <a:avLst/>
          </a:prstGeom>
        </p:spPr>
        <p:txBody>
          <a:bodyPr wrap="square">
            <a:spAutoFit/>
          </a:bodyPr>
          <a:lstStyle/>
          <a:p>
            <a:r>
              <a:rPr lang="en-US" dirty="0"/>
              <a:t>The </a:t>
            </a:r>
            <a:r>
              <a:rPr lang="en-US" b="1" dirty="0"/>
              <a:t>affective domain</a:t>
            </a:r>
            <a:r>
              <a:rPr lang="en-US" dirty="0"/>
              <a:t> involves attitudes, motivations, feelings and emotions that may hinder or promote learning. The cognitive and affective domains have fundamental significance for student learning. This morning we will consider the affective domain, which some researchers argue has perhaps the largest, influence on student learning. </a:t>
            </a:r>
          </a:p>
          <a:p>
            <a:endParaRPr lang="en-US" dirty="0" smtClean="0"/>
          </a:p>
          <a:p>
            <a:r>
              <a:rPr lang="en-US" dirty="0" smtClean="0"/>
              <a:t>Watch </a:t>
            </a:r>
            <a:r>
              <a:rPr lang="en-US" dirty="0"/>
              <a:t>the 10-minute You-Tube video clip at the link below. The author, Daniel Pink, is describing how different aspects of the work environment can enhance motivation.</a:t>
            </a:r>
          </a:p>
          <a:p>
            <a:pPr lvl="0"/>
            <a:r>
              <a:rPr lang="en-US" sz="1400" u="sng" dirty="0">
                <a:hlinkClick r:id="rId2"/>
              </a:rPr>
              <a:t>http://www.youtube.com/watch?v=u6XAPnuFjJc&amp;feature=player_embedded</a:t>
            </a:r>
            <a:endParaRPr lang="en-US" sz="1400" dirty="0"/>
          </a:p>
          <a:p>
            <a:pPr lvl="0"/>
            <a:endParaRPr lang="en-US" dirty="0" smtClean="0"/>
          </a:p>
          <a:p>
            <a:pPr lvl="0"/>
            <a:r>
              <a:rPr lang="en-US" dirty="0" smtClean="0"/>
              <a:t>In </a:t>
            </a:r>
            <a:r>
              <a:rPr lang="en-US" dirty="0"/>
              <a:t>your teams, suggest at ways in which an instructor could </a:t>
            </a:r>
            <a:r>
              <a:rPr lang="en-US" dirty="0" smtClean="0"/>
              <a:t>introduce</a:t>
            </a:r>
          </a:p>
          <a:p>
            <a:pPr marL="285750" lvl="0" indent="-285750">
              <a:buFont typeface="Arial" pitchFamily="34" charset="0"/>
              <a:buChar char="•"/>
            </a:pPr>
            <a:r>
              <a:rPr lang="en-US" dirty="0" smtClean="0"/>
              <a:t>autonomy</a:t>
            </a:r>
            <a:r>
              <a:rPr lang="en-US" dirty="0"/>
              <a:t>, </a:t>
            </a:r>
            <a:endParaRPr lang="en-US" dirty="0" smtClean="0"/>
          </a:p>
          <a:p>
            <a:pPr marL="285750" lvl="0" indent="-285750">
              <a:buFont typeface="Arial" pitchFamily="34" charset="0"/>
              <a:buChar char="•"/>
            </a:pPr>
            <a:r>
              <a:rPr lang="en-US" dirty="0" smtClean="0"/>
              <a:t>mastery</a:t>
            </a:r>
            <a:r>
              <a:rPr lang="en-US" dirty="0"/>
              <a:t>, and </a:t>
            </a:r>
            <a:endParaRPr lang="en-US" dirty="0" smtClean="0"/>
          </a:p>
          <a:p>
            <a:pPr marL="285750" lvl="0" indent="-285750">
              <a:buFont typeface="Arial" pitchFamily="34" charset="0"/>
              <a:buChar char="•"/>
            </a:pPr>
            <a:r>
              <a:rPr lang="en-US" dirty="0" smtClean="0"/>
              <a:t>purpose </a:t>
            </a:r>
          </a:p>
          <a:p>
            <a:pPr lvl="0"/>
            <a:r>
              <a:rPr lang="en-US" dirty="0" smtClean="0"/>
              <a:t>to </a:t>
            </a:r>
            <a:r>
              <a:rPr lang="en-US" dirty="0"/>
              <a:t>enhance aspects of student learning when teaching your module. </a:t>
            </a:r>
          </a:p>
        </p:txBody>
      </p:sp>
      <p:sp>
        <p:nvSpPr>
          <p:cNvPr id="3" name="Rectangle 2"/>
          <p:cNvSpPr/>
          <p:nvPr/>
        </p:nvSpPr>
        <p:spPr>
          <a:xfrm>
            <a:off x="1656201" y="381000"/>
            <a:ext cx="5811399" cy="461665"/>
          </a:xfrm>
          <a:prstGeom prst="rect">
            <a:avLst/>
          </a:prstGeom>
        </p:spPr>
        <p:txBody>
          <a:bodyPr wrap="none">
            <a:spAutoFit/>
          </a:bodyPr>
          <a:lstStyle/>
          <a:p>
            <a:r>
              <a:rPr lang="en-US" sz="2400" b="1" dirty="0">
                <a:solidFill>
                  <a:srgbClr val="FF0000"/>
                </a:solidFill>
              </a:rPr>
              <a:t>Why should a student care about this stuff? </a:t>
            </a:r>
            <a:endParaRPr lang="en-US" sz="2400" dirty="0">
              <a:solidFill>
                <a:srgbClr val="FF0000"/>
              </a:solidFill>
            </a:endParaRPr>
          </a:p>
        </p:txBody>
      </p:sp>
    </p:spTree>
    <p:extLst>
      <p:ext uri="{BB962C8B-B14F-4D97-AF65-F5344CB8AC3E}">
        <p14:creationId xmlns:p14="http://schemas.microsoft.com/office/powerpoint/2010/main" val="6587816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4" name="Rectangle 14"/>
          <p:cNvSpPr>
            <a:spLocks noChangeArrowheads="1"/>
          </p:cNvSpPr>
          <p:nvPr/>
        </p:nvSpPr>
        <p:spPr bwMode="auto">
          <a:xfrm>
            <a:off x="662762" y="49360"/>
            <a:ext cx="7810072"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r>
              <a:rPr lang="en-US" sz="3600" b="1" dirty="0" smtClean="0">
                <a:solidFill>
                  <a:srgbClr val="C00000"/>
                </a:solidFill>
                <a:effectLst>
                  <a:reflection blurRad="6350" stA="32000" endPos="35000" dist="29997" dir="5400000" sy="-100000" algn="bl" rotWithShape="0"/>
                </a:effectLst>
                <a:latin typeface="Calibri" pitchFamily="34" charset="0"/>
                <a:cs typeface="Calibri" pitchFamily="34" charset="0"/>
              </a:rPr>
              <a:t>Factors that influence learning</a:t>
            </a:r>
            <a:endParaRPr lang="en-US" sz="3600" b="1" dirty="0">
              <a:solidFill>
                <a:srgbClr val="C00000"/>
              </a:solidFill>
              <a:effectLst>
                <a:reflection blurRad="6350" stA="32000" endPos="35000" dist="29997" dir="5400000" sy="-100000" algn="bl" rotWithShape="0"/>
              </a:effectLst>
              <a:latin typeface="Calibri" pitchFamily="34" charset="0"/>
              <a:cs typeface="Calibri" pitchFamily="34" charset="0"/>
            </a:endParaRPr>
          </a:p>
        </p:txBody>
      </p:sp>
      <p:sp>
        <p:nvSpPr>
          <p:cNvPr id="3" name="TextBox 2"/>
          <p:cNvSpPr txBox="1"/>
          <p:nvPr/>
        </p:nvSpPr>
        <p:spPr>
          <a:xfrm>
            <a:off x="387472" y="1365175"/>
            <a:ext cx="2021342" cy="1446550"/>
          </a:xfrm>
          <a:prstGeom prst="rect">
            <a:avLst/>
          </a:prstGeom>
          <a:solidFill>
            <a:srgbClr val="92D050"/>
          </a:solidFill>
        </p:spPr>
        <p:txBody>
          <a:bodyPr wrap="square" rtlCol="0">
            <a:spAutoFit/>
          </a:bodyPr>
          <a:lstStyle/>
          <a:p>
            <a:pPr algn="ctr"/>
            <a:r>
              <a:rPr lang="en-US" sz="2000" b="1" dirty="0" smtClean="0"/>
              <a:t>Personal Characteristics of Student </a:t>
            </a:r>
          </a:p>
          <a:p>
            <a:pPr algn="ctr"/>
            <a:r>
              <a:rPr lang="en-US" sz="1400" dirty="0" smtClean="0"/>
              <a:t>(age, gender, academic rank, experience)</a:t>
            </a:r>
            <a:endParaRPr lang="en-US" sz="1400" dirty="0"/>
          </a:p>
        </p:txBody>
      </p:sp>
      <p:sp>
        <p:nvSpPr>
          <p:cNvPr id="6" name="TextBox 5"/>
          <p:cNvSpPr txBox="1"/>
          <p:nvPr/>
        </p:nvSpPr>
        <p:spPr>
          <a:xfrm>
            <a:off x="387472" y="2976035"/>
            <a:ext cx="2021342" cy="1446550"/>
          </a:xfrm>
          <a:prstGeom prst="rect">
            <a:avLst/>
          </a:prstGeom>
          <a:solidFill>
            <a:schemeClr val="accent1"/>
          </a:solidFill>
        </p:spPr>
        <p:txBody>
          <a:bodyPr wrap="square" rtlCol="0">
            <a:spAutoFit/>
          </a:bodyPr>
          <a:lstStyle/>
          <a:p>
            <a:pPr algn="ctr"/>
            <a:endParaRPr lang="en-US" sz="1200" b="1" dirty="0" smtClean="0"/>
          </a:p>
          <a:p>
            <a:pPr algn="ctr"/>
            <a:r>
              <a:rPr lang="en-US" sz="2000" b="1" dirty="0" smtClean="0"/>
              <a:t>Course Context </a:t>
            </a:r>
          </a:p>
          <a:p>
            <a:pPr algn="ctr"/>
            <a:r>
              <a:rPr lang="en-US" sz="1400" dirty="0" smtClean="0"/>
              <a:t>(tasks, grading policy, pedagogy, instructional resources)</a:t>
            </a:r>
          </a:p>
          <a:p>
            <a:pPr algn="ctr"/>
            <a:endParaRPr lang="en-US" sz="1400" dirty="0"/>
          </a:p>
        </p:txBody>
      </p:sp>
      <p:sp>
        <p:nvSpPr>
          <p:cNvPr id="7" name="TextBox 6"/>
          <p:cNvSpPr txBox="1"/>
          <p:nvPr/>
        </p:nvSpPr>
        <p:spPr>
          <a:xfrm>
            <a:off x="6735190" y="2115611"/>
            <a:ext cx="2021342" cy="1538883"/>
          </a:xfrm>
          <a:prstGeom prst="rect">
            <a:avLst/>
          </a:prstGeom>
          <a:solidFill>
            <a:srgbClr val="FF9933"/>
          </a:solidFill>
        </p:spPr>
        <p:txBody>
          <a:bodyPr wrap="square" rtlCol="0">
            <a:spAutoFit/>
          </a:bodyPr>
          <a:lstStyle/>
          <a:p>
            <a:pPr algn="ctr"/>
            <a:endParaRPr lang="en-US" sz="1200" b="1" dirty="0" smtClean="0"/>
          </a:p>
          <a:p>
            <a:pPr algn="ctr"/>
            <a:r>
              <a:rPr lang="en-US" sz="2000" b="1" dirty="0" smtClean="0"/>
              <a:t>Course Outcomes</a:t>
            </a:r>
          </a:p>
          <a:p>
            <a:pPr algn="ctr"/>
            <a:r>
              <a:rPr lang="en-US" sz="1400" dirty="0" smtClean="0"/>
              <a:t>(effort, interest, performance)</a:t>
            </a:r>
          </a:p>
          <a:p>
            <a:pPr algn="ctr"/>
            <a:endParaRPr lang="en-US" sz="1400" dirty="0"/>
          </a:p>
        </p:txBody>
      </p:sp>
      <p:cxnSp>
        <p:nvCxnSpPr>
          <p:cNvPr id="5" name="Straight Arrow Connector 4"/>
          <p:cNvCxnSpPr/>
          <p:nvPr/>
        </p:nvCxnSpPr>
        <p:spPr bwMode="auto">
          <a:xfrm>
            <a:off x="2515199" y="2888245"/>
            <a:ext cx="3971759" cy="0"/>
          </a:xfrm>
          <a:prstGeom prst="straightConnector1">
            <a:avLst/>
          </a:prstGeom>
          <a:solidFill>
            <a:schemeClr val="accent1"/>
          </a:solidFill>
          <a:ln w="57150" cap="flat" cmpd="sng" algn="ctr">
            <a:solidFill>
              <a:schemeClr val="tx1">
                <a:lumMod val="75000"/>
                <a:lumOff val="25000"/>
              </a:schemeClr>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1" name="Group 20"/>
          <p:cNvGrpSpPr/>
          <p:nvPr/>
        </p:nvGrpSpPr>
        <p:grpSpPr>
          <a:xfrm>
            <a:off x="2515177" y="3232031"/>
            <a:ext cx="4159822" cy="1673607"/>
            <a:chOff x="2723901" y="3774637"/>
            <a:chExt cx="4505029" cy="1673607"/>
          </a:xfrm>
        </p:grpSpPr>
        <p:sp>
          <p:nvSpPr>
            <p:cNvPr id="9" name="TextBox 8"/>
            <p:cNvSpPr txBox="1"/>
            <p:nvPr/>
          </p:nvSpPr>
          <p:spPr>
            <a:xfrm>
              <a:off x="3818464" y="3786251"/>
              <a:ext cx="2189085" cy="1661993"/>
            </a:xfrm>
            <a:prstGeom prst="rect">
              <a:avLst/>
            </a:prstGeom>
            <a:solidFill>
              <a:srgbClr val="660033"/>
            </a:solidFill>
          </p:spPr>
          <p:txBody>
            <a:bodyPr wrap="square" rtlCol="0">
              <a:spAutoFit/>
            </a:bodyPr>
            <a:lstStyle/>
            <a:p>
              <a:pPr algn="ctr"/>
              <a:r>
                <a:rPr lang="en-US" sz="2000" b="1" dirty="0" smtClean="0">
                  <a:solidFill>
                    <a:schemeClr val="bg1"/>
                  </a:solidFill>
                </a:rPr>
                <a:t>Student self-regulation of learning</a:t>
              </a:r>
            </a:p>
            <a:p>
              <a:pPr algn="ctr"/>
              <a:r>
                <a:rPr lang="en-US" sz="1400" dirty="0" smtClean="0">
                  <a:solidFill>
                    <a:schemeClr val="bg1"/>
                  </a:solidFill>
                </a:rPr>
                <a:t>(studying and/or learning behaviors, e.g., planning, monitoring, reflection)</a:t>
              </a:r>
              <a:endParaRPr lang="en-US" sz="1400" dirty="0">
                <a:solidFill>
                  <a:schemeClr val="bg1"/>
                </a:solidFill>
              </a:endParaRPr>
            </a:p>
          </p:txBody>
        </p:sp>
        <p:cxnSp>
          <p:nvCxnSpPr>
            <p:cNvPr id="12" name="Straight Arrow Connector 11"/>
            <p:cNvCxnSpPr/>
            <p:nvPr/>
          </p:nvCxnSpPr>
          <p:spPr bwMode="auto">
            <a:xfrm>
              <a:off x="2723901" y="3969217"/>
              <a:ext cx="914400" cy="405725"/>
            </a:xfrm>
            <a:prstGeom prst="straightConnector1">
              <a:avLst/>
            </a:prstGeom>
            <a:solidFill>
              <a:schemeClr val="accent1"/>
            </a:solidFill>
            <a:ln w="57150" cap="flat" cmpd="sng" algn="ctr">
              <a:solidFill>
                <a:srgbClr val="C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Arrow Connector 15"/>
            <p:cNvCxnSpPr/>
            <p:nvPr/>
          </p:nvCxnSpPr>
          <p:spPr bwMode="auto">
            <a:xfrm flipV="1">
              <a:off x="6113348" y="3774637"/>
              <a:ext cx="1115582" cy="478810"/>
            </a:xfrm>
            <a:prstGeom prst="straightConnector1">
              <a:avLst/>
            </a:prstGeom>
            <a:solidFill>
              <a:schemeClr val="accent1"/>
            </a:solidFill>
            <a:ln w="57150" cap="flat" cmpd="sng" algn="ctr">
              <a:solidFill>
                <a:srgbClr val="C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2" name="Group 21"/>
          <p:cNvGrpSpPr/>
          <p:nvPr/>
        </p:nvGrpSpPr>
        <p:grpSpPr>
          <a:xfrm>
            <a:off x="2515196" y="1009485"/>
            <a:ext cx="4159802" cy="1569660"/>
            <a:chOff x="2723922" y="1552100"/>
            <a:chExt cx="4505008" cy="1569660"/>
          </a:xfrm>
        </p:grpSpPr>
        <p:sp>
          <p:nvSpPr>
            <p:cNvPr id="8" name="TextBox 7"/>
            <p:cNvSpPr txBox="1"/>
            <p:nvPr/>
          </p:nvSpPr>
          <p:spPr>
            <a:xfrm>
              <a:off x="3852319" y="1552100"/>
              <a:ext cx="2189085" cy="1569660"/>
            </a:xfrm>
            <a:prstGeom prst="rect">
              <a:avLst/>
            </a:prstGeom>
            <a:solidFill>
              <a:srgbClr val="002060"/>
            </a:solidFill>
          </p:spPr>
          <p:txBody>
            <a:bodyPr wrap="square" rtlCol="0">
              <a:spAutoFit/>
            </a:bodyPr>
            <a:lstStyle/>
            <a:p>
              <a:pPr algn="ctr"/>
              <a:r>
                <a:rPr lang="en-US" sz="2000" b="1" dirty="0" smtClean="0">
                  <a:solidFill>
                    <a:schemeClr val="bg1"/>
                  </a:solidFill>
                </a:rPr>
                <a:t>Student motivations</a:t>
              </a:r>
            </a:p>
            <a:p>
              <a:pPr algn="ctr"/>
              <a:r>
                <a:rPr lang="en-US" sz="1400" dirty="0" smtClean="0">
                  <a:solidFill>
                    <a:schemeClr val="bg1"/>
                  </a:solidFill>
                </a:rPr>
                <a:t>(things that drive learning, e.g., task value, self-efficacy)</a:t>
              </a:r>
            </a:p>
            <a:p>
              <a:pPr algn="ctr"/>
              <a:endParaRPr lang="en-US" sz="1400" dirty="0">
                <a:solidFill>
                  <a:schemeClr val="bg1"/>
                </a:solidFill>
              </a:endParaRPr>
            </a:p>
          </p:txBody>
        </p:sp>
        <p:cxnSp>
          <p:nvCxnSpPr>
            <p:cNvPr id="18" name="Straight Arrow Connector 17"/>
            <p:cNvCxnSpPr/>
            <p:nvPr/>
          </p:nvCxnSpPr>
          <p:spPr bwMode="auto">
            <a:xfrm flipV="1">
              <a:off x="2723922" y="2336930"/>
              <a:ext cx="914400" cy="446685"/>
            </a:xfrm>
            <a:prstGeom prst="straightConnector1">
              <a:avLst/>
            </a:prstGeom>
            <a:solidFill>
              <a:schemeClr val="accent1"/>
            </a:solidFill>
            <a:ln w="57150" cap="flat" cmpd="sng" algn="ctr">
              <a:solidFill>
                <a:srgbClr val="C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p:cNvCxnSpPr/>
            <p:nvPr/>
          </p:nvCxnSpPr>
          <p:spPr bwMode="auto">
            <a:xfrm>
              <a:off x="6179781" y="2293580"/>
              <a:ext cx="1049149" cy="784830"/>
            </a:xfrm>
            <a:prstGeom prst="straightConnector1">
              <a:avLst/>
            </a:prstGeom>
            <a:solidFill>
              <a:schemeClr val="accent1"/>
            </a:solidFill>
            <a:ln w="57150" cap="flat" cmpd="sng" algn="ctr">
              <a:solidFill>
                <a:srgbClr val="C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7" name="Right Brace 26"/>
          <p:cNvSpPr/>
          <p:nvPr/>
        </p:nvSpPr>
        <p:spPr bwMode="auto">
          <a:xfrm>
            <a:off x="2302422" y="1087458"/>
            <a:ext cx="319160" cy="3642375"/>
          </a:xfrm>
          <a:prstGeom prst="rightBrace">
            <a:avLst>
              <a:gd name="adj1" fmla="val 8333"/>
              <a:gd name="adj2" fmla="val 49763"/>
            </a:avLst>
          </a:prstGeom>
          <a:noFill/>
          <a:ln w="57150" cap="flat" cmpd="sng" algn="ctr">
            <a:solidFill>
              <a:schemeClr val="tx1">
                <a:lumMod val="75000"/>
                <a:lumOff val="25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nvGrpSpPr>
          <p:cNvPr id="4" name="Group 3"/>
          <p:cNvGrpSpPr/>
          <p:nvPr/>
        </p:nvGrpSpPr>
        <p:grpSpPr>
          <a:xfrm>
            <a:off x="387471" y="5387656"/>
            <a:ext cx="8439985" cy="954107"/>
            <a:chOff x="419626" y="5387655"/>
            <a:chExt cx="9140386" cy="954107"/>
          </a:xfrm>
        </p:grpSpPr>
        <p:sp>
          <p:nvSpPr>
            <p:cNvPr id="2" name="TextBox 1"/>
            <p:cNvSpPr txBox="1"/>
            <p:nvPr/>
          </p:nvSpPr>
          <p:spPr>
            <a:xfrm>
              <a:off x="419626" y="5387655"/>
              <a:ext cx="2419511" cy="954107"/>
            </a:xfrm>
            <a:prstGeom prst="rect">
              <a:avLst/>
            </a:prstGeom>
            <a:noFill/>
          </p:spPr>
          <p:txBody>
            <a:bodyPr wrap="square" rtlCol="0">
              <a:spAutoFit/>
            </a:bodyPr>
            <a:lstStyle/>
            <a:p>
              <a:pPr algn="ctr"/>
              <a:r>
                <a:rPr lang="en-US" sz="2800" b="1" dirty="0" smtClean="0">
                  <a:solidFill>
                    <a:srgbClr val="FF0000"/>
                  </a:solidFill>
                  <a:latin typeface="Calibri" pitchFamily="34" charset="0"/>
                  <a:cs typeface="Calibri" pitchFamily="34" charset="0"/>
                </a:rPr>
                <a:t>Instructional Design</a:t>
              </a:r>
              <a:endParaRPr lang="en-US" sz="2800" b="1" dirty="0">
                <a:solidFill>
                  <a:srgbClr val="FF0000"/>
                </a:solidFill>
                <a:latin typeface="Calibri" pitchFamily="34" charset="0"/>
                <a:cs typeface="Calibri" pitchFamily="34" charset="0"/>
              </a:endParaRPr>
            </a:p>
          </p:txBody>
        </p:sp>
        <p:sp>
          <p:nvSpPr>
            <p:cNvPr id="20" name="TextBox 19"/>
            <p:cNvSpPr txBox="1"/>
            <p:nvPr/>
          </p:nvSpPr>
          <p:spPr>
            <a:xfrm>
              <a:off x="3722456" y="5387655"/>
              <a:ext cx="2419511" cy="954107"/>
            </a:xfrm>
            <a:prstGeom prst="rect">
              <a:avLst/>
            </a:prstGeom>
            <a:noFill/>
          </p:spPr>
          <p:txBody>
            <a:bodyPr wrap="square" rtlCol="0">
              <a:spAutoFit/>
            </a:bodyPr>
            <a:lstStyle/>
            <a:p>
              <a:pPr algn="ctr"/>
              <a:r>
                <a:rPr lang="en-US" sz="2800" b="1" dirty="0" smtClean="0">
                  <a:solidFill>
                    <a:srgbClr val="FF0000"/>
                  </a:solidFill>
                  <a:latin typeface="Calibri" pitchFamily="34" charset="0"/>
                  <a:cs typeface="Calibri" pitchFamily="34" charset="0"/>
                </a:rPr>
                <a:t>Learning Process</a:t>
              </a:r>
              <a:endParaRPr lang="en-US" sz="2800" b="1" dirty="0">
                <a:solidFill>
                  <a:srgbClr val="FF0000"/>
                </a:solidFill>
                <a:latin typeface="Calibri" pitchFamily="34" charset="0"/>
                <a:cs typeface="Calibri" pitchFamily="34" charset="0"/>
              </a:endParaRPr>
            </a:p>
          </p:txBody>
        </p:sp>
        <p:sp>
          <p:nvSpPr>
            <p:cNvPr id="23" name="TextBox 22"/>
            <p:cNvSpPr txBox="1"/>
            <p:nvPr/>
          </p:nvSpPr>
          <p:spPr>
            <a:xfrm>
              <a:off x="7140501" y="5387655"/>
              <a:ext cx="2419511" cy="523220"/>
            </a:xfrm>
            <a:prstGeom prst="rect">
              <a:avLst/>
            </a:prstGeom>
            <a:noFill/>
          </p:spPr>
          <p:txBody>
            <a:bodyPr wrap="square" rtlCol="0">
              <a:spAutoFit/>
            </a:bodyPr>
            <a:lstStyle/>
            <a:p>
              <a:pPr algn="ctr"/>
              <a:r>
                <a:rPr lang="en-US" sz="2800" b="1" dirty="0" smtClean="0">
                  <a:solidFill>
                    <a:srgbClr val="FF0000"/>
                  </a:solidFill>
                  <a:latin typeface="Calibri" pitchFamily="34" charset="0"/>
                  <a:cs typeface="Calibri" pitchFamily="34" charset="0"/>
                </a:rPr>
                <a:t>Mastery</a:t>
              </a:r>
              <a:endParaRPr lang="en-US" sz="2800" b="1" dirty="0">
                <a:solidFill>
                  <a:srgbClr val="FF0000"/>
                </a:solidFill>
                <a:latin typeface="Calibri" pitchFamily="34" charset="0"/>
                <a:cs typeface="Calibri" pitchFamily="34" charset="0"/>
              </a:endParaRPr>
            </a:p>
          </p:txBody>
        </p:sp>
      </p:grpSp>
      <p:sp>
        <p:nvSpPr>
          <p:cNvPr id="24" name="Rectangle 23"/>
          <p:cNvSpPr/>
          <p:nvPr/>
        </p:nvSpPr>
        <p:spPr>
          <a:xfrm>
            <a:off x="6220555" y="6346617"/>
            <a:ext cx="2754891" cy="276999"/>
          </a:xfrm>
          <a:prstGeom prst="rect">
            <a:avLst/>
          </a:prstGeom>
        </p:spPr>
        <p:txBody>
          <a:bodyPr wrap="none">
            <a:spAutoFit/>
          </a:bodyPr>
          <a:lstStyle/>
          <a:p>
            <a:r>
              <a:rPr lang="en-US" sz="1200" dirty="0"/>
              <a:t>adapted from </a:t>
            </a:r>
            <a:r>
              <a:rPr lang="en-US" sz="1200" dirty="0" err="1"/>
              <a:t>Pintrich</a:t>
            </a:r>
            <a:r>
              <a:rPr lang="en-US" sz="1200" dirty="0"/>
              <a:t> and </a:t>
            </a:r>
            <a:r>
              <a:rPr lang="en-US" sz="1200" dirty="0" err="1" smtClean="0"/>
              <a:t>Zusho</a:t>
            </a:r>
            <a:r>
              <a:rPr lang="en-US" sz="1200" dirty="0"/>
              <a:t> </a:t>
            </a:r>
            <a:r>
              <a:rPr lang="en-US" sz="1200" dirty="0" smtClean="0"/>
              <a:t>(2007)</a:t>
            </a:r>
            <a:r>
              <a:rPr lang="en-US" sz="1200" dirty="0" smtClean="0">
                <a:effectLst/>
              </a:rPr>
              <a:t> </a:t>
            </a:r>
            <a:endParaRPr lang="en-US" sz="1200" dirty="0"/>
          </a:p>
        </p:txBody>
      </p:sp>
    </p:spTree>
    <p:extLst>
      <p:ext uri="{BB962C8B-B14F-4D97-AF65-F5344CB8AC3E}">
        <p14:creationId xmlns:p14="http://schemas.microsoft.com/office/powerpoint/2010/main" val="356314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500"/>
                            </p:stCondLst>
                            <p:childTnLst>
                              <p:par>
                                <p:cTn id="21" presetID="1" presetClass="exit" presetSubtype="0" fill="hold" nodeType="afterEffect">
                                  <p:stCondLst>
                                    <p:cond delay="0"/>
                                  </p:stCondLst>
                                  <p:childTnLst>
                                    <p:set>
                                      <p:cBhvr>
                                        <p:cTn id="22" dur="1" fill="hold">
                                          <p:stCondLst>
                                            <p:cond delay="0"/>
                                          </p:stCondLst>
                                        </p:cTn>
                                        <p:tgtEl>
                                          <p:spTgt spid="5"/>
                                        </p:tgtEl>
                                        <p:attrNameLst>
                                          <p:attrName>style.visibility</p:attrName>
                                        </p:attrNameLst>
                                      </p:cBhvr>
                                      <p:to>
                                        <p:strVal val="hidden"/>
                                      </p:to>
                                    </p:se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Oval 35"/>
          <p:cNvSpPr/>
          <p:nvPr/>
        </p:nvSpPr>
        <p:spPr>
          <a:xfrm>
            <a:off x="857434" y="3276599"/>
            <a:ext cx="1524001" cy="15240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838200" y="1600200"/>
            <a:ext cx="1524001" cy="15240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838200" y="2057400"/>
            <a:ext cx="1524001" cy="615553"/>
          </a:xfrm>
          <a:prstGeom prst="rect">
            <a:avLst/>
          </a:prstGeom>
          <a:noFill/>
        </p:spPr>
        <p:txBody>
          <a:bodyPr wrap="square" tIns="0" bIns="0" rtlCol="0">
            <a:spAutoFit/>
          </a:bodyPr>
          <a:lstStyle/>
          <a:p>
            <a:pPr algn="ctr"/>
            <a:r>
              <a:rPr lang="en-US" sz="2000" b="1" dirty="0" smtClean="0">
                <a:solidFill>
                  <a:srgbClr val="FFFF00"/>
                </a:solidFill>
              </a:rPr>
              <a:t>Expectancy of Success</a:t>
            </a:r>
            <a:endParaRPr lang="en-US" sz="2000" b="1" dirty="0">
              <a:solidFill>
                <a:srgbClr val="FFFF00"/>
              </a:solidFill>
            </a:endParaRPr>
          </a:p>
        </p:txBody>
      </p:sp>
      <p:sp>
        <p:nvSpPr>
          <p:cNvPr id="33" name="Rectangle 32"/>
          <p:cNvSpPr/>
          <p:nvPr/>
        </p:nvSpPr>
        <p:spPr>
          <a:xfrm>
            <a:off x="2596373" y="376535"/>
            <a:ext cx="4033027" cy="461665"/>
          </a:xfrm>
          <a:prstGeom prst="rect">
            <a:avLst/>
          </a:prstGeom>
        </p:spPr>
        <p:txBody>
          <a:bodyPr wrap="none">
            <a:spAutoFit/>
          </a:bodyPr>
          <a:lstStyle/>
          <a:p>
            <a:r>
              <a:rPr lang="en-US" sz="2400" b="1" dirty="0" smtClean="0">
                <a:solidFill>
                  <a:srgbClr val="FF0000"/>
                </a:solidFill>
              </a:rPr>
              <a:t>Student Expectancy and Value</a:t>
            </a:r>
            <a:endParaRPr lang="en-US" sz="2400" b="1" dirty="0"/>
          </a:p>
        </p:txBody>
      </p:sp>
      <p:sp>
        <p:nvSpPr>
          <p:cNvPr id="34" name="TextBox 33"/>
          <p:cNvSpPr txBox="1"/>
          <p:nvPr/>
        </p:nvSpPr>
        <p:spPr>
          <a:xfrm>
            <a:off x="2514600" y="6324600"/>
            <a:ext cx="4312860" cy="276999"/>
          </a:xfrm>
          <a:prstGeom prst="rect">
            <a:avLst/>
          </a:prstGeom>
          <a:noFill/>
        </p:spPr>
        <p:txBody>
          <a:bodyPr wrap="square" rtlCol="0">
            <a:spAutoFit/>
          </a:bodyPr>
          <a:lstStyle/>
          <a:p>
            <a:pPr algn="ctr"/>
            <a:r>
              <a:rPr lang="en-US" sz="1200" dirty="0" smtClean="0"/>
              <a:t>After Fig. </a:t>
            </a:r>
            <a:r>
              <a:rPr lang="en-US" sz="1200" dirty="0" smtClean="0"/>
              <a:t>3.1, </a:t>
            </a:r>
            <a:r>
              <a:rPr lang="en-US" sz="1200" dirty="0" smtClean="0"/>
              <a:t>Ambrose et al., 2010</a:t>
            </a:r>
            <a:endParaRPr lang="en-US" sz="1200" dirty="0"/>
          </a:p>
        </p:txBody>
      </p:sp>
      <p:sp>
        <p:nvSpPr>
          <p:cNvPr id="35" name="TextBox 34"/>
          <p:cNvSpPr txBox="1"/>
          <p:nvPr/>
        </p:nvSpPr>
        <p:spPr>
          <a:xfrm>
            <a:off x="1105270" y="3730824"/>
            <a:ext cx="1028330" cy="615553"/>
          </a:xfrm>
          <a:prstGeom prst="rect">
            <a:avLst/>
          </a:prstGeom>
          <a:noFill/>
        </p:spPr>
        <p:txBody>
          <a:bodyPr wrap="square" tIns="0" bIns="0" rtlCol="0">
            <a:spAutoFit/>
          </a:bodyPr>
          <a:lstStyle/>
          <a:p>
            <a:pPr algn="ctr"/>
            <a:r>
              <a:rPr lang="en-US" sz="2000" b="1" dirty="0" smtClean="0">
                <a:solidFill>
                  <a:srgbClr val="FFFF00"/>
                </a:solidFill>
              </a:rPr>
              <a:t>Value of Task</a:t>
            </a:r>
            <a:endParaRPr lang="en-US" sz="2000" b="1" dirty="0">
              <a:solidFill>
                <a:srgbClr val="FFFF00"/>
              </a:solidFill>
            </a:endParaRPr>
          </a:p>
        </p:txBody>
      </p:sp>
      <p:sp>
        <p:nvSpPr>
          <p:cNvPr id="37" name="Oval 36"/>
          <p:cNvSpPr/>
          <p:nvPr/>
        </p:nvSpPr>
        <p:spPr>
          <a:xfrm>
            <a:off x="2895599" y="2438399"/>
            <a:ext cx="1524001" cy="1524001"/>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2895599" y="3046510"/>
            <a:ext cx="1524001" cy="307777"/>
          </a:xfrm>
          <a:prstGeom prst="rect">
            <a:avLst/>
          </a:prstGeom>
          <a:noFill/>
        </p:spPr>
        <p:txBody>
          <a:bodyPr wrap="square" tIns="0" bIns="0" rtlCol="0">
            <a:spAutoFit/>
          </a:bodyPr>
          <a:lstStyle/>
          <a:p>
            <a:pPr algn="ctr"/>
            <a:r>
              <a:rPr lang="en-US" sz="2000" b="1" dirty="0" smtClean="0">
                <a:solidFill>
                  <a:srgbClr val="FFFF00"/>
                </a:solidFill>
              </a:rPr>
              <a:t>Motivation</a:t>
            </a:r>
            <a:endParaRPr lang="en-US" sz="2000" b="1" dirty="0">
              <a:solidFill>
                <a:srgbClr val="FFFF00"/>
              </a:solidFill>
            </a:endParaRPr>
          </a:p>
        </p:txBody>
      </p:sp>
      <p:sp>
        <p:nvSpPr>
          <p:cNvPr id="39" name="Oval 38"/>
          <p:cNvSpPr/>
          <p:nvPr/>
        </p:nvSpPr>
        <p:spPr>
          <a:xfrm>
            <a:off x="4972232" y="2438400"/>
            <a:ext cx="1524001" cy="1524001"/>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4972232" y="2743200"/>
            <a:ext cx="1524001" cy="923330"/>
          </a:xfrm>
          <a:prstGeom prst="rect">
            <a:avLst/>
          </a:prstGeom>
          <a:noFill/>
        </p:spPr>
        <p:txBody>
          <a:bodyPr wrap="square" tIns="0" bIns="0" rtlCol="0">
            <a:spAutoFit/>
          </a:bodyPr>
          <a:lstStyle/>
          <a:p>
            <a:pPr algn="ctr"/>
            <a:r>
              <a:rPr lang="en-US" sz="2000" b="1" dirty="0" smtClean="0">
                <a:solidFill>
                  <a:srgbClr val="FFFF00"/>
                </a:solidFill>
              </a:rPr>
              <a:t>Goal-directed behavior</a:t>
            </a:r>
            <a:endParaRPr lang="en-US" sz="2000" b="1" dirty="0">
              <a:solidFill>
                <a:srgbClr val="FFFF00"/>
              </a:solidFill>
            </a:endParaRPr>
          </a:p>
        </p:txBody>
      </p:sp>
      <p:sp>
        <p:nvSpPr>
          <p:cNvPr id="41" name="Oval 40"/>
          <p:cNvSpPr/>
          <p:nvPr/>
        </p:nvSpPr>
        <p:spPr>
          <a:xfrm>
            <a:off x="7162799" y="2438400"/>
            <a:ext cx="1524001" cy="1524001"/>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7162799" y="2920425"/>
            <a:ext cx="1524001" cy="584775"/>
          </a:xfrm>
          <a:prstGeom prst="rect">
            <a:avLst/>
          </a:prstGeom>
          <a:noFill/>
        </p:spPr>
        <p:txBody>
          <a:bodyPr wrap="square" tIns="0" bIns="0" rtlCol="0">
            <a:spAutoFit/>
          </a:bodyPr>
          <a:lstStyle/>
          <a:p>
            <a:pPr algn="ctr"/>
            <a:r>
              <a:rPr lang="en-US" sz="1900" b="1" dirty="0">
                <a:solidFill>
                  <a:srgbClr val="FFFF00"/>
                </a:solidFill>
              </a:rPr>
              <a:t>L</a:t>
            </a:r>
            <a:r>
              <a:rPr lang="en-US" sz="1900" b="1" dirty="0" smtClean="0">
                <a:solidFill>
                  <a:srgbClr val="FFFF00"/>
                </a:solidFill>
              </a:rPr>
              <a:t>earning &amp; performance</a:t>
            </a:r>
            <a:endParaRPr lang="en-US" sz="1900" b="1" dirty="0">
              <a:solidFill>
                <a:srgbClr val="FFFF00"/>
              </a:solidFill>
            </a:endParaRPr>
          </a:p>
        </p:txBody>
      </p:sp>
      <p:cxnSp>
        <p:nvCxnSpPr>
          <p:cNvPr id="5" name="Straight Arrow Connector 4"/>
          <p:cNvCxnSpPr/>
          <p:nvPr/>
        </p:nvCxnSpPr>
        <p:spPr>
          <a:xfrm>
            <a:off x="2495367" y="2590800"/>
            <a:ext cx="381000" cy="1524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2469523" y="3429745"/>
            <a:ext cx="381000" cy="15091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490075" y="3181657"/>
            <a:ext cx="406844" cy="8391"/>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6603556" y="3200400"/>
            <a:ext cx="406844" cy="8391"/>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1746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2596373" y="376535"/>
            <a:ext cx="4033027" cy="461665"/>
          </a:xfrm>
          <a:prstGeom prst="rect">
            <a:avLst/>
          </a:prstGeom>
        </p:spPr>
        <p:txBody>
          <a:bodyPr wrap="none">
            <a:spAutoFit/>
          </a:bodyPr>
          <a:lstStyle/>
          <a:p>
            <a:r>
              <a:rPr lang="en-US" sz="2400" b="1" dirty="0" smtClean="0">
                <a:solidFill>
                  <a:srgbClr val="FF0000"/>
                </a:solidFill>
              </a:rPr>
              <a:t>Student Expectancy and Value</a:t>
            </a:r>
            <a:endParaRPr lang="en-US" sz="2400" b="1" dirty="0"/>
          </a:p>
        </p:txBody>
      </p:sp>
      <p:grpSp>
        <p:nvGrpSpPr>
          <p:cNvPr id="4" name="Group 3"/>
          <p:cNvGrpSpPr/>
          <p:nvPr/>
        </p:nvGrpSpPr>
        <p:grpSpPr>
          <a:xfrm>
            <a:off x="2445387" y="2113551"/>
            <a:ext cx="6324600" cy="2578963"/>
            <a:chOff x="838200" y="1600200"/>
            <a:chExt cx="7848600" cy="3200400"/>
          </a:xfrm>
        </p:grpSpPr>
        <p:sp>
          <p:nvSpPr>
            <p:cNvPr id="36" name="Oval 35"/>
            <p:cNvSpPr/>
            <p:nvPr/>
          </p:nvSpPr>
          <p:spPr>
            <a:xfrm>
              <a:off x="857434" y="3276599"/>
              <a:ext cx="1524001" cy="15240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838200" y="1600200"/>
              <a:ext cx="1524001" cy="15240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838200" y="2057400"/>
              <a:ext cx="1524001" cy="615553"/>
            </a:xfrm>
            <a:prstGeom prst="rect">
              <a:avLst/>
            </a:prstGeom>
            <a:noFill/>
          </p:spPr>
          <p:txBody>
            <a:bodyPr wrap="square" tIns="0" bIns="0" rtlCol="0">
              <a:spAutoFit/>
            </a:bodyPr>
            <a:lstStyle/>
            <a:p>
              <a:pPr algn="ctr"/>
              <a:r>
                <a:rPr lang="en-US" sz="1600" b="1" dirty="0" smtClean="0">
                  <a:solidFill>
                    <a:srgbClr val="FFFF00"/>
                  </a:solidFill>
                </a:rPr>
                <a:t>Expectancy of Success</a:t>
              </a:r>
              <a:endParaRPr lang="en-US" sz="1600" b="1" dirty="0">
                <a:solidFill>
                  <a:srgbClr val="FFFF00"/>
                </a:solidFill>
              </a:endParaRPr>
            </a:p>
          </p:txBody>
        </p:sp>
        <p:sp>
          <p:nvSpPr>
            <p:cNvPr id="35" name="TextBox 34"/>
            <p:cNvSpPr txBox="1"/>
            <p:nvPr/>
          </p:nvSpPr>
          <p:spPr>
            <a:xfrm>
              <a:off x="1105270" y="3730824"/>
              <a:ext cx="1028330" cy="615553"/>
            </a:xfrm>
            <a:prstGeom prst="rect">
              <a:avLst/>
            </a:prstGeom>
            <a:noFill/>
          </p:spPr>
          <p:txBody>
            <a:bodyPr wrap="square" tIns="0" bIns="0" rtlCol="0">
              <a:spAutoFit/>
            </a:bodyPr>
            <a:lstStyle/>
            <a:p>
              <a:pPr algn="ctr"/>
              <a:r>
                <a:rPr lang="en-US" sz="1600" b="1" dirty="0" smtClean="0">
                  <a:solidFill>
                    <a:srgbClr val="FFFF00"/>
                  </a:solidFill>
                </a:rPr>
                <a:t>Value of Task</a:t>
              </a:r>
              <a:endParaRPr lang="en-US" sz="1600" b="1" dirty="0">
                <a:solidFill>
                  <a:srgbClr val="FFFF00"/>
                </a:solidFill>
              </a:endParaRPr>
            </a:p>
          </p:txBody>
        </p:sp>
        <p:sp>
          <p:nvSpPr>
            <p:cNvPr id="37" name="Oval 36"/>
            <p:cNvSpPr/>
            <p:nvPr/>
          </p:nvSpPr>
          <p:spPr>
            <a:xfrm>
              <a:off x="2895599" y="2438399"/>
              <a:ext cx="1524001" cy="1524001"/>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2895599" y="3046510"/>
              <a:ext cx="1524001" cy="307777"/>
            </a:xfrm>
            <a:prstGeom prst="rect">
              <a:avLst/>
            </a:prstGeom>
            <a:noFill/>
          </p:spPr>
          <p:txBody>
            <a:bodyPr wrap="square" tIns="0" bIns="0" rtlCol="0">
              <a:spAutoFit/>
            </a:bodyPr>
            <a:lstStyle/>
            <a:p>
              <a:pPr algn="ctr"/>
              <a:r>
                <a:rPr lang="en-US" sz="1600" b="1" dirty="0" smtClean="0">
                  <a:solidFill>
                    <a:srgbClr val="FFFF00"/>
                  </a:solidFill>
                </a:rPr>
                <a:t>Motivation</a:t>
              </a:r>
              <a:endParaRPr lang="en-US" sz="1600" b="1" dirty="0">
                <a:solidFill>
                  <a:srgbClr val="FFFF00"/>
                </a:solidFill>
              </a:endParaRPr>
            </a:p>
          </p:txBody>
        </p:sp>
        <p:sp>
          <p:nvSpPr>
            <p:cNvPr id="39" name="Oval 38"/>
            <p:cNvSpPr/>
            <p:nvPr/>
          </p:nvSpPr>
          <p:spPr>
            <a:xfrm>
              <a:off x="4972232" y="2438400"/>
              <a:ext cx="1524001" cy="1524001"/>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4972232" y="2743200"/>
              <a:ext cx="1524001" cy="923330"/>
            </a:xfrm>
            <a:prstGeom prst="rect">
              <a:avLst/>
            </a:prstGeom>
            <a:noFill/>
          </p:spPr>
          <p:txBody>
            <a:bodyPr wrap="square" tIns="0" bIns="0" rtlCol="0">
              <a:spAutoFit/>
            </a:bodyPr>
            <a:lstStyle/>
            <a:p>
              <a:pPr algn="ctr"/>
              <a:r>
                <a:rPr lang="en-US" sz="1600" b="1" dirty="0" smtClean="0">
                  <a:solidFill>
                    <a:srgbClr val="FFFF00"/>
                  </a:solidFill>
                </a:rPr>
                <a:t>Goal-directed behavior</a:t>
              </a:r>
              <a:endParaRPr lang="en-US" sz="1600" b="1" dirty="0">
                <a:solidFill>
                  <a:srgbClr val="FFFF00"/>
                </a:solidFill>
              </a:endParaRPr>
            </a:p>
          </p:txBody>
        </p:sp>
        <p:sp>
          <p:nvSpPr>
            <p:cNvPr id="41" name="Oval 40"/>
            <p:cNvSpPr/>
            <p:nvPr/>
          </p:nvSpPr>
          <p:spPr>
            <a:xfrm>
              <a:off x="7162799" y="2438400"/>
              <a:ext cx="1524001" cy="1524001"/>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7162800" y="2920426"/>
              <a:ext cx="1524000" cy="572910"/>
            </a:xfrm>
            <a:prstGeom prst="rect">
              <a:avLst/>
            </a:prstGeom>
            <a:noFill/>
          </p:spPr>
          <p:txBody>
            <a:bodyPr wrap="square" tIns="0" bIns="0" rtlCol="0">
              <a:spAutoFit/>
            </a:bodyPr>
            <a:lstStyle/>
            <a:p>
              <a:pPr algn="ctr"/>
              <a:r>
                <a:rPr lang="en-US" sz="1500" b="1" dirty="0">
                  <a:solidFill>
                    <a:srgbClr val="FFFF00"/>
                  </a:solidFill>
                </a:rPr>
                <a:t>L</a:t>
              </a:r>
              <a:r>
                <a:rPr lang="en-US" sz="1500" b="1" dirty="0" smtClean="0">
                  <a:solidFill>
                    <a:srgbClr val="FFFF00"/>
                  </a:solidFill>
                </a:rPr>
                <a:t>earning &amp; performance</a:t>
              </a:r>
              <a:endParaRPr lang="en-US" sz="1500" b="1" dirty="0">
                <a:solidFill>
                  <a:srgbClr val="FFFF00"/>
                </a:solidFill>
              </a:endParaRPr>
            </a:p>
          </p:txBody>
        </p:sp>
        <p:cxnSp>
          <p:nvCxnSpPr>
            <p:cNvPr id="5" name="Straight Arrow Connector 4"/>
            <p:cNvCxnSpPr/>
            <p:nvPr/>
          </p:nvCxnSpPr>
          <p:spPr>
            <a:xfrm>
              <a:off x="2495367" y="2590800"/>
              <a:ext cx="381000" cy="1524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2469523" y="3429745"/>
              <a:ext cx="381000" cy="15091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490075" y="3181657"/>
              <a:ext cx="406844" cy="8391"/>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6603556" y="3200400"/>
              <a:ext cx="406844" cy="8391"/>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 name="TextBox 1"/>
          <p:cNvSpPr txBox="1"/>
          <p:nvPr/>
        </p:nvSpPr>
        <p:spPr>
          <a:xfrm>
            <a:off x="3845469" y="4688741"/>
            <a:ext cx="2971799" cy="738664"/>
          </a:xfrm>
          <a:prstGeom prst="rect">
            <a:avLst/>
          </a:prstGeom>
          <a:noFill/>
        </p:spPr>
        <p:txBody>
          <a:bodyPr wrap="square" rtlCol="0">
            <a:spAutoFit/>
          </a:bodyPr>
          <a:lstStyle/>
          <a:p>
            <a:pPr marL="285750" indent="-285750">
              <a:buFont typeface="Arial" pitchFamily="34" charset="0"/>
              <a:buChar char="•"/>
            </a:pPr>
            <a:r>
              <a:rPr lang="en-US" sz="1400" dirty="0" smtClean="0">
                <a:solidFill>
                  <a:schemeClr val="accent2">
                    <a:lumMod val="50000"/>
                  </a:schemeClr>
                </a:solidFill>
              </a:rPr>
              <a:t>Link skills to professional lives</a:t>
            </a:r>
          </a:p>
          <a:p>
            <a:pPr marL="285750" indent="-285750">
              <a:buFont typeface="Arial" pitchFamily="34" charset="0"/>
              <a:buChar char="•"/>
            </a:pPr>
            <a:r>
              <a:rPr lang="en-US" sz="1400" dirty="0" smtClean="0">
                <a:solidFill>
                  <a:schemeClr val="accent2">
                    <a:lumMod val="50000"/>
                  </a:schemeClr>
                </a:solidFill>
              </a:rPr>
              <a:t>Identify, reward what you value</a:t>
            </a:r>
          </a:p>
          <a:p>
            <a:pPr marL="285750" indent="-285750">
              <a:buFont typeface="Arial" pitchFamily="34" charset="0"/>
              <a:buChar char="•"/>
            </a:pPr>
            <a:r>
              <a:rPr lang="en-US" sz="1400" dirty="0" smtClean="0">
                <a:solidFill>
                  <a:schemeClr val="accent2">
                    <a:lumMod val="50000"/>
                  </a:schemeClr>
                </a:solidFill>
              </a:rPr>
              <a:t>Show your passion, enthusiasm</a:t>
            </a:r>
            <a:endParaRPr lang="en-US" sz="1400" dirty="0">
              <a:solidFill>
                <a:schemeClr val="accent2">
                  <a:lumMod val="50000"/>
                </a:schemeClr>
              </a:solidFill>
            </a:endParaRPr>
          </a:p>
        </p:txBody>
      </p:sp>
      <p:sp>
        <p:nvSpPr>
          <p:cNvPr id="20" name="TextBox 19"/>
          <p:cNvSpPr txBox="1"/>
          <p:nvPr/>
        </p:nvSpPr>
        <p:spPr>
          <a:xfrm>
            <a:off x="3688964" y="1600200"/>
            <a:ext cx="3124200" cy="738664"/>
          </a:xfrm>
          <a:prstGeom prst="rect">
            <a:avLst/>
          </a:prstGeom>
          <a:noFill/>
        </p:spPr>
        <p:txBody>
          <a:bodyPr wrap="square" rtlCol="0">
            <a:spAutoFit/>
          </a:bodyPr>
          <a:lstStyle/>
          <a:p>
            <a:pPr marL="285750" indent="-285750">
              <a:buFont typeface="Arial" pitchFamily="34" charset="0"/>
              <a:buChar char="•"/>
            </a:pPr>
            <a:r>
              <a:rPr lang="en-US" sz="1400" dirty="0" smtClean="0">
                <a:solidFill>
                  <a:schemeClr val="accent1">
                    <a:lumMod val="50000"/>
                  </a:schemeClr>
                </a:solidFill>
              </a:rPr>
              <a:t>Articulate your expectations</a:t>
            </a:r>
          </a:p>
          <a:p>
            <a:pPr marL="285750" indent="-285750">
              <a:buFont typeface="Arial" pitchFamily="34" charset="0"/>
              <a:buChar char="•"/>
            </a:pPr>
            <a:r>
              <a:rPr lang="en-US" sz="1400" dirty="0" smtClean="0">
                <a:solidFill>
                  <a:schemeClr val="accent1">
                    <a:lumMod val="50000"/>
                  </a:schemeClr>
                </a:solidFill>
              </a:rPr>
              <a:t>Provide rubrics, targeted feedback</a:t>
            </a:r>
          </a:p>
          <a:p>
            <a:pPr marL="285750" indent="-285750">
              <a:buFont typeface="Arial" pitchFamily="34" charset="0"/>
              <a:buChar char="•"/>
            </a:pPr>
            <a:r>
              <a:rPr lang="en-US" sz="1400" dirty="0" smtClean="0">
                <a:solidFill>
                  <a:schemeClr val="accent1">
                    <a:lumMod val="50000"/>
                  </a:schemeClr>
                </a:solidFill>
              </a:rPr>
              <a:t>Discuss effective learning strategies</a:t>
            </a:r>
            <a:endParaRPr lang="en-US" sz="1400" dirty="0">
              <a:solidFill>
                <a:schemeClr val="accent1">
                  <a:lumMod val="50000"/>
                </a:schemeClr>
              </a:solidFill>
            </a:endParaRPr>
          </a:p>
        </p:txBody>
      </p:sp>
      <p:sp>
        <p:nvSpPr>
          <p:cNvPr id="21" name="TextBox 20"/>
          <p:cNvSpPr txBox="1"/>
          <p:nvPr/>
        </p:nvSpPr>
        <p:spPr>
          <a:xfrm>
            <a:off x="334799" y="2932093"/>
            <a:ext cx="2261573" cy="954107"/>
          </a:xfrm>
          <a:prstGeom prst="rect">
            <a:avLst/>
          </a:prstGeom>
          <a:noFill/>
        </p:spPr>
        <p:txBody>
          <a:bodyPr wrap="square" rtlCol="0">
            <a:spAutoFit/>
          </a:bodyPr>
          <a:lstStyle/>
          <a:p>
            <a:pPr marL="285750" indent="-285750">
              <a:buFont typeface="Arial" pitchFamily="34" charset="0"/>
              <a:buChar char="•"/>
            </a:pPr>
            <a:r>
              <a:rPr lang="en-US" sz="1400" dirty="0" smtClean="0">
                <a:solidFill>
                  <a:schemeClr val="tx2">
                    <a:lumMod val="50000"/>
                  </a:schemeClr>
                </a:solidFill>
              </a:rPr>
              <a:t>Provide flexibility, control</a:t>
            </a:r>
          </a:p>
          <a:p>
            <a:pPr marL="285750" indent="-285750">
              <a:buFont typeface="Arial" pitchFamily="34" charset="0"/>
              <a:buChar char="•"/>
            </a:pPr>
            <a:r>
              <a:rPr lang="en-US" sz="1400" dirty="0" smtClean="0">
                <a:solidFill>
                  <a:schemeClr val="tx2">
                    <a:lumMod val="50000"/>
                  </a:schemeClr>
                </a:solidFill>
              </a:rPr>
              <a:t>Schedule opportunities for reflection</a:t>
            </a:r>
            <a:endParaRPr lang="en-US" sz="1400" dirty="0">
              <a:solidFill>
                <a:schemeClr val="tx2">
                  <a:lumMod val="50000"/>
                </a:schemeClr>
              </a:solidFill>
            </a:endParaRPr>
          </a:p>
        </p:txBody>
      </p:sp>
      <p:sp>
        <p:nvSpPr>
          <p:cNvPr id="22" name="TextBox 21"/>
          <p:cNvSpPr txBox="1"/>
          <p:nvPr/>
        </p:nvSpPr>
        <p:spPr>
          <a:xfrm>
            <a:off x="494265" y="1143000"/>
            <a:ext cx="3593527" cy="738664"/>
          </a:xfrm>
          <a:prstGeom prst="rect">
            <a:avLst/>
          </a:prstGeom>
          <a:noFill/>
        </p:spPr>
        <p:txBody>
          <a:bodyPr wrap="square" rtlCol="0">
            <a:spAutoFit/>
          </a:bodyPr>
          <a:lstStyle/>
          <a:p>
            <a:pPr marL="285750" indent="-285750">
              <a:buFont typeface="Arial" pitchFamily="34" charset="0"/>
              <a:buChar char="•"/>
            </a:pPr>
            <a:r>
              <a:rPr lang="en-US" sz="1400" dirty="0" smtClean="0">
                <a:solidFill>
                  <a:schemeClr val="accent1">
                    <a:lumMod val="50000"/>
                  </a:schemeClr>
                </a:solidFill>
              </a:rPr>
              <a:t>Align objectives, assessments, activities</a:t>
            </a:r>
          </a:p>
          <a:p>
            <a:pPr marL="285750" indent="-285750">
              <a:buFont typeface="Arial" pitchFamily="34" charset="0"/>
              <a:buChar char="•"/>
            </a:pPr>
            <a:r>
              <a:rPr lang="en-US" sz="1400" dirty="0" smtClean="0">
                <a:solidFill>
                  <a:schemeClr val="accent1">
                    <a:lumMod val="50000"/>
                  </a:schemeClr>
                </a:solidFill>
              </a:rPr>
              <a:t>Identify appropriate level of challenge</a:t>
            </a:r>
          </a:p>
          <a:p>
            <a:pPr marL="285750" indent="-285750">
              <a:buFont typeface="Arial" pitchFamily="34" charset="0"/>
              <a:buChar char="•"/>
            </a:pPr>
            <a:r>
              <a:rPr lang="en-US" sz="1400" dirty="0" smtClean="0">
                <a:solidFill>
                  <a:schemeClr val="accent1">
                    <a:lumMod val="50000"/>
                  </a:schemeClr>
                </a:solidFill>
              </a:rPr>
              <a:t>Provide early success opportunities</a:t>
            </a:r>
          </a:p>
        </p:txBody>
      </p:sp>
      <p:sp>
        <p:nvSpPr>
          <p:cNvPr id="24" name="TextBox 23"/>
          <p:cNvSpPr txBox="1"/>
          <p:nvPr/>
        </p:nvSpPr>
        <p:spPr>
          <a:xfrm>
            <a:off x="563400" y="4953000"/>
            <a:ext cx="3217374" cy="738664"/>
          </a:xfrm>
          <a:prstGeom prst="rect">
            <a:avLst/>
          </a:prstGeom>
          <a:noFill/>
        </p:spPr>
        <p:txBody>
          <a:bodyPr wrap="square" rtlCol="0">
            <a:spAutoFit/>
          </a:bodyPr>
          <a:lstStyle/>
          <a:p>
            <a:pPr marL="285750" indent="-285750">
              <a:buFont typeface="Arial" pitchFamily="34" charset="0"/>
              <a:buChar char="•"/>
            </a:pPr>
            <a:r>
              <a:rPr lang="en-US" sz="1400" dirty="0" smtClean="0">
                <a:solidFill>
                  <a:schemeClr val="accent2">
                    <a:lumMod val="50000"/>
                  </a:schemeClr>
                </a:solidFill>
              </a:rPr>
              <a:t>Connect material to student interests</a:t>
            </a:r>
          </a:p>
          <a:p>
            <a:pPr marL="285750" indent="-285750">
              <a:buFont typeface="Arial" pitchFamily="34" charset="0"/>
              <a:buChar char="•"/>
            </a:pPr>
            <a:r>
              <a:rPr lang="en-US" sz="1400" dirty="0" smtClean="0">
                <a:solidFill>
                  <a:schemeClr val="accent2">
                    <a:lumMod val="50000"/>
                  </a:schemeClr>
                </a:solidFill>
              </a:rPr>
              <a:t>Provide real world tasks</a:t>
            </a:r>
          </a:p>
          <a:p>
            <a:pPr marL="285750" indent="-285750">
              <a:buFont typeface="Arial" pitchFamily="34" charset="0"/>
              <a:buChar char="•"/>
            </a:pPr>
            <a:r>
              <a:rPr lang="en-US" sz="1400" dirty="0" smtClean="0">
                <a:solidFill>
                  <a:schemeClr val="accent2">
                    <a:lumMod val="50000"/>
                  </a:schemeClr>
                </a:solidFill>
              </a:rPr>
              <a:t>Show relevance to academic future</a:t>
            </a:r>
          </a:p>
        </p:txBody>
      </p:sp>
    </p:spTree>
    <p:extLst>
      <p:ext uri="{BB962C8B-B14F-4D97-AF65-F5344CB8AC3E}">
        <p14:creationId xmlns:p14="http://schemas.microsoft.com/office/powerpoint/2010/main" val="3854633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bldP spid="21" grpId="0"/>
      <p:bldP spid="22"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447798" y="1143000"/>
            <a:ext cx="3311373" cy="22860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876800" y="1143000"/>
            <a:ext cx="3311373" cy="2286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447800" y="1156156"/>
            <a:ext cx="3235171" cy="215444"/>
          </a:xfrm>
          <a:prstGeom prst="rect">
            <a:avLst/>
          </a:prstGeom>
          <a:noFill/>
        </p:spPr>
        <p:txBody>
          <a:bodyPr wrap="square" tIns="0" bIns="0" rtlCol="0">
            <a:spAutoFit/>
          </a:bodyPr>
          <a:lstStyle/>
          <a:p>
            <a:pPr algn="ctr"/>
            <a:r>
              <a:rPr lang="en-US" sz="1400" b="1" dirty="0" smtClean="0"/>
              <a:t>Non-supportive Learning Environment</a:t>
            </a:r>
            <a:endParaRPr lang="en-US" sz="1400" b="1" dirty="0"/>
          </a:p>
        </p:txBody>
      </p:sp>
      <p:sp>
        <p:nvSpPr>
          <p:cNvPr id="17" name="TextBox 16"/>
          <p:cNvSpPr txBox="1"/>
          <p:nvPr/>
        </p:nvSpPr>
        <p:spPr>
          <a:xfrm>
            <a:off x="4918231" y="1149578"/>
            <a:ext cx="3235171" cy="215444"/>
          </a:xfrm>
          <a:prstGeom prst="rect">
            <a:avLst/>
          </a:prstGeom>
          <a:noFill/>
        </p:spPr>
        <p:txBody>
          <a:bodyPr wrap="square" tIns="0" bIns="0" rtlCol="0">
            <a:spAutoFit/>
          </a:bodyPr>
          <a:lstStyle/>
          <a:p>
            <a:pPr algn="ctr"/>
            <a:r>
              <a:rPr lang="en-US" sz="1400" b="1" dirty="0">
                <a:solidFill>
                  <a:schemeClr val="bg1"/>
                </a:solidFill>
              </a:rPr>
              <a:t>S</a:t>
            </a:r>
            <a:r>
              <a:rPr lang="en-US" sz="1400" b="1" dirty="0" smtClean="0">
                <a:solidFill>
                  <a:schemeClr val="bg1"/>
                </a:solidFill>
              </a:rPr>
              <a:t>upportive Learning Environment</a:t>
            </a:r>
            <a:endParaRPr lang="en-US" sz="1400" b="1" dirty="0">
              <a:solidFill>
                <a:schemeClr val="bg1"/>
              </a:solidFill>
            </a:endParaRPr>
          </a:p>
        </p:txBody>
      </p:sp>
      <p:sp>
        <p:nvSpPr>
          <p:cNvPr id="18" name="TextBox 17"/>
          <p:cNvSpPr txBox="1"/>
          <p:nvPr/>
        </p:nvSpPr>
        <p:spPr>
          <a:xfrm rot="16200000">
            <a:off x="-546556" y="3198021"/>
            <a:ext cx="3048000" cy="430887"/>
          </a:xfrm>
          <a:prstGeom prst="rect">
            <a:avLst/>
          </a:prstGeom>
          <a:noFill/>
        </p:spPr>
        <p:txBody>
          <a:bodyPr wrap="square" tIns="0" bIns="0" rtlCol="0">
            <a:spAutoFit/>
          </a:bodyPr>
          <a:lstStyle/>
          <a:p>
            <a:r>
              <a:rPr lang="en-US" sz="1400" b="1" dirty="0" smtClean="0">
                <a:solidFill>
                  <a:schemeClr val="tx2">
                    <a:lumMod val="75000"/>
                  </a:schemeClr>
                </a:solidFill>
              </a:rPr>
              <a:t>Student’s expectancy of success is . . . </a:t>
            </a:r>
          </a:p>
          <a:p>
            <a:r>
              <a:rPr lang="en-US" sz="1400" b="1" dirty="0">
                <a:solidFill>
                  <a:schemeClr val="tx2">
                    <a:lumMod val="75000"/>
                  </a:schemeClr>
                </a:solidFill>
              </a:rPr>
              <a:t> </a:t>
            </a:r>
            <a:r>
              <a:rPr lang="en-US" sz="1400" b="1" dirty="0" smtClean="0">
                <a:solidFill>
                  <a:schemeClr val="tx2">
                    <a:lumMod val="75000"/>
                  </a:schemeClr>
                </a:solidFill>
              </a:rPr>
              <a:t>         HIGH                                LOW</a:t>
            </a:r>
            <a:endParaRPr lang="en-US" sz="1400" b="1" dirty="0">
              <a:solidFill>
                <a:schemeClr val="tx2">
                  <a:lumMod val="75000"/>
                </a:schemeClr>
              </a:solidFill>
            </a:endParaRPr>
          </a:p>
        </p:txBody>
      </p:sp>
      <p:sp>
        <p:nvSpPr>
          <p:cNvPr id="19" name="TextBox 18"/>
          <p:cNvSpPr txBox="1"/>
          <p:nvPr/>
        </p:nvSpPr>
        <p:spPr>
          <a:xfrm>
            <a:off x="1513642" y="1521023"/>
            <a:ext cx="1427084" cy="307777"/>
          </a:xfrm>
          <a:prstGeom prst="rect">
            <a:avLst/>
          </a:prstGeom>
          <a:noFill/>
        </p:spPr>
        <p:txBody>
          <a:bodyPr wrap="square" rtlCol="0">
            <a:spAutoFit/>
          </a:bodyPr>
          <a:lstStyle/>
          <a:p>
            <a:r>
              <a:rPr lang="en-US" sz="1400" b="1" dirty="0" smtClean="0">
                <a:solidFill>
                  <a:schemeClr val="tx2">
                    <a:lumMod val="75000"/>
                  </a:schemeClr>
                </a:solidFill>
              </a:rPr>
              <a:t>Don’t see value</a:t>
            </a:r>
            <a:endParaRPr lang="en-US" sz="1400" b="1" dirty="0">
              <a:solidFill>
                <a:schemeClr val="tx2">
                  <a:lumMod val="75000"/>
                </a:schemeClr>
              </a:solidFill>
            </a:endParaRPr>
          </a:p>
        </p:txBody>
      </p:sp>
      <p:sp>
        <p:nvSpPr>
          <p:cNvPr id="20" name="TextBox 19"/>
          <p:cNvSpPr txBox="1"/>
          <p:nvPr/>
        </p:nvSpPr>
        <p:spPr>
          <a:xfrm>
            <a:off x="4973716" y="1524000"/>
            <a:ext cx="1427084" cy="307777"/>
          </a:xfrm>
          <a:prstGeom prst="rect">
            <a:avLst/>
          </a:prstGeom>
          <a:noFill/>
        </p:spPr>
        <p:txBody>
          <a:bodyPr wrap="square" rtlCol="0">
            <a:spAutoFit/>
          </a:bodyPr>
          <a:lstStyle/>
          <a:p>
            <a:r>
              <a:rPr lang="en-US" sz="1400" b="1" dirty="0" smtClean="0">
                <a:solidFill>
                  <a:schemeClr val="tx2">
                    <a:lumMod val="75000"/>
                  </a:schemeClr>
                </a:solidFill>
              </a:rPr>
              <a:t>Don’t see value</a:t>
            </a:r>
            <a:endParaRPr lang="en-US" sz="1400" b="1" dirty="0">
              <a:solidFill>
                <a:schemeClr val="tx2">
                  <a:lumMod val="75000"/>
                </a:schemeClr>
              </a:solidFill>
            </a:endParaRPr>
          </a:p>
        </p:txBody>
      </p:sp>
      <p:sp>
        <p:nvSpPr>
          <p:cNvPr id="21" name="TextBox 20"/>
          <p:cNvSpPr txBox="1"/>
          <p:nvPr/>
        </p:nvSpPr>
        <p:spPr>
          <a:xfrm>
            <a:off x="6629400" y="1524000"/>
            <a:ext cx="1427084" cy="307777"/>
          </a:xfrm>
          <a:prstGeom prst="rect">
            <a:avLst/>
          </a:prstGeom>
          <a:noFill/>
        </p:spPr>
        <p:txBody>
          <a:bodyPr wrap="square" rtlCol="0">
            <a:spAutoFit/>
          </a:bodyPr>
          <a:lstStyle/>
          <a:p>
            <a:pPr algn="ctr"/>
            <a:r>
              <a:rPr lang="en-US" sz="1400" b="1" dirty="0">
                <a:solidFill>
                  <a:schemeClr val="tx2">
                    <a:lumMod val="75000"/>
                  </a:schemeClr>
                </a:solidFill>
              </a:rPr>
              <a:t>S</a:t>
            </a:r>
            <a:r>
              <a:rPr lang="en-US" sz="1400" b="1" dirty="0" smtClean="0">
                <a:solidFill>
                  <a:schemeClr val="tx2">
                    <a:lumMod val="75000"/>
                  </a:schemeClr>
                </a:solidFill>
              </a:rPr>
              <a:t>ee value</a:t>
            </a:r>
            <a:endParaRPr lang="en-US" sz="1400" b="1" dirty="0">
              <a:solidFill>
                <a:schemeClr val="tx2">
                  <a:lumMod val="75000"/>
                </a:schemeClr>
              </a:solidFill>
            </a:endParaRPr>
          </a:p>
        </p:txBody>
      </p:sp>
      <p:sp>
        <p:nvSpPr>
          <p:cNvPr id="22" name="TextBox 21"/>
          <p:cNvSpPr txBox="1"/>
          <p:nvPr/>
        </p:nvSpPr>
        <p:spPr>
          <a:xfrm>
            <a:off x="3297316" y="1524000"/>
            <a:ext cx="1427084" cy="307777"/>
          </a:xfrm>
          <a:prstGeom prst="rect">
            <a:avLst/>
          </a:prstGeom>
          <a:noFill/>
        </p:spPr>
        <p:txBody>
          <a:bodyPr wrap="square" rtlCol="0">
            <a:spAutoFit/>
          </a:bodyPr>
          <a:lstStyle/>
          <a:p>
            <a:pPr algn="ctr"/>
            <a:r>
              <a:rPr lang="en-US" sz="1400" b="1" dirty="0">
                <a:solidFill>
                  <a:schemeClr val="tx2">
                    <a:lumMod val="75000"/>
                  </a:schemeClr>
                </a:solidFill>
              </a:rPr>
              <a:t>S</a:t>
            </a:r>
            <a:r>
              <a:rPr lang="en-US" sz="1400" b="1" dirty="0" smtClean="0">
                <a:solidFill>
                  <a:schemeClr val="tx2">
                    <a:lumMod val="75000"/>
                  </a:schemeClr>
                </a:solidFill>
              </a:rPr>
              <a:t>ee value</a:t>
            </a:r>
            <a:endParaRPr lang="en-US" sz="1400" b="1" dirty="0">
              <a:solidFill>
                <a:schemeClr val="tx2">
                  <a:lumMod val="75000"/>
                </a:schemeClr>
              </a:solidFill>
            </a:endParaRPr>
          </a:p>
        </p:txBody>
      </p:sp>
      <p:grpSp>
        <p:nvGrpSpPr>
          <p:cNvPr id="31" name="Group 30"/>
          <p:cNvGrpSpPr/>
          <p:nvPr/>
        </p:nvGrpSpPr>
        <p:grpSpPr>
          <a:xfrm>
            <a:off x="1447799" y="1828800"/>
            <a:ext cx="3318030" cy="3200400"/>
            <a:chOff x="1523999" y="1828800"/>
            <a:chExt cx="3318030" cy="3200400"/>
          </a:xfrm>
        </p:grpSpPr>
        <p:sp>
          <p:nvSpPr>
            <p:cNvPr id="6" name="Rectangle 5"/>
            <p:cNvSpPr/>
            <p:nvPr/>
          </p:nvSpPr>
          <p:spPr>
            <a:xfrm>
              <a:off x="3283258" y="1828800"/>
              <a:ext cx="1558771" cy="152400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523999" y="3505200"/>
              <a:ext cx="1558771" cy="152400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524000" y="1828800"/>
              <a:ext cx="1558771" cy="152400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276600" y="3505200"/>
              <a:ext cx="1558771" cy="152400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1678514" y="2400300"/>
              <a:ext cx="1338411" cy="369332"/>
            </a:xfrm>
            <a:prstGeom prst="rect">
              <a:avLst/>
            </a:prstGeom>
            <a:noFill/>
          </p:spPr>
          <p:txBody>
            <a:bodyPr wrap="square" rtlCol="0">
              <a:spAutoFit/>
            </a:bodyPr>
            <a:lstStyle/>
            <a:p>
              <a:pPr algn="ctr"/>
              <a:r>
                <a:rPr lang="en-US" dirty="0" smtClean="0"/>
                <a:t>Disengaged</a:t>
              </a:r>
              <a:endParaRPr lang="en-US" dirty="0"/>
            </a:p>
          </p:txBody>
        </p:sp>
        <p:sp>
          <p:nvSpPr>
            <p:cNvPr id="24" name="TextBox 23"/>
            <p:cNvSpPr txBox="1"/>
            <p:nvPr/>
          </p:nvSpPr>
          <p:spPr>
            <a:xfrm>
              <a:off x="3462188" y="2400300"/>
              <a:ext cx="1249740" cy="381000"/>
            </a:xfrm>
            <a:prstGeom prst="rect">
              <a:avLst/>
            </a:prstGeom>
            <a:noFill/>
          </p:spPr>
          <p:txBody>
            <a:bodyPr wrap="square" rtlCol="0">
              <a:spAutoFit/>
            </a:bodyPr>
            <a:lstStyle/>
            <a:p>
              <a:pPr algn="ctr"/>
              <a:r>
                <a:rPr lang="en-US" dirty="0" smtClean="0"/>
                <a:t>Helpless</a:t>
              </a:r>
              <a:endParaRPr lang="en-US" dirty="0"/>
            </a:p>
          </p:txBody>
        </p:sp>
        <p:sp>
          <p:nvSpPr>
            <p:cNvPr id="25" name="TextBox 24"/>
            <p:cNvSpPr txBox="1"/>
            <p:nvPr/>
          </p:nvSpPr>
          <p:spPr>
            <a:xfrm>
              <a:off x="3429000" y="4038600"/>
              <a:ext cx="1249740" cy="381000"/>
            </a:xfrm>
            <a:prstGeom prst="rect">
              <a:avLst/>
            </a:prstGeom>
            <a:noFill/>
          </p:spPr>
          <p:txBody>
            <a:bodyPr wrap="square" rtlCol="0">
              <a:spAutoFit/>
            </a:bodyPr>
            <a:lstStyle/>
            <a:p>
              <a:pPr algn="ctr"/>
              <a:r>
                <a:rPr lang="en-US" dirty="0" smtClean="0"/>
                <a:t>Defiant</a:t>
              </a:r>
              <a:endParaRPr lang="en-US" dirty="0"/>
            </a:p>
          </p:txBody>
        </p:sp>
        <p:sp>
          <p:nvSpPr>
            <p:cNvPr id="26" name="TextBox 25"/>
            <p:cNvSpPr txBox="1"/>
            <p:nvPr/>
          </p:nvSpPr>
          <p:spPr>
            <a:xfrm>
              <a:off x="1676400" y="4038600"/>
              <a:ext cx="1249740" cy="381000"/>
            </a:xfrm>
            <a:prstGeom prst="rect">
              <a:avLst/>
            </a:prstGeom>
            <a:noFill/>
          </p:spPr>
          <p:txBody>
            <a:bodyPr wrap="square" rtlCol="0">
              <a:spAutoFit/>
            </a:bodyPr>
            <a:lstStyle/>
            <a:p>
              <a:pPr algn="ctr"/>
              <a:r>
                <a:rPr lang="en-US" dirty="0" smtClean="0"/>
                <a:t>Evading</a:t>
              </a:r>
              <a:endParaRPr lang="en-US" dirty="0"/>
            </a:p>
          </p:txBody>
        </p:sp>
      </p:grpSp>
      <p:grpSp>
        <p:nvGrpSpPr>
          <p:cNvPr id="32" name="Group 31"/>
          <p:cNvGrpSpPr/>
          <p:nvPr/>
        </p:nvGrpSpPr>
        <p:grpSpPr>
          <a:xfrm>
            <a:off x="4883457" y="1828800"/>
            <a:ext cx="3269943" cy="3193002"/>
            <a:chOff x="4959657" y="1828800"/>
            <a:chExt cx="3269943" cy="3193002"/>
          </a:xfrm>
        </p:grpSpPr>
        <p:sp>
          <p:nvSpPr>
            <p:cNvPr id="2" name="Rectangle 1"/>
            <p:cNvSpPr/>
            <p:nvPr/>
          </p:nvSpPr>
          <p:spPr>
            <a:xfrm>
              <a:off x="4959658" y="1828800"/>
              <a:ext cx="1558771" cy="1524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959657" y="3497802"/>
              <a:ext cx="1558771" cy="1524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670828" y="3497802"/>
              <a:ext cx="1558771" cy="152400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670829" y="1828800"/>
              <a:ext cx="1558771" cy="1524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5049916" y="2400300"/>
              <a:ext cx="1307339" cy="369332"/>
            </a:xfrm>
            <a:prstGeom prst="rect">
              <a:avLst/>
            </a:prstGeom>
            <a:noFill/>
          </p:spPr>
          <p:txBody>
            <a:bodyPr wrap="square" rtlCol="0">
              <a:spAutoFit/>
            </a:bodyPr>
            <a:lstStyle/>
            <a:p>
              <a:pPr algn="ctr"/>
              <a:r>
                <a:rPr lang="en-US" dirty="0" smtClean="0">
                  <a:solidFill>
                    <a:schemeClr val="bg1"/>
                  </a:solidFill>
                </a:rPr>
                <a:t>Disengaged</a:t>
              </a:r>
              <a:endParaRPr lang="en-US" dirty="0">
                <a:solidFill>
                  <a:schemeClr val="bg1"/>
                </a:solidFill>
              </a:endParaRPr>
            </a:p>
          </p:txBody>
        </p:sp>
        <p:sp>
          <p:nvSpPr>
            <p:cNvPr id="28" name="TextBox 27"/>
            <p:cNvSpPr txBox="1"/>
            <p:nvPr/>
          </p:nvSpPr>
          <p:spPr>
            <a:xfrm>
              <a:off x="6827460" y="2389943"/>
              <a:ext cx="1249740" cy="381000"/>
            </a:xfrm>
            <a:prstGeom prst="rect">
              <a:avLst/>
            </a:prstGeom>
            <a:noFill/>
          </p:spPr>
          <p:txBody>
            <a:bodyPr wrap="square" rtlCol="0">
              <a:spAutoFit/>
            </a:bodyPr>
            <a:lstStyle/>
            <a:p>
              <a:pPr algn="ctr"/>
              <a:r>
                <a:rPr lang="en-US" dirty="0" smtClean="0">
                  <a:solidFill>
                    <a:schemeClr val="bg1"/>
                  </a:solidFill>
                </a:rPr>
                <a:t>Fragile</a:t>
              </a:r>
              <a:endParaRPr lang="en-US" dirty="0">
                <a:solidFill>
                  <a:schemeClr val="bg1"/>
                </a:solidFill>
              </a:endParaRPr>
            </a:p>
          </p:txBody>
        </p:sp>
        <p:sp>
          <p:nvSpPr>
            <p:cNvPr id="29" name="TextBox 28"/>
            <p:cNvSpPr txBox="1"/>
            <p:nvPr/>
          </p:nvSpPr>
          <p:spPr>
            <a:xfrm>
              <a:off x="6858000" y="4038600"/>
              <a:ext cx="1249740" cy="381000"/>
            </a:xfrm>
            <a:prstGeom prst="rect">
              <a:avLst/>
            </a:prstGeom>
            <a:noFill/>
          </p:spPr>
          <p:txBody>
            <a:bodyPr wrap="square" rtlCol="0">
              <a:spAutoFit/>
            </a:bodyPr>
            <a:lstStyle/>
            <a:p>
              <a:pPr algn="ctr"/>
              <a:r>
                <a:rPr lang="en-US" b="1" dirty="0" smtClean="0">
                  <a:solidFill>
                    <a:schemeClr val="bg1"/>
                  </a:solidFill>
                </a:rPr>
                <a:t>Motivated</a:t>
              </a:r>
              <a:endParaRPr lang="en-US" b="1" dirty="0">
                <a:solidFill>
                  <a:schemeClr val="bg1"/>
                </a:solidFill>
              </a:endParaRPr>
            </a:p>
          </p:txBody>
        </p:sp>
        <p:sp>
          <p:nvSpPr>
            <p:cNvPr id="30" name="TextBox 29"/>
            <p:cNvSpPr txBox="1"/>
            <p:nvPr/>
          </p:nvSpPr>
          <p:spPr>
            <a:xfrm>
              <a:off x="5105400" y="4038600"/>
              <a:ext cx="1249740" cy="381000"/>
            </a:xfrm>
            <a:prstGeom prst="rect">
              <a:avLst/>
            </a:prstGeom>
            <a:noFill/>
          </p:spPr>
          <p:txBody>
            <a:bodyPr wrap="square" rtlCol="0">
              <a:spAutoFit/>
            </a:bodyPr>
            <a:lstStyle/>
            <a:p>
              <a:pPr algn="ctr"/>
              <a:r>
                <a:rPr lang="en-US" dirty="0" smtClean="0">
                  <a:solidFill>
                    <a:schemeClr val="bg1"/>
                  </a:solidFill>
                </a:rPr>
                <a:t>Evading</a:t>
              </a:r>
              <a:endParaRPr lang="en-US" dirty="0">
                <a:solidFill>
                  <a:schemeClr val="bg1"/>
                </a:solidFill>
              </a:endParaRPr>
            </a:p>
          </p:txBody>
        </p:sp>
      </p:grpSp>
      <p:sp>
        <p:nvSpPr>
          <p:cNvPr id="33" name="Rectangle 32"/>
          <p:cNvSpPr/>
          <p:nvPr/>
        </p:nvSpPr>
        <p:spPr>
          <a:xfrm>
            <a:off x="1066800" y="376535"/>
            <a:ext cx="6992363" cy="461665"/>
          </a:xfrm>
          <a:prstGeom prst="rect">
            <a:avLst/>
          </a:prstGeom>
        </p:spPr>
        <p:txBody>
          <a:bodyPr wrap="none">
            <a:spAutoFit/>
          </a:bodyPr>
          <a:lstStyle/>
          <a:p>
            <a:r>
              <a:rPr lang="en-US" sz="2400" b="1" dirty="0" smtClean="0">
                <a:solidFill>
                  <a:srgbClr val="FF0000"/>
                </a:solidFill>
              </a:rPr>
              <a:t>Learning Environment, Student Expectancy and Value</a:t>
            </a:r>
            <a:endParaRPr lang="en-US" sz="2400" b="1" dirty="0"/>
          </a:p>
        </p:txBody>
      </p:sp>
      <p:sp>
        <p:nvSpPr>
          <p:cNvPr id="34" name="TextBox 33"/>
          <p:cNvSpPr txBox="1"/>
          <p:nvPr/>
        </p:nvSpPr>
        <p:spPr>
          <a:xfrm>
            <a:off x="2514600" y="6324600"/>
            <a:ext cx="4312860" cy="276999"/>
          </a:xfrm>
          <a:prstGeom prst="rect">
            <a:avLst/>
          </a:prstGeom>
          <a:noFill/>
        </p:spPr>
        <p:txBody>
          <a:bodyPr wrap="square" rtlCol="0">
            <a:spAutoFit/>
          </a:bodyPr>
          <a:lstStyle/>
          <a:p>
            <a:pPr algn="ctr"/>
            <a:r>
              <a:rPr lang="en-US" sz="1200" dirty="0" smtClean="0"/>
              <a:t>After Fig. 3.2, Ambrose et al., 2010</a:t>
            </a:r>
            <a:endParaRPr lang="en-US" sz="1200" dirty="0"/>
          </a:p>
        </p:txBody>
      </p:sp>
    </p:spTree>
    <p:extLst>
      <p:ext uri="{BB962C8B-B14F-4D97-AF65-F5344CB8AC3E}">
        <p14:creationId xmlns:p14="http://schemas.microsoft.com/office/powerpoint/2010/main" val="3815916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3" name="Rectangle 2"/>
          <p:cNvSpPr>
            <a:spLocks noGrp="1" noChangeArrowheads="1"/>
          </p:cNvSpPr>
          <p:nvPr>
            <p:ph type="title" idx="4294967295"/>
          </p:nvPr>
        </p:nvSpPr>
        <p:spPr>
          <a:xfrm>
            <a:off x="533400" y="914400"/>
            <a:ext cx="3657600" cy="1295400"/>
          </a:xfrm>
        </p:spPr>
        <p:txBody>
          <a:bodyPr>
            <a:normAutofit/>
          </a:bodyPr>
          <a:lstStyle/>
          <a:p>
            <a:pPr algn="l" eaLnBrk="1" hangingPunct="1"/>
            <a:r>
              <a:rPr lang="en-US" sz="1800" cap="none" dirty="0" smtClean="0">
                <a:solidFill>
                  <a:srgbClr val="C00000"/>
                </a:solidFill>
                <a:effectLst/>
                <a:latin typeface="Calibri" pitchFamily="34" charset="0"/>
                <a:cs typeface="Calibri" pitchFamily="34" charset="0"/>
              </a:rPr>
              <a:t>Most students report that they are taking a physical geology course to fulfill a requirement . . .</a:t>
            </a:r>
          </a:p>
        </p:txBody>
      </p:sp>
      <p:graphicFrame>
        <p:nvGraphicFramePr>
          <p:cNvPr id="7" name="Chart 6"/>
          <p:cNvGraphicFramePr>
            <a:graphicFrameLocks noGrp="1"/>
          </p:cNvGraphicFramePr>
          <p:nvPr>
            <p:extLst>
              <p:ext uri="{D42A27DB-BD31-4B8C-83A1-F6EECF244321}">
                <p14:modId xmlns:p14="http://schemas.microsoft.com/office/powerpoint/2010/main" val="4277888636"/>
              </p:ext>
            </p:extLst>
          </p:nvPr>
        </p:nvGraphicFramePr>
        <p:xfrm>
          <a:off x="228600" y="2268167"/>
          <a:ext cx="4038600" cy="2590800"/>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2"/>
          <p:cNvSpPr txBox="1">
            <a:spLocks noChangeArrowheads="1"/>
          </p:cNvSpPr>
          <p:nvPr/>
        </p:nvSpPr>
        <p:spPr>
          <a:xfrm>
            <a:off x="4800600" y="838199"/>
            <a:ext cx="3581400" cy="1517835"/>
          </a:xfrm>
          <a:prstGeom prst="rect">
            <a:avLst/>
          </a:prstGeom>
        </p:spPr>
        <p:txBody>
          <a:bodyPr vert="horz" anchor="ctr">
            <a:norm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r"/>
            <a:r>
              <a:rPr lang="en-US" sz="1800" cap="none" dirty="0" smtClean="0">
                <a:solidFill>
                  <a:srgbClr val="C00000"/>
                </a:solidFill>
                <a:effectLst/>
                <a:latin typeface="Calibri" pitchFamily="34" charset="0"/>
                <a:cs typeface="Calibri" pitchFamily="34" charset="0"/>
              </a:rPr>
              <a:t>. . . </a:t>
            </a:r>
            <a:r>
              <a:rPr lang="en-US" sz="1800" cap="none" dirty="0">
                <a:solidFill>
                  <a:srgbClr val="C00000"/>
                </a:solidFill>
                <a:effectLst/>
                <a:latin typeface="Calibri" pitchFamily="34" charset="0"/>
                <a:cs typeface="Calibri" pitchFamily="34" charset="0"/>
              </a:rPr>
              <a:t>a</a:t>
            </a:r>
            <a:r>
              <a:rPr lang="en-US" sz="1800" cap="none" dirty="0" smtClean="0">
                <a:solidFill>
                  <a:srgbClr val="C00000"/>
                </a:solidFill>
                <a:effectLst/>
                <a:latin typeface="Calibri" pitchFamily="34" charset="0"/>
                <a:cs typeface="Calibri" pitchFamily="34" charset="0"/>
              </a:rPr>
              <a:t>nd indicate at least some interest in science (about 30% declare an interest in geology).</a:t>
            </a:r>
          </a:p>
        </p:txBody>
      </p:sp>
      <p:pic>
        <p:nvPicPr>
          <p:cNvPr id="6" name="Picture 2" descr="fig1new"/>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5526" t="42774" r="10725" b="16569"/>
          <a:stretch/>
        </p:blipFill>
        <p:spPr bwMode="auto">
          <a:xfrm>
            <a:off x="4800600" y="2362200"/>
            <a:ext cx="4160723" cy="320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p:cNvCxnSpPr/>
          <p:nvPr/>
        </p:nvCxnSpPr>
        <p:spPr>
          <a:xfrm>
            <a:off x="7620000" y="5471693"/>
            <a:ext cx="0" cy="307240"/>
          </a:xfrm>
          <a:prstGeom prst="straightConnector1">
            <a:avLst/>
          </a:prstGeom>
          <a:ln w="3810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190922" y="5817338"/>
            <a:ext cx="1572078" cy="646331"/>
          </a:xfrm>
          <a:prstGeom prst="rect">
            <a:avLst/>
          </a:prstGeom>
          <a:noFill/>
        </p:spPr>
        <p:txBody>
          <a:bodyPr wrap="square" rtlCol="0">
            <a:spAutoFit/>
          </a:bodyPr>
          <a:lstStyle/>
          <a:p>
            <a:r>
              <a:rPr lang="en-US" sz="1200" dirty="0" smtClean="0"/>
              <a:t>Significantly higher scores on 10 MSLQ subscales</a:t>
            </a:r>
            <a:endParaRPr lang="en-US" sz="1200" dirty="0"/>
          </a:p>
        </p:txBody>
      </p:sp>
      <p:sp>
        <p:nvSpPr>
          <p:cNvPr id="15" name="TextBox 14"/>
          <p:cNvSpPr txBox="1"/>
          <p:nvPr/>
        </p:nvSpPr>
        <p:spPr>
          <a:xfrm>
            <a:off x="5527734" y="5817336"/>
            <a:ext cx="1558866" cy="646331"/>
          </a:xfrm>
          <a:prstGeom prst="rect">
            <a:avLst/>
          </a:prstGeom>
          <a:noFill/>
        </p:spPr>
        <p:txBody>
          <a:bodyPr wrap="square" rtlCol="0">
            <a:spAutoFit/>
          </a:bodyPr>
          <a:lstStyle/>
          <a:p>
            <a:pPr algn="r"/>
            <a:r>
              <a:rPr lang="en-US" sz="1200" dirty="0" smtClean="0"/>
              <a:t>Significantly lower scores on 6 MSLQ subscales</a:t>
            </a:r>
            <a:endParaRPr lang="en-US" sz="1200" dirty="0"/>
          </a:p>
        </p:txBody>
      </p:sp>
      <p:cxnSp>
        <p:nvCxnSpPr>
          <p:cNvPr id="16" name="Straight Arrow Connector 15"/>
          <p:cNvCxnSpPr/>
          <p:nvPr/>
        </p:nvCxnSpPr>
        <p:spPr>
          <a:xfrm>
            <a:off x="6934200" y="5510096"/>
            <a:ext cx="0" cy="307240"/>
          </a:xfrm>
          <a:prstGeom prst="straightConnector1">
            <a:avLst/>
          </a:prstGeom>
          <a:ln w="3810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31264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32895" y="685800"/>
            <a:ext cx="7315200" cy="4616648"/>
          </a:xfrm>
          <a:prstGeom prst="rect">
            <a:avLst/>
          </a:prstGeom>
        </p:spPr>
        <p:txBody>
          <a:bodyPr wrap="square">
            <a:spAutoFit/>
          </a:bodyPr>
          <a:lstStyle/>
          <a:p>
            <a:pPr algn="ctr"/>
            <a:r>
              <a:rPr lang="en-US" sz="2400" b="1" dirty="0">
                <a:solidFill>
                  <a:srgbClr val="FF0000"/>
                </a:solidFill>
              </a:rPr>
              <a:t>Interest</a:t>
            </a:r>
            <a:r>
              <a:rPr lang="en-US" sz="2400" dirty="0">
                <a:solidFill>
                  <a:srgbClr val="FF0000"/>
                </a:solidFill>
              </a:rPr>
              <a:t> </a:t>
            </a:r>
            <a:endParaRPr lang="en-US" sz="2400" dirty="0" smtClean="0">
              <a:solidFill>
                <a:srgbClr val="FF0000"/>
              </a:solidFill>
            </a:endParaRPr>
          </a:p>
          <a:p>
            <a:endParaRPr lang="en-US" sz="1400" dirty="0"/>
          </a:p>
          <a:p>
            <a:pPr marL="342900" lvl="0" indent="-342900">
              <a:spcAft>
                <a:spcPts val="1200"/>
              </a:spcAft>
              <a:buFont typeface="+mj-lt"/>
              <a:buAutoNum type="arabicPeriod"/>
            </a:pPr>
            <a:r>
              <a:rPr lang="en-US" sz="1400" b="1" dirty="0" smtClean="0"/>
              <a:t>Triggered </a:t>
            </a:r>
            <a:r>
              <a:rPr lang="en-US" sz="1400" b="1" dirty="0"/>
              <a:t>situational interest</a:t>
            </a:r>
            <a:r>
              <a:rPr lang="en-US" sz="1400" dirty="0"/>
              <a:t> </a:t>
            </a:r>
            <a:r>
              <a:rPr lang="en-US" sz="1400" dirty="0" smtClean="0"/>
              <a:t>–short </a:t>
            </a:r>
            <a:r>
              <a:rPr lang="en-US" sz="1400" dirty="0"/>
              <a:t>term, the result of tasks that are surprising, novel, </a:t>
            </a:r>
            <a:r>
              <a:rPr lang="en-US" sz="1400" dirty="0" smtClean="0"/>
              <a:t>emotional, have </a:t>
            </a:r>
            <a:r>
              <a:rPr lang="en-US" sz="1400" dirty="0"/>
              <a:t>personal relevance, </a:t>
            </a:r>
            <a:r>
              <a:rPr lang="en-US" sz="1400" dirty="0" smtClean="0"/>
              <a:t>or intensity. </a:t>
            </a:r>
            <a:r>
              <a:rPr lang="en-US" sz="1400" dirty="0"/>
              <a:t>Provides an opportunity for students to form a connection to content. Questions at this stage provided by instructor.</a:t>
            </a:r>
          </a:p>
          <a:p>
            <a:pPr marL="342900" lvl="0" indent="-342900">
              <a:spcAft>
                <a:spcPts val="1200"/>
              </a:spcAft>
              <a:buFont typeface="+mj-lt"/>
              <a:buAutoNum type="arabicPeriod"/>
            </a:pPr>
            <a:r>
              <a:rPr lang="en-US" sz="1400" b="1" dirty="0"/>
              <a:t>Maintained situational interest</a:t>
            </a:r>
            <a:r>
              <a:rPr lang="en-US" sz="1400" dirty="0"/>
              <a:t> – focused attention/persistence, </a:t>
            </a:r>
            <a:r>
              <a:rPr lang="en-US" sz="1400" dirty="0" smtClean="0"/>
              <a:t>involves </a:t>
            </a:r>
            <a:r>
              <a:rPr lang="en-US" sz="1400" dirty="0"/>
              <a:t>successful completion of meaningful tasks (and understanding of content</a:t>
            </a:r>
            <a:r>
              <a:rPr lang="en-US" sz="1400" dirty="0" smtClean="0"/>
              <a:t>). </a:t>
            </a:r>
            <a:r>
              <a:rPr lang="en-US" sz="1400" dirty="0"/>
              <a:t>Positive feelings developed in a supportive learning environment designed to </a:t>
            </a:r>
            <a:r>
              <a:rPr lang="en-US" sz="1400" dirty="0" smtClean="0"/>
              <a:t>motivate </a:t>
            </a:r>
            <a:r>
              <a:rPr lang="en-US" sz="1400" dirty="0"/>
              <a:t>students to ask “curiosity” </a:t>
            </a:r>
            <a:r>
              <a:rPr lang="en-US" sz="1400" dirty="0" smtClean="0"/>
              <a:t>questions and </a:t>
            </a:r>
            <a:r>
              <a:rPr lang="en-US" sz="1400" dirty="0"/>
              <a:t>may present students with choice of tasks. </a:t>
            </a:r>
          </a:p>
          <a:p>
            <a:pPr marL="342900" lvl="0" indent="-342900">
              <a:spcAft>
                <a:spcPts val="1200"/>
              </a:spcAft>
              <a:buFont typeface="+mj-lt"/>
              <a:buAutoNum type="arabicPeriod"/>
            </a:pPr>
            <a:r>
              <a:rPr lang="en-US" sz="1400" b="1" dirty="0"/>
              <a:t>Emerging individual interest</a:t>
            </a:r>
            <a:r>
              <a:rPr lang="en-US" sz="1400" dirty="0"/>
              <a:t> – beginning of predisposition to reengage with content in future (when given choice), students have positive feelings, value </a:t>
            </a:r>
            <a:r>
              <a:rPr lang="en-US" sz="1400" dirty="0" smtClean="0"/>
              <a:t> </a:t>
            </a:r>
            <a:r>
              <a:rPr lang="en-US" sz="1400" dirty="0"/>
              <a:t>topic, generate questions unprompted, </a:t>
            </a:r>
            <a:r>
              <a:rPr lang="en-US" sz="1400" dirty="0" smtClean="0"/>
              <a:t> and/or seek </a:t>
            </a:r>
            <a:r>
              <a:rPr lang="en-US" sz="1400" dirty="0"/>
              <a:t>out resources independent of class. Instructors/peers model behavior, communicate well, demonstrate </a:t>
            </a:r>
            <a:r>
              <a:rPr lang="en-US" sz="1400" dirty="0" smtClean="0"/>
              <a:t>enthusiasm.. </a:t>
            </a:r>
            <a:endParaRPr lang="en-US" sz="1400" dirty="0"/>
          </a:p>
          <a:p>
            <a:pPr marL="342900" lvl="0" indent="-342900">
              <a:spcAft>
                <a:spcPts val="1200"/>
              </a:spcAft>
              <a:buFont typeface="+mj-lt"/>
              <a:buAutoNum type="arabicPeriod"/>
            </a:pPr>
            <a:r>
              <a:rPr lang="en-US" sz="1400" b="1" dirty="0"/>
              <a:t>Well-developed individual interest</a:t>
            </a:r>
            <a:r>
              <a:rPr lang="en-US" sz="1400" dirty="0"/>
              <a:t> – students internally driven to reengage with material for which they have a personal interest. Student can sustain long-term creative tasks and generates successful self-regulated learning strategies. </a:t>
            </a:r>
          </a:p>
          <a:p>
            <a:endParaRPr lang="en-US" sz="1000" dirty="0" smtClean="0"/>
          </a:p>
          <a:p>
            <a:pPr algn="ctr"/>
            <a:r>
              <a:rPr lang="en-US" sz="1000" dirty="0" smtClean="0"/>
              <a:t>(</a:t>
            </a:r>
            <a:r>
              <a:rPr lang="en-US" sz="1000" dirty="0" err="1" smtClean="0"/>
              <a:t>Hidi</a:t>
            </a:r>
            <a:r>
              <a:rPr lang="en-US" sz="1000" dirty="0"/>
              <a:t>, S., and </a:t>
            </a:r>
            <a:r>
              <a:rPr lang="en-US" sz="1000" dirty="0" err="1"/>
              <a:t>Renninger</a:t>
            </a:r>
            <a:r>
              <a:rPr lang="en-US" sz="1000" dirty="0"/>
              <a:t>, K. A., 2006, The four-phase model of interest development. Educational Psychologist, v. 41, no. 2, 111-127</a:t>
            </a:r>
            <a:r>
              <a:rPr lang="en-US" sz="1000" dirty="0" smtClean="0"/>
              <a:t>.)</a:t>
            </a:r>
            <a:endParaRPr lang="en-US" sz="1000" dirty="0"/>
          </a:p>
        </p:txBody>
      </p:sp>
    </p:spTree>
    <p:extLst>
      <p:ext uri="{BB962C8B-B14F-4D97-AF65-F5344CB8AC3E}">
        <p14:creationId xmlns:p14="http://schemas.microsoft.com/office/powerpoint/2010/main" val="8688654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347</TotalTime>
  <Words>1273</Words>
  <Application>Microsoft Office PowerPoint</Application>
  <PresentationFormat>On-screen Show (4:3)</PresentationFormat>
  <Paragraphs>136</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Most students report that they are taking a physical geology course to fulfill a requirement . .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7</cp:revision>
  <dcterms:created xsi:type="dcterms:W3CDTF">2012-05-15T18:26:08Z</dcterms:created>
  <dcterms:modified xsi:type="dcterms:W3CDTF">2012-05-16T15:45:47Z</dcterms:modified>
</cp:coreProperties>
</file>