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3" r:id="rId4"/>
    <p:sldId id="304" r:id="rId5"/>
    <p:sldId id="305" r:id="rId6"/>
    <p:sldId id="306" r:id="rId7"/>
    <p:sldId id="307" r:id="rId8"/>
    <p:sldId id="299" r:id="rId9"/>
    <p:sldId id="310" r:id="rId10"/>
    <p:sldId id="291" r:id="rId11"/>
    <p:sldId id="292" r:id="rId12"/>
    <p:sldId id="294" r:id="rId13"/>
    <p:sldId id="309" r:id="rId14"/>
    <p:sldId id="272" r:id="rId15"/>
    <p:sldId id="295" r:id="rId16"/>
    <p:sldId id="308" r:id="rId17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CC00"/>
    <a:srgbClr val="66CCFF"/>
    <a:srgbClr val="5A06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7" d="100"/>
          <a:sy n="97" d="100"/>
        </p:scale>
        <p:origin x="-1188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7B0D9-0875-43B0-B474-B4D018791269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InTeGrate</a:t>
            </a:r>
            <a:r>
              <a:rPr lang="en-US" dirty="0" smtClean="0"/>
              <a:t> Assessment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David Steer, University of Akron</a:t>
            </a:r>
          </a:p>
          <a:p>
            <a:r>
              <a:rPr lang="en-US" dirty="0"/>
              <a:t>Ellen Iverson, Carleton College</a:t>
            </a:r>
          </a:p>
          <a:p>
            <a:r>
              <a:rPr lang="en-US" dirty="0" smtClean="0"/>
              <a:t>May 2012</a:t>
            </a:r>
            <a:endParaRPr lang="en-US" dirty="0"/>
          </a:p>
        </p:txBody>
      </p:sp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r>
              <a:rPr lang="en-US" dirty="0" smtClean="0"/>
              <a:t>Assessment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8194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9 </a:t>
            </a:r>
            <a:r>
              <a:rPr lang="en-US" sz="2400" dirty="0" smtClean="0"/>
              <a:t>total assessment team </a:t>
            </a:r>
            <a:r>
              <a:rPr lang="en-US" sz="2400" dirty="0" smtClean="0"/>
              <a:t>members (holding one spot open)</a:t>
            </a:r>
            <a:endParaRPr lang="en-US" sz="2400" dirty="0" smtClean="0"/>
          </a:p>
          <a:p>
            <a:r>
              <a:rPr lang="en-US" sz="2400" dirty="0" smtClean="0"/>
              <a:t>One member per development team</a:t>
            </a:r>
          </a:p>
          <a:p>
            <a:pPr lvl="1"/>
            <a:r>
              <a:rPr lang="en-US" sz="2400" dirty="0" smtClean="0"/>
              <a:t>Works with developers</a:t>
            </a:r>
          </a:p>
          <a:p>
            <a:pPr lvl="1"/>
            <a:r>
              <a:rPr lang="en-US" sz="2400" dirty="0" smtClean="0"/>
              <a:t>Collaborative relationship</a:t>
            </a:r>
          </a:p>
          <a:p>
            <a:r>
              <a:rPr lang="en-US" sz="2400" dirty="0" smtClean="0"/>
              <a:t>Modules externally scored by 3-person team</a:t>
            </a:r>
          </a:p>
          <a:p>
            <a:pPr lvl="1"/>
            <a:r>
              <a:rPr lang="en-US" sz="2400" dirty="0" smtClean="0"/>
              <a:t>Majority rules on rubric scores</a:t>
            </a:r>
          </a:p>
          <a:p>
            <a:pPr lvl="1"/>
            <a:r>
              <a:rPr lang="en-US" sz="2400" dirty="0" smtClean="0"/>
              <a:t>Leader reports to development assessment member and development leader</a:t>
            </a:r>
          </a:p>
          <a:p>
            <a:r>
              <a:rPr lang="en-US" sz="2400" dirty="0" smtClean="0"/>
              <a:t>Detailed Feedback provided</a:t>
            </a:r>
            <a:endParaRPr lang="en-US" sz="2400" dirty="0"/>
          </a:p>
        </p:txBody>
      </p:sp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 dirty="0" smtClean="0"/>
              <a:t>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Constructive:</a:t>
            </a:r>
            <a:r>
              <a:rPr lang="en-US" dirty="0" smtClean="0"/>
              <a:t> Offer solutions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Specific:</a:t>
            </a:r>
            <a:r>
              <a:rPr lang="en-US" dirty="0" smtClean="0"/>
              <a:t> Link directly to course components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Measureable:</a:t>
            </a:r>
            <a:r>
              <a:rPr lang="en-US" dirty="0" smtClean="0"/>
              <a:t> You will know when the recommendation has been implemented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Sensitive:</a:t>
            </a:r>
            <a:r>
              <a:rPr lang="en-US" dirty="0" smtClean="0"/>
              <a:t> Positive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Balanced:</a:t>
            </a:r>
            <a:r>
              <a:rPr lang="en-US" dirty="0" smtClean="0"/>
              <a:t> Strengths and weaknesses</a:t>
            </a:r>
            <a:endParaRPr lang="en-US" dirty="0"/>
          </a:p>
        </p:txBody>
      </p:sp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143000"/>
          </a:xfrm>
        </p:spPr>
        <p:txBody>
          <a:bodyPr/>
          <a:lstStyle/>
          <a:p>
            <a:r>
              <a:rPr lang="en-US" dirty="0" smtClean="0"/>
              <a:t>Operations and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670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Collaborative relationship with Assessment Team member</a:t>
            </a:r>
          </a:p>
          <a:p>
            <a:pPr lvl="1"/>
            <a:r>
              <a:rPr lang="en-US" sz="2400" dirty="0" smtClean="0"/>
              <a:t>Materials Development</a:t>
            </a:r>
          </a:p>
          <a:p>
            <a:pPr lvl="2"/>
            <a:r>
              <a:rPr lang="en-US" dirty="0"/>
              <a:t>T</a:t>
            </a:r>
            <a:r>
              <a:rPr lang="en-US" dirty="0" smtClean="0"/>
              <a:t>eams will manage their schedules and schedule dependencies with assessment member</a:t>
            </a:r>
          </a:p>
          <a:p>
            <a:pPr lvl="2"/>
            <a:r>
              <a:rPr lang="en-US" dirty="0" smtClean="0"/>
              <a:t>Teams will communicate with assessment member</a:t>
            </a:r>
          </a:p>
          <a:p>
            <a:r>
              <a:rPr lang="en-US" sz="2400" dirty="0" smtClean="0"/>
              <a:t>Classroom Pilot Testing</a:t>
            </a:r>
          </a:p>
          <a:p>
            <a:pPr lvl="2"/>
            <a:r>
              <a:rPr lang="en-US" dirty="0" smtClean="0"/>
              <a:t>Requirements for collecting student assessment responses</a:t>
            </a:r>
          </a:p>
          <a:p>
            <a:pPr lvl="2"/>
            <a:r>
              <a:rPr lang="en-US" dirty="0" smtClean="0"/>
              <a:t>Collection procedures will be defined</a:t>
            </a:r>
          </a:p>
        </p:txBody>
      </p:sp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994" y="1219200"/>
            <a:ext cx="8229600" cy="1143000"/>
          </a:xfrm>
        </p:spPr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May meeting</a:t>
            </a:r>
          </a:p>
          <a:p>
            <a:r>
              <a:rPr lang="en-US" dirty="0" smtClean="0"/>
              <a:t>Finalize Materials Rubric</a:t>
            </a:r>
          </a:p>
          <a:p>
            <a:r>
              <a:rPr lang="en-US" dirty="0" smtClean="0"/>
              <a:t>Review and develop items for Geoscience Literacy Exam (GLE)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May to August</a:t>
            </a:r>
          </a:p>
          <a:p>
            <a:pPr marL="0" indent="0">
              <a:buNone/>
            </a:pPr>
            <a:r>
              <a:rPr lang="en-US" dirty="0" smtClean="0"/>
              <a:t>Working with assigned module authors</a:t>
            </a:r>
          </a:p>
          <a:p>
            <a:r>
              <a:rPr lang="en-US" dirty="0"/>
              <a:t>Embedded a</a:t>
            </a:r>
            <a:r>
              <a:rPr lang="en-US" dirty="0" smtClean="0"/>
              <a:t>ssessments </a:t>
            </a:r>
          </a:p>
          <a:p>
            <a:r>
              <a:rPr lang="en-US" dirty="0" smtClean="0"/>
              <a:t>Score materials</a:t>
            </a:r>
          </a:p>
          <a:p>
            <a:pPr marL="0" indent="0">
              <a:buNone/>
            </a:pPr>
            <a:r>
              <a:rPr lang="en-US" dirty="0" smtClean="0"/>
              <a:t>Participating on working groups (GLE, motivation and career questions)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Our next meeting</a:t>
            </a:r>
          </a:p>
          <a:p>
            <a:r>
              <a:rPr lang="en-US" dirty="0" smtClean="0"/>
              <a:t>Analysis of collected student work  </a:t>
            </a:r>
            <a:r>
              <a:rPr lang="en-US" dirty="0"/>
              <a:t>(GLE and </a:t>
            </a:r>
            <a:r>
              <a:rPr lang="en-US" dirty="0" smtClean="0"/>
              <a:t>what embedded assessments data is available)</a:t>
            </a:r>
          </a:p>
        </p:txBody>
      </p:sp>
      <p:pic>
        <p:nvPicPr>
          <p:cNvPr id="5" name="Picture 4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600200" y="2438400"/>
            <a:ext cx="2133600" cy="435077"/>
          </a:xfrm>
          <a:prstGeom prst="rect">
            <a:avLst/>
          </a:prstGeom>
          <a:solidFill>
            <a:srgbClr val="00B05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Proposed Rubric for course/module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Six main components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Overarching goals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Learning objectives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Assessment and measurement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Resources and Materials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Instructional Strategies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Alignment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38800" y="1828800"/>
            <a:ext cx="2724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See scoring handout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Embedded 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181600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dirty="0"/>
              <a:t>P</a:t>
            </a:r>
            <a:r>
              <a:rPr lang="en-US" dirty="0" smtClean="0"/>
              <a:t>lay </a:t>
            </a:r>
            <a:r>
              <a:rPr lang="en-US" dirty="0"/>
              <a:t>a critical role </a:t>
            </a:r>
            <a:r>
              <a:rPr lang="en-US" dirty="0" smtClean="0"/>
              <a:t>in </a:t>
            </a:r>
            <a:r>
              <a:rPr lang="en-US" dirty="0"/>
              <a:t>evaluating if instructional </a:t>
            </a:r>
            <a:r>
              <a:rPr lang="en-US" dirty="0" smtClean="0"/>
              <a:t>materials </a:t>
            </a:r>
            <a:r>
              <a:rPr lang="en-US" dirty="0"/>
              <a:t>and strategies are meeting the stated learning objectives. </a:t>
            </a:r>
            <a:r>
              <a:rPr lang="en-US" dirty="0" smtClean="0"/>
              <a:t> These </a:t>
            </a:r>
            <a:r>
              <a:rPr lang="en-US" dirty="0"/>
              <a:t>assessments must be:</a:t>
            </a:r>
            <a:endParaRPr lang="en-US" b="1" dirty="0"/>
          </a:p>
          <a:p>
            <a:endParaRPr lang="en-US" dirty="0"/>
          </a:p>
          <a:p>
            <a:r>
              <a:rPr lang="en-US" dirty="0" smtClean="0"/>
              <a:t>Part of </a:t>
            </a:r>
            <a:r>
              <a:rPr lang="en-US" dirty="0"/>
              <a:t>the flow of class,</a:t>
            </a:r>
          </a:p>
          <a:p>
            <a:r>
              <a:rPr lang="en-US" dirty="0" smtClean="0"/>
              <a:t>Graded </a:t>
            </a:r>
            <a:r>
              <a:rPr lang="en-US" dirty="0"/>
              <a:t>by the faculty of the pilot testing classroom,</a:t>
            </a:r>
          </a:p>
          <a:p>
            <a:r>
              <a:rPr lang="en-US" dirty="0" smtClean="0"/>
              <a:t>Summative</a:t>
            </a:r>
            <a:r>
              <a:rPr lang="en-US" dirty="0"/>
              <a:t>, </a:t>
            </a:r>
            <a:r>
              <a:rPr lang="en-US" dirty="0" smtClean="0"/>
              <a:t>measuring </a:t>
            </a:r>
            <a:r>
              <a:rPr lang="en-US" dirty="0"/>
              <a:t>the level of understanding when learning related to that objective is </a:t>
            </a:r>
            <a:r>
              <a:rPr lang="en-US" dirty="0" smtClean="0"/>
              <a:t>completed</a:t>
            </a:r>
          </a:p>
          <a:p>
            <a:r>
              <a:rPr lang="en-US" dirty="0" smtClean="0"/>
              <a:t>Used </a:t>
            </a:r>
            <a:r>
              <a:rPr lang="en-US" dirty="0"/>
              <a:t>in all materials pilot testing classrooms.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Format will </a:t>
            </a:r>
            <a:r>
              <a:rPr lang="en-US" dirty="0"/>
              <a:t>vary depending on what aligns best with the given module. </a:t>
            </a:r>
            <a:endParaRPr lang="en-US" dirty="0" smtClean="0"/>
          </a:p>
          <a:p>
            <a:r>
              <a:rPr lang="en-US" dirty="0" smtClean="0"/>
              <a:t>Could include </a:t>
            </a:r>
            <a:r>
              <a:rPr lang="en-US" dirty="0"/>
              <a:t>quizzes, a subset of exam questions, or homework. </a:t>
            </a:r>
            <a:endParaRPr lang="en-US" dirty="0" smtClean="0"/>
          </a:p>
          <a:p>
            <a:r>
              <a:rPr lang="en-US" dirty="0" smtClean="0"/>
              <a:t>Complete courses (both </a:t>
            </a:r>
            <a:r>
              <a:rPr lang="en-US" dirty="0"/>
              <a:t>lab or field </a:t>
            </a:r>
            <a:r>
              <a:rPr lang="en-US" dirty="0" smtClean="0"/>
              <a:t>components), </a:t>
            </a:r>
            <a:r>
              <a:rPr lang="en-US" dirty="0"/>
              <a:t>the embedded assessments could be collected as part of the lab or field </a:t>
            </a:r>
            <a:r>
              <a:rPr lang="en-US" dirty="0" smtClean="0"/>
              <a:t>experience.</a:t>
            </a:r>
          </a:p>
          <a:p>
            <a:r>
              <a:rPr lang="en-US" dirty="0" smtClean="0"/>
              <a:t>All </a:t>
            </a:r>
            <a:r>
              <a:rPr lang="en-US" dirty="0"/>
              <a:t>pilot testing classrooms, copies of all the student work for the embedded assessments must be sent to the </a:t>
            </a:r>
            <a:r>
              <a:rPr lang="en-US" dirty="0" err="1"/>
              <a:t>InTeGrate</a:t>
            </a:r>
            <a:r>
              <a:rPr lang="en-US" dirty="0"/>
              <a:t> project.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224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Geoscience Literacy Exam (GLE</a:t>
            </a:r>
            <a:r>
              <a:rPr lang="en-US" dirty="0" smtClean="0"/>
              <a:t>) and Plus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External Assessment</a:t>
            </a:r>
          </a:p>
          <a:p>
            <a:r>
              <a:rPr lang="en-US" dirty="0" smtClean="0"/>
              <a:t>Assesses progress at meeting literacies and overarching goals</a:t>
            </a:r>
          </a:p>
          <a:p>
            <a:r>
              <a:rPr lang="en-US" dirty="0" smtClean="0"/>
              <a:t>Probes multiple cognitive levels</a:t>
            </a:r>
            <a:endParaRPr lang="en-US" dirty="0"/>
          </a:p>
          <a:p>
            <a:r>
              <a:rPr lang="en-US" dirty="0" smtClean="0"/>
              <a:t>PLUS Includes </a:t>
            </a:r>
            <a:r>
              <a:rPr lang="en-US" dirty="0" smtClean="0"/>
              <a:t>attitude and career interest measures</a:t>
            </a:r>
          </a:p>
        </p:txBody>
      </p:sp>
    </p:spTree>
    <p:extLst>
      <p:ext uri="{BB962C8B-B14F-4D97-AF65-F5344CB8AC3E}">
        <p14:creationId xmlns:p14="http://schemas.microsoft.com/office/powerpoint/2010/main" val="342247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763963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200"/>
              </a:spcAft>
            </a:pPr>
            <a:r>
              <a:rPr lang="en-US" sz="2000" dirty="0"/>
              <a:t>Materials Team Application Accepted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Checkpoint 1: Goals and Objectives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Checkpoint 2: Half of Module </a:t>
            </a:r>
            <a:r>
              <a:rPr lang="en-US" sz="2000" dirty="0" smtClean="0"/>
              <a:t>complete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Checkpoint 3: Confirm final review </a:t>
            </a:r>
            <a:r>
              <a:rPr lang="en-US" sz="2000" dirty="0" smtClean="0"/>
              <a:t>date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Materials Review (first payment upon passing materials review</a:t>
            </a:r>
            <a:r>
              <a:rPr lang="en-US" sz="2000" dirty="0" smtClean="0"/>
              <a:t>)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Materials Tested in </a:t>
            </a:r>
            <a:r>
              <a:rPr lang="en-US" sz="2000" dirty="0" smtClean="0"/>
              <a:t>Classroom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Materials </a:t>
            </a:r>
            <a:r>
              <a:rPr lang="en-US" sz="2000" dirty="0" smtClean="0"/>
              <a:t>Revised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Final </a:t>
            </a:r>
            <a:r>
              <a:rPr lang="en-US" sz="2000" dirty="0" smtClean="0"/>
              <a:t>Review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Materials published on </a:t>
            </a:r>
            <a:r>
              <a:rPr lang="en-US" sz="2000" dirty="0" err="1"/>
              <a:t>InTeGrate</a:t>
            </a:r>
            <a:r>
              <a:rPr lang="en-US" sz="2000" dirty="0"/>
              <a:t> site and become freely available for use (second payment upon completion) </a:t>
            </a:r>
          </a:p>
        </p:txBody>
      </p:sp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14400" y="16002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Materials Development Timeline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8368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r>
              <a:rPr lang="en-US" dirty="0"/>
              <a:t>Materials Team Application </a:t>
            </a:r>
            <a:r>
              <a:rPr lang="en-US" dirty="0" smtClean="0"/>
              <a:t>Accepted</a:t>
            </a:r>
          </a:p>
          <a:p>
            <a:r>
              <a:rPr lang="en-US" dirty="0"/>
              <a:t>Checkpoint 1: Goals and Objectives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14400" y="16002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Materials Development </a:t>
            </a:r>
            <a:r>
              <a:rPr lang="en-US" sz="3600" dirty="0" smtClean="0"/>
              <a:t>Timeline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1298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Checkpoint 2: Half of Module complete</a:t>
            </a:r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smtClean="0"/>
              <a:t>Materials </a:t>
            </a:r>
            <a:r>
              <a:rPr lang="en-US" dirty="0"/>
              <a:t>Team Responsibilities: 50% complete with module/course. Significant description of goals, objectives, instructional strategies, and materials are available for review (on the team CMS workspace)</a:t>
            </a:r>
          </a:p>
          <a:p>
            <a:r>
              <a:rPr lang="en-US" dirty="0"/>
              <a:t>    </a:t>
            </a:r>
            <a:r>
              <a:rPr lang="en-US" dirty="0" smtClean="0"/>
              <a:t>Assessment </a:t>
            </a:r>
            <a:r>
              <a:rPr lang="en-US" dirty="0"/>
              <a:t>Team: consultant reviews and provides constructive feedback</a:t>
            </a:r>
          </a:p>
        </p:txBody>
      </p:sp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14400" y="16002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Materials Development Timeline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36946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Checkpoint 3: Confirm final review date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   </a:t>
            </a:r>
            <a:r>
              <a:rPr lang="en-US" dirty="0" smtClean="0"/>
              <a:t>Materials </a:t>
            </a:r>
            <a:r>
              <a:rPr lang="en-US" dirty="0"/>
              <a:t>Team Responsibilities: Nearly complete (75-90%) and available on the team CMS workspace. Confirm the final review date</a:t>
            </a:r>
          </a:p>
          <a:p>
            <a:r>
              <a:rPr lang="en-US" dirty="0"/>
              <a:t>    </a:t>
            </a:r>
            <a:r>
              <a:rPr lang="en-US" dirty="0" smtClean="0"/>
              <a:t>Assessment </a:t>
            </a:r>
            <a:r>
              <a:rPr lang="en-US" dirty="0"/>
              <a:t>Team: consultant reviews what is complete and verifies final review date</a:t>
            </a:r>
          </a:p>
        </p:txBody>
      </p:sp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14400" y="16002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Materials Development Timeline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27722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Materials Review (first payment upon passing materials review)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   </a:t>
            </a:r>
            <a:r>
              <a:rPr lang="en-US" dirty="0" smtClean="0"/>
              <a:t>Materials </a:t>
            </a:r>
            <a:r>
              <a:rPr lang="en-US" dirty="0"/>
              <a:t>Team Responsibilities: submits module/course for review on the team CMS workspace</a:t>
            </a:r>
          </a:p>
          <a:p>
            <a:r>
              <a:rPr lang="en-US" dirty="0"/>
              <a:t>    </a:t>
            </a:r>
            <a:r>
              <a:rPr lang="en-US" dirty="0" smtClean="0"/>
              <a:t>Assessment </a:t>
            </a:r>
            <a:r>
              <a:rPr lang="en-US" dirty="0"/>
              <a:t>Team: consultant and 2 other assessment team members review based on rubric. Within 2 weeks of submission, consultant provides team with review. ***If significant revision is required, return to Checkpoint 1***</a:t>
            </a:r>
          </a:p>
        </p:txBody>
      </p:sp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14400" y="16002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Materials Development Timeline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39845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r>
              <a:rPr lang="en-US" dirty="0"/>
              <a:t>Materials Tested in Classroom</a:t>
            </a:r>
          </a:p>
          <a:p>
            <a:r>
              <a:rPr lang="en-US" dirty="0"/>
              <a:t>Materials Revised</a:t>
            </a:r>
          </a:p>
          <a:p>
            <a:r>
              <a:rPr lang="en-US" dirty="0"/>
              <a:t>Final Review</a:t>
            </a:r>
          </a:p>
          <a:p>
            <a:r>
              <a:rPr lang="en-US" dirty="0"/>
              <a:t>Materials published on </a:t>
            </a:r>
            <a:r>
              <a:rPr lang="en-US" dirty="0" err="1"/>
              <a:t>InTeGrate</a:t>
            </a:r>
            <a:r>
              <a:rPr lang="en-US" dirty="0"/>
              <a:t> site and become freely available for use (second payment upon completion) </a:t>
            </a:r>
          </a:p>
        </p:txBody>
      </p:sp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14400" y="16002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Materials Development Timeline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14368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994" y="1219200"/>
            <a:ext cx="8229600" cy="1143000"/>
          </a:xfrm>
        </p:spPr>
        <p:txBody>
          <a:bodyPr/>
          <a:lstStyle/>
          <a:p>
            <a:r>
              <a:rPr lang="en-US" dirty="0"/>
              <a:t>Assessment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Design </a:t>
            </a:r>
            <a:r>
              <a:rPr lang="en-US" sz="2800" dirty="0"/>
              <a:t>Rubric – to ensure we are testing strong materials that meet project goals</a:t>
            </a:r>
          </a:p>
          <a:p>
            <a:pPr marL="0" indent="0">
              <a:buNone/>
            </a:pPr>
            <a:r>
              <a:rPr lang="en-US" sz="2800" dirty="0"/>
              <a:t>Geoscience Literacy Exam (GLE) – to measure geoscience literacy, understanding of process of geoscience, and systems thinking</a:t>
            </a:r>
          </a:p>
          <a:p>
            <a:pPr marL="0" indent="0">
              <a:buNone/>
            </a:pPr>
            <a:r>
              <a:rPr lang="en-US" sz="2800" dirty="0"/>
              <a:t>Plus – to measure motivation to address societal issues</a:t>
            </a:r>
          </a:p>
          <a:p>
            <a:pPr marL="0" indent="0">
              <a:buNone/>
            </a:pPr>
            <a:r>
              <a:rPr lang="en-US" sz="2800" dirty="0"/>
              <a:t>Embedded Assessments – to measure ability of materials to address stated learning objectives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 descr="banner.jpg"/>
          <p:cNvPicPr>
            <a:picLocks noChangeAspect="1"/>
          </p:cNvPicPr>
          <p:nvPr/>
        </p:nvPicPr>
        <p:blipFill>
          <a:blip r:embed="rId2" cstate="print"/>
          <a:srcRect r="60206"/>
          <a:stretch>
            <a:fillRect/>
          </a:stretch>
        </p:blipFill>
        <p:spPr bwMode="auto">
          <a:xfrm>
            <a:off x="0" y="0"/>
            <a:ext cx="893158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952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85800"/>
            <a:ext cx="7656973" cy="5277890"/>
          </a:xfrm>
        </p:spPr>
      </p:pic>
    </p:spTree>
    <p:extLst>
      <p:ext uri="{BB962C8B-B14F-4D97-AF65-F5344CB8AC3E}">
        <p14:creationId xmlns:p14="http://schemas.microsoft.com/office/powerpoint/2010/main" val="3705623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714</Words>
  <Application>Microsoft Office PowerPoint</Application>
  <PresentationFormat>On-screen Show (4:3)</PresentationFormat>
  <Paragraphs>105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InTeGrate 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Assessment Elements</vt:lpstr>
      <vt:lpstr>PowerPoint Presentation</vt:lpstr>
      <vt:lpstr>Assessment Procedure</vt:lpstr>
      <vt:lpstr>Feedback</vt:lpstr>
      <vt:lpstr>Operations and Procedures</vt:lpstr>
      <vt:lpstr>Overview</vt:lpstr>
      <vt:lpstr>Proposed Rubric for course/module design</vt:lpstr>
      <vt:lpstr>Embedded Assessments</vt:lpstr>
      <vt:lpstr>Geoscience Literacy Exam (GLE) and Plus</vt:lpstr>
    </vt:vector>
  </TitlesOfParts>
  <Company>The University of Akron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Authentic Assessment and the Earth System Literacy Documents</dc:title>
  <dc:creator>Steer</dc:creator>
  <cp:lastModifiedBy>Ellen Iverson</cp:lastModifiedBy>
  <cp:revision>88</cp:revision>
  <cp:lastPrinted>2012-05-16T14:11:09Z</cp:lastPrinted>
  <dcterms:created xsi:type="dcterms:W3CDTF">2011-10-11T16:39:14Z</dcterms:created>
  <dcterms:modified xsi:type="dcterms:W3CDTF">2012-05-16T16:12:32Z</dcterms:modified>
</cp:coreProperties>
</file>