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66"/>
    <a:srgbClr val="CC0000"/>
    <a:srgbClr val="FFCC99"/>
    <a:srgbClr val="FF9933"/>
    <a:srgbClr val="11E735"/>
    <a:srgbClr val="080808"/>
    <a:srgbClr val="AC0056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3" d="100"/>
          <a:sy n="93" d="100"/>
        </p:scale>
        <p:origin x="-99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ebaer\Local%20Settings\Temporary%20Internet%20Files\Content.Outlook\HDCXGNZQ\Table2_TMYNPaper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baer\My%20Documents\Downloads\Analytics_Math%20You%20Need_20090901-20100601_(VisitorsOverviewReport)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v>Helpfulness</c:v>
          </c:tx>
          <c:spPr>
            <a:solidFill>
              <a:schemeClr val="accent2"/>
            </a:solidFill>
          </c:spPr>
          <c:cat>
            <c:strRef>
              <c:f>'Table 2'!$C$27:$C$32</c:f>
              <c:strCache>
                <c:ptCount val="5"/>
                <c:pt idx="0">
                  <c:v>Unit conversions</c:v>
                </c:pt>
                <c:pt idx="1">
                  <c:v>Rearranging Equations</c:v>
                </c:pt>
                <c:pt idx="2">
                  <c:v>Plotting points/Graphing</c:v>
                </c:pt>
                <c:pt idx="3">
                  <c:v>Density</c:v>
                </c:pt>
                <c:pt idx="4">
                  <c:v>Hypsometric Curve</c:v>
                </c:pt>
              </c:strCache>
            </c:strRef>
          </c:cat>
          <c:val>
            <c:numRef>
              <c:f>'Table 2'!$F$27:$F$32</c:f>
              <c:numCache>
                <c:formatCode>0%</c:formatCode>
                <c:ptCount val="6"/>
                <c:pt idx="0">
                  <c:v>0.56999999999999995</c:v>
                </c:pt>
                <c:pt idx="1">
                  <c:v>0.66000000000000014</c:v>
                </c:pt>
                <c:pt idx="2">
                  <c:v>0.66000000000000014</c:v>
                </c:pt>
                <c:pt idx="3">
                  <c:v>0.81</c:v>
                </c:pt>
                <c:pt idx="4">
                  <c:v>0.49916666666666681</c:v>
                </c:pt>
              </c:numCache>
            </c:numRef>
          </c:val>
        </c:ser>
        <c:ser>
          <c:idx val="1"/>
          <c:order val="1"/>
          <c:tx>
            <c:v>Difficulty</c:v>
          </c:tx>
          <c:spPr>
            <a:solidFill>
              <a:schemeClr val="accent1"/>
            </a:solidFill>
          </c:spPr>
          <c:cat>
            <c:strRef>
              <c:f>'Table 2'!$C$27:$C$32</c:f>
              <c:strCache>
                <c:ptCount val="5"/>
                <c:pt idx="0">
                  <c:v>Unit conversions</c:v>
                </c:pt>
                <c:pt idx="1">
                  <c:v>Rearranging Equations</c:v>
                </c:pt>
                <c:pt idx="2">
                  <c:v>Plotting points/Graphing</c:v>
                </c:pt>
                <c:pt idx="3">
                  <c:v>Density</c:v>
                </c:pt>
                <c:pt idx="4">
                  <c:v>Hypsometric Curve</c:v>
                </c:pt>
              </c:strCache>
            </c:strRef>
          </c:cat>
          <c:val>
            <c:numRef>
              <c:f>'Table 2'!$G$27:$G$32</c:f>
              <c:numCache>
                <c:formatCode>0%</c:formatCode>
                <c:ptCount val="6"/>
                <c:pt idx="0">
                  <c:v>0.72000000000000008</c:v>
                </c:pt>
                <c:pt idx="1">
                  <c:v>0.41000000000000003</c:v>
                </c:pt>
                <c:pt idx="2">
                  <c:v>0.38000000000000006</c:v>
                </c:pt>
                <c:pt idx="3">
                  <c:v>0.44333333333333336</c:v>
                </c:pt>
                <c:pt idx="4">
                  <c:v>0.16500000000000004</c:v>
                </c:pt>
              </c:numCache>
            </c:numRef>
          </c:val>
        </c:ser>
        <c:axId val="73970432"/>
        <c:axId val="73972352"/>
      </c:barChart>
      <c:catAx>
        <c:axId val="739704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Module</a:t>
                </a:r>
              </a:p>
            </c:rich>
          </c:tx>
          <c:layout/>
        </c:title>
        <c:tickLblPos val="nextTo"/>
        <c:crossAx val="73972352"/>
        <c:crosses val="autoZero"/>
        <c:auto val="1"/>
        <c:lblAlgn val="ctr"/>
        <c:lblOffset val="100"/>
      </c:catAx>
      <c:valAx>
        <c:axId val="739723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Pecentage of students that Agree</a:t>
                </a:r>
              </a:p>
            </c:rich>
          </c:tx>
          <c:layout/>
        </c:title>
        <c:numFmt formatCode="0%" sourceLinked="1"/>
        <c:tickLblPos val="nextTo"/>
        <c:crossAx val="73970432"/>
        <c:crosses val="autoZero"/>
        <c:crossBetween val="between"/>
      </c:valAx>
    </c:plotArea>
    <c:legend>
      <c:legendPos val="r"/>
      <c:layout/>
    </c:legend>
    <c:plotVisOnly val="1"/>
  </c:chart>
  <c:spPr>
    <a:solidFill>
      <a:srgbClr val="00CC99"/>
    </a:solidFill>
  </c:spPr>
  <c:txPr>
    <a:bodyPr/>
    <a:lstStyle/>
    <a:p>
      <a:pPr>
        <a:defRPr sz="14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Daily visitors</a:t>
            </a:r>
            <a:r>
              <a:rPr lang="en-US" baseline="0" dirty="0" smtClean="0"/>
              <a:t> </a:t>
            </a:r>
            <a:r>
              <a:rPr lang="en-US" dirty="0" smtClean="0"/>
              <a:t>1 </a:t>
            </a:r>
            <a:r>
              <a:rPr lang="en-US" dirty="0"/>
              <a:t>minute or </a:t>
            </a:r>
            <a:r>
              <a:rPr lang="en-US" dirty="0" smtClean="0"/>
              <a:t>longer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'Analytics_Math You Need_2009090'!$B$10</c:f>
              <c:strCache>
                <c:ptCount val="1"/>
                <c:pt idx="0">
                  <c:v>1 minute or longer (Segment)</c:v>
                </c:pt>
              </c:strCache>
            </c:strRef>
          </c:tx>
          <c:marker>
            <c:symbol val="none"/>
          </c:marker>
          <c:cat>
            <c:strRef>
              <c:f>'Analytics_Math You Need_2009090'!$A$11:$A$284</c:f>
              <c:strCache>
                <c:ptCount val="274"/>
                <c:pt idx="0">
                  <c:v>Tuesday, September 1, 2009</c:v>
                </c:pt>
                <c:pt idx="1">
                  <c:v>Wednesday, September 2, 2009</c:v>
                </c:pt>
                <c:pt idx="2">
                  <c:v>Thursday, September 3, 2009</c:v>
                </c:pt>
                <c:pt idx="3">
                  <c:v>Friday, September 4, 2009</c:v>
                </c:pt>
                <c:pt idx="4">
                  <c:v>Saturday, September 5, 2009</c:v>
                </c:pt>
                <c:pt idx="5">
                  <c:v>Sunday, September 6, 2009</c:v>
                </c:pt>
                <c:pt idx="6">
                  <c:v>Monday, September 7, 2009</c:v>
                </c:pt>
                <c:pt idx="7">
                  <c:v>Tuesday, September 8, 2009</c:v>
                </c:pt>
                <c:pt idx="8">
                  <c:v>Wednesday, September 9, 2009</c:v>
                </c:pt>
                <c:pt idx="9">
                  <c:v>Thursday, September 10, 2009</c:v>
                </c:pt>
                <c:pt idx="10">
                  <c:v>Friday, September 11, 2009</c:v>
                </c:pt>
                <c:pt idx="11">
                  <c:v>Saturday, September 12, 2009</c:v>
                </c:pt>
                <c:pt idx="12">
                  <c:v>Sunday, September 13, 2009</c:v>
                </c:pt>
                <c:pt idx="13">
                  <c:v>Monday, September 14, 2009</c:v>
                </c:pt>
                <c:pt idx="14">
                  <c:v>Tuesday, September 15, 2009</c:v>
                </c:pt>
                <c:pt idx="15">
                  <c:v>Wednesday, September 16, 2009</c:v>
                </c:pt>
                <c:pt idx="16">
                  <c:v>Thursday, September 17, 2009</c:v>
                </c:pt>
                <c:pt idx="17">
                  <c:v>Friday, September 18, 2009</c:v>
                </c:pt>
                <c:pt idx="18">
                  <c:v>Saturday, September 19, 2009</c:v>
                </c:pt>
                <c:pt idx="19">
                  <c:v>Sunday, September 20, 2009</c:v>
                </c:pt>
                <c:pt idx="20">
                  <c:v>Monday, September 21, 2009</c:v>
                </c:pt>
                <c:pt idx="21">
                  <c:v>Tuesday, September 22, 2009</c:v>
                </c:pt>
                <c:pt idx="22">
                  <c:v>Wednesday, September 23, 2009</c:v>
                </c:pt>
                <c:pt idx="23">
                  <c:v>Thursday, September 24, 2009</c:v>
                </c:pt>
                <c:pt idx="24">
                  <c:v>Friday, September 25, 2009</c:v>
                </c:pt>
                <c:pt idx="25">
                  <c:v>Saturday, September 26, 2009</c:v>
                </c:pt>
                <c:pt idx="26">
                  <c:v>Sunday, September 27, 2009</c:v>
                </c:pt>
                <c:pt idx="27">
                  <c:v>Monday, September 28, 2009</c:v>
                </c:pt>
                <c:pt idx="28">
                  <c:v>Tuesday, September 29, 2009</c:v>
                </c:pt>
                <c:pt idx="29">
                  <c:v>Wednesday, September 30, 2009</c:v>
                </c:pt>
                <c:pt idx="30">
                  <c:v>Thursday, October 1, 2009</c:v>
                </c:pt>
                <c:pt idx="31">
                  <c:v>Friday, October 2, 2009</c:v>
                </c:pt>
                <c:pt idx="32">
                  <c:v>Saturday, October 3, 2009</c:v>
                </c:pt>
                <c:pt idx="33">
                  <c:v>Sunday, October 4, 2009</c:v>
                </c:pt>
                <c:pt idx="34">
                  <c:v>Monday, October 5, 2009</c:v>
                </c:pt>
                <c:pt idx="35">
                  <c:v>Tuesday, October 6, 2009</c:v>
                </c:pt>
                <c:pt idx="36">
                  <c:v>Wednesday, October 7, 2009</c:v>
                </c:pt>
                <c:pt idx="37">
                  <c:v>Thursday, October 8, 2009</c:v>
                </c:pt>
                <c:pt idx="38">
                  <c:v>Friday, October 9, 2009</c:v>
                </c:pt>
                <c:pt idx="39">
                  <c:v>Saturday, October 10, 2009</c:v>
                </c:pt>
                <c:pt idx="40">
                  <c:v>Sunday, October 11, 2009</c:v>
                </c:pt>
                <c:pt idx="41">
                  <c:v>Monday, October 12, 2009</c:v>
                </c:pt>
                <c:pt idx="42">
                  <c:v>Tuesday, October 13, 2009</c:v>
                </c:pt>
                <c:pt idx="43">
                  <c:v>Wednesday, October 14, 2009</c:v>
                </c:pt>
                <c:pt idx="44">
                  <c:v>Thursday, October 15, 2009</c:v>
                </c:pt>
                <c:pt idx="45">
                  <c:v>Friday, October 16, 2009</c:v>
                </c:pt>
                <c:pt idx="46">
                  <c:v>Saturday, October 17, 2009</c:v>
                </c:pt>
                <c:pt idx="47">
                  <c:v>Sunday, October 18, 2009</c:v>
                </c:pt>
                <c:pt idx="48">
                  <c:v>Monday, October 19, 2009</c:v>
                </c:pt>
                <c:pt idx="49">
                  <c:v>Tuesday, October 20, 2009</c:v>
                </c:pt>
                <c:pt idx="50">
                  <c:v>Wednesday, October 21, 2009</c:v>
                </c:pt>
                <c:pt idx="51">
                  <c:v>Thursday, October 22, 2009</c:v>
                </c:pt>
                <c:pt idx="52">
                  <c:v>Friday, October 23, 2009</c:v>
                </c:pt>
                <c:pt idx="53">
                  <c:v>Saturday, October 24, 2009</c:v>
                </c:pt>
                <c:pt idx="54">
                  <c:v>Sunday, October 25, 2009</c:v>
                </c:pt>
                <c:pt idx="55">
                  <c:v>Monday, October 26, 2009</c:v>
                </c:pt>
                <c:pt idx="56">
                  <c:v>Tuesday, October 27, 2009</c:v>
                </c:pt>
                <c:pt idx="57">
                  <c:v>Wednesday, October 28, 2009</c:v>
                </c:pt>
                <c:pt idx="58">
                  <c:v>Thursday, October 29, 2009</c:v>
                </c:pt>
                <c:pt idx="59">
                  <c:v>Friday, October 30, 2009</c:v>
                </c:pt>
                <c:pt idx="60">
                  <c:v>Saturday, October 31, 2009</c:v>
                </c:pt>
                <c:pt idx="61">
                  <c:v>Sunday, November 1, 2009</c:v>
                </c:pt>
                <c:pt idx="62">
                  <c:v>Monday, November 2, 2009</c:v>
                </c:pt>
                <c:pt idx="63">
                  <c:v>Tuesday, November 3, 2009</c:v>
                </c:pt>
                <c:pt idx="64">
                  <c:v>Wednesday, November 4, 2009</c:v>
                </c:pt>
                <c:pt idx="65">
                  <c:v>Thursday, November 5, 2009</c:v>
                </c:pt>
                <c:pt idx="66">
                  <c:v>Friday, November 6, 2009</c:v>
                </c:pt>
                <c:pt idx="67">
                  <c:v>Saturday, November 7, 2009</c:v>
                </c:pt>
                <c:pt idx="68">
                  <c:v>Sunday, November 8, 2009</c:v>
                </c:pt>
                <c:pt idx="69">
                  <c:v>Monday, November 9, 2009</c:v>
                </c:pt>
                <c:pt idx="70">
                  <c:v>Tuesday, November 10, 2009</c:v>
                </c:pt>
                <c:pt idx="71">
                  <c:v>Wednesday, November 11, 2009</c:v>
                </c:pt>
                <c:pt idx="72">
                  <c:v>Thursday, November 12, 2009</c:v>
                </c:pt>
                <c:pt idx="73">
                  <c:v>Friday, November 13, 2009</c:v>
                </c:pt>
                <c:pt idx="74">
                  <c:v>Saturday, November 14, 2009</c:v>
                </c:pt>
                <c:pt idx="75">
                  <c:v>Sunday, November 15, 2009</c:v>
                </c:pt>
                <c:pt idx="76">
                  <c:v>Monday, November 16, 2009</c:v>
                </c:pt>
                <c:pt idx="77">
                  <c:v>Tuesday, November 17, 2009</c:v>
                </c:pt>
                <c:pt idx="78">
                  <c:v>Wednesday, November 18, 2009</c:v>
                </c:pt>
                <c:pt idx="79">
                  <c:v>Thursday, November 19, 2009</c:v>
                </c:pt>
                <c:pt idx="80">
                  <c:v>Friday, November 20, 2009</c:v>
                </c:pt>
                <c:pt idx="81">
                  <c:v>Saturday, November 21, 2009</c:v>
                </c:pt>
                <c:pt idx="82">
                  <c:v>Sunday, November 22, 2009</c:v>
                </c:pt>
                <c:pt idx="83">
                  <c:v>Monday, November 23, 2009</c:v>
                </c:pt>
                <c:pt idx="84">
                  <c:v>Tuesday, November 24, 2009</c:v>
                </c:pt>
                <c:pt idx="85">
                  <c:v>Wednesday, November 25, 2009</c:v>
                </c:pt>
                <c:pt idx="86">
                  <c:v>Thursday, November 26, 2009</c:v>
                </c:pt>
                <c:pt idx="87">
                  <c:v>Friday, November 27, 2009</c:v>
                </c:pt>
                <c:pt idx="88">
                  <c:v>Saturday, November 28, 2009</c:v>
                </c:pt>
                <c:pt idx="89">
                  <c:v>Sunday, November 29, 2009</c:v>
                </c:pt>
                <c:pt idx="90">
                  <c:v>Monday, November 30, 2009</c:v>
                </c:pt>
                <c:pt idx="91">
                  <c:v>Tuesday, December 1, 2009</c:v>
                </c:pt>
                <c:pt idx="92">
                  <c:v>Wednesday, December 2, 2009</c:v>
                </c:pt>
                <c:pt idx="93">
                  <c:v>Thursday, December 3, 2009</c:v>
                </c:pt>
                <c:pt idx="94">
                  <c:v>Friday, December 4, 2009</c:v>
                </c:pt>
                <c:pt idx="95">
                  <c:v>Saturday, December 5, 2009</c:v>
                </c:pt>
                <c:pt idx="96">
                  <c:v>Sunday, December 6, 2009</c:v>
                </c:pt>
                <c:pt idx="97">
                  <c:v>Monday, December 7, 2009</c:v>
                </c:pt>
                <c:pt idx="98">
                  <c:v>Tuesday, December 8, 2009</c:v>
                </c:pt>
                <c:pt idx="99">
                  <c:v>Wednesday, December 9, 2009</c:v>
                </c:pt>
                <c:pt idx="100">
                  <c:v>Thursday, December 10, 2009</c:v>
                </c:pt>
                <c:pt idx="101">
                  <c:v>Friday, December 11, 2009</c:v>
                </c:pt>
                <c:pt idx="102">
                  <c:v>Saturday, December 12, 2009</c:v>
                </c:pt>
                <c:pt idx="103">
                  <c:v>Sunday, December 13, 2009</c:v>
                </c:pt>
                <c:pt idx="104">
                  <c:v>Monday, December 14, 2009</c:v>
                </c:pt>
                <c:pt idx="105">
                  <c:v>Tuesday, December 15, 2009</c:v>
                </c:pt>
                <c:pt idx="106">
                  <c:v>Wednesday, December 16, 2009</c:v>
                </c:pt>
                <c:pt idx="107">
                  <c:v>Thursday, December 17, 2009</c:v>
                </c:pt>
                <c:pt idx="108">
                  <c:v>Friday, December 18, 2009</c:v>
                </c:pt>
                <c:pt idx="109">
                  <c:v>Saturday, December 19, 2009</c:v>
                </c:pt>
                <c:pt idx="110">
                  <c:v>Sunday, December 20, 2009</c:v>
                </c:pt>
                <c:pt idx="111">
                  <c:v>Monday, December 21, 2009</c:v>
                </c:pt>
                <c:pt idx="112">
                  <c:v>Tuesday, December 22, 2009</c:v>
                </c:pt>
                <c:pt idx="113">
                  <c:v>Wednesday, December 23, 2009</c:v>
                </c:pt>
                <c:pt idx="114">
                  <c:v>Thursday, December 24, 2009</c:v>
                </c:pt>
                <c:pt idx="115">
                  <c:v>Friday, December 25, 2009</c:v>
                </c:pt>
                <c:pt idx="116">
                  <c:v>Saturday, December 26, 2009</c:v>
                </c:pt>
                <c:pt idx="117">
                  <c:v>Sunday, December 27, 2009</c:v>
                </c:pt>
                <c:pt idx="118">
                  <c:v>Monday, December 28, 2009</c:v>
                </c:pt>
                <c:pt idx="119">
                  <c:v>Tuesday, December 29, 2009</c:v>
                </c:pt>
                <c:pt idx="120">
                  <c:v>Wednesday, December 30, 2009</c:v>
                </c:pt>
                <c:pt idx="121">
                  <c:v>Thursday, December 31, 2009</c:v>
                </c:pt>
                <c:pt idx="122">
                  <c:v>Friday, January 1, 2010</c:v>
                </c:pt>
                <c:pt idx="123">
                  <c:v>Saturday, January 2, 2010</c:v>
                </c:pt>
                <c:pt idx="124">
                  <c:v>Sunday, January 3, 2010</c:v>
                </c:pt>
                <c:pt idx="125">
                  <c:v>Monday, January 4, 2010</c:v>
                </c:pt>
                <c:pt idx="126">
                  <c:v>Tuesday, January 5, 2010</c:v>
                </c:pt>
                <c:pt idx="127">
                  <c:v>Wednesday, January 6, 2010</c:v>
                </c:pt>
                <c:pt idx="128">
                  <c:v>Thursday, January 7, 2010</c:v>
                </c:pt>
                <c:pt idx="129">
                  <c:v>Friday, January 8, 2010</c:v>
                </c:pt>
                <c:pt idx="130">
                  <c:v>Saturday, January 9, 2010</c:v>
                </c:pt>
                <c:pt idx="131">
                  <c:v>Sunday, January 10, 2010</c:v>
                </c:pt>
                <c:pt idx="132">
                  <c:v>Monday, January 11, 2010</c:v>
                </c:pt>
                <c:pt idx="133">
                  <c:v>Tuesday, January 12, 2010</c:v>
                </c:pt>
                <c:pt idx="134">
                  <c:v>Wednesday, January 13, 2010</c:v>
                </c:pt>
                <c:pt idx="135">
                  <c:v>Thursday, January 14, 2010</c:v>
                </c:pt>
                <c:pt idx="136">
                  <c:v>Friday, January 15, 2010</c:v>
                </c:pt>
                <c:pt idx="137">
                  <c:v>Saturday, January 16, 2010</c:v>
                </c:pt>
                <c:pt idx="138">
                  <c:v>Sunday, January 17, 2010</c:v>
                </c:pt>
                <c:pt idx="139">
                  <c:v>Monday, January 18, 2010</c:v>
                </c:pt>
                <c:pt idx="140">
                  <c:v>Tuesday, January 19, 2010</c:v>
                </c:pt>
                <c:pt idx="141">
                  <c:v>Wednesday, January 20, 2010</c:v>
                </c:pt>
                <c:pt idx="142">
                  <c:v>Thursday, January 21, 2010</c:v>
                </c:pt>
                <c:pt idx="143">
                  <c:v>Friday, January 22, 2010</c:v>
                </c:pt>
                <c:pt idx="144">
                  <c:v>Saturday, January 23, 2010</c:v>
                </c:pt>
                <c:pt idx="145">
                  <c:v>Sunday, January 24, 2010</c:v>
                </c:pt>
                <c:pt idx="146">
                  <c:v>Monday, January 25, 2010</c:v>
                </c:pt>
                <c:pt idx="147">
                  <c:v>Tuesday, January 26, 2010</c:v>
                </c:pt>
                <c:pt idx="148">
                  <c:v>Wednesday, January 27, 2010</c:v>
                </c:pt>
                <c:pt idx="149">
                  <c:v>Thursday, January 28, 2010</c:v>
                </c:pt>
                <c:pt idx="150">
                  <c:v>Friday, January 29, 2010</c:v>
                </c:pt>
                <c:pt idx="151">
                  <c:v>Saturday, January 30, 2010</c:v>
                </c:pt>
                <c:pt idx="152">
                  <c:v>Sunday, January 31, 2010</c:v>
                </c:pt>
                <c:pt idx="153">
                  <c:v>Monday, February 1, 2010</c:v>
                </c:pt>
                <c:pt idx="154">
                  <c:v>Tuesday, February 2, 2010</c:v>
                </c:pt>
                <c:pt idx="155">
                  <c:v>Wednesday, February 3, 2010</c:v>
                </c:pt>
                <c:pt idx="156">
                  <c:v>Thursday, February 4, 2010</c:v>
                </c:pt>
                <c:pt idx="157">
                  <c:v>Friday, February 5, 2010</c:v>
                </c:pt>
                <c:pt idx="158">
                  <c:v>Saturday, February 6, 2010</c:v>
                </c:pt>
                <c:pt idx="159">
                  <c:v>Sunday, February 7, 2010</c:v>
                </c:pt>
                <c:pt idx="160">
                  <c:v>Monday, February 8, 2010</c:v>
                </c:pt>
                <c:pt idx="161">
                  <c:v>Tuesday, February 9, 2010</c:v>
                </c:pt>
                <c:pt idx="162">
                  <c:v>Wednesday, February 10, 2010</c:v>
                </c:pt>
                <c:pt idx="163">
                  <c:v>Thursday, February 11, 2010</c:v>
                </c:pt>
                <c:pt idx="164">
                  <c:v>Friday, February 12, 2010</c:v>
                </c:pt>
                <c:pt idx="165">
                  <c:v>Saturday, February 13, 2010</c:v>
                </c:pt>
                <c:pt idx="166">
                  <c:v>Sunday, February 14, 2010</c:v>
                </c:pt>
                <c:pt idx="167">
                  <c:v>Monday, February 15, 2010</c:v>
                </c:pt>
                <c:pt idx="168">
                  <c:v>Tuesday, February 16, 2010</c:v>
                </c:pt>
                <c:pt idx="169">
                  <c:v>Wednesday, February 17, 2010</c:v>
                </c:pt>
                <c:pt idx="170">
                  <c:v>Thursday, February 18, 2010</c:v>
                </c:pt>
                <c:pt idx="171">
                  <c:v>Friday, February 19, 2010</c:v>
                </c:pt>
                <c:pt idx="172">
                  <c:v>Saturday, February 20, 2010</c:v>
                </c:pt>
                <c:pt idx="173">
                  <c:v>Sunday, February 21, 2010</c:v>
                </c:pt>
                <c:pt idx="174">
                  <c:v>Monday, February 22, 2010</c:v>
                </c:pt>
                <c:pt idx="175">
                  <c:v>Tuesday, February 23, 2010</c:v>
                </c:pt>
                <c:pt idx="176">
                  <c:v>Wednesday, February 24, 2010</c:v>
                </c:pt>
                <c:pt idx="177">
                  <c:v>Thursday, February 25, 2010</c:v>
                </c:pt>
                <c:pt idx="178">
                  <c:v>Friday, February 26, 2010</c:v>
                </c:pt>
                <c:pt idx="179">
                  <c:v>Saturday, February 27, 2010</c:v>
                </c:pt>
                <c:pt idx="180">
                  <c:v>Sunday, February 28, 2010</c:v>
                </c:pt>
                <c:pt idx="181">
                  <c:v>Monday, March 1, 2010</c:v>
                </c:pt>
                <c:pt idx="182">
                  <c:v>Tuesday, March 2, 2010</c:v>
                </c:pt>
                <c:pt idx="183">
                  <c:v>Wednesday, March 3, 2010</c:v>
                </c:pt>
                <c:pt idx="184">
                  <c:v>Thursday, March 4, 2010</c:v>
                </c:pt>
                <c:pt idx="185">
                  <c:v>Friday, March 5, 2010</c:v>
                </c:pt>
                <c:pt idx="186">
                  <c:v>Saturday, March 6, 2010</c:v>
                </c:pt>
                <c:pt idx="187">
                  <c:v>Sunday, March 7, 2010</c:v>
                </c:pt>
                <c:pt idx="188">
                  <c:v>Monday, March 8, 2010</c:v>
                </c:pt>
                <c:pt idx="189">
                  <c:v>Tuesday, March 9, 2010</c:v>
                </c:pt>
                <c:pt idx="190">
                  <c:v>Wednesday, March 10, 2010</c:v>
                </c:pt>
                <c:pt idx="191">
                  <c:v>Thursday, March 11, 2010</c:v>
                </c:pt>
                <c:pt idx="192">
                  <c:v>Friday, March 12, 2010</c:v>
                </c:pt>
                <c:pt idx="193">
                  <c:v>Saturday, March 13, 2010</c:v>
                </c:pt>
                <c:pt idx="194">
                  <c:v>Sunday, March 14, 2010</c:v>
                </c:pt>
                <c:pt idx="195">
                  <c:v>Monday, March 15, 2010</c:v>
                </c:pt>
                <c:pt idx="196">
                  <c:v>Tuesday, March 16, 2010</c:v>
                </c:pt>
                <c:pt idx="197">
                  <c:v>Wednesday, March 17, 2010</c:v>
                </c:pt>
                <c:pt idx="198">
                  <c:v>Thursday, March 18, 2010</c:v>
                </c:pt>
                <c:pt idx="199">
                  <c:v>Friday, March 19, 2010</c:v>
                </c:pt>
                <c:pt idx="200">
                  <c:v>Saturday, March 20, 2010</c:v>
                </c:pt>
                <c:pt idx="201">
                  <c:v>Sunday, March 21, 2010</c:v>
                </c:pt>
                <c:pt idx="202">
                  <c:v>Monday, March 22, 2010</c:v>
                </c:pt>
                <c:pt idx="203">
                  <c:v>Tuesday, March 23, 2010</c:v>
                </c:pt>
                <c:pt idx="204">
                  <c:v>Wednesday, March 24, 2010</c:v>
                </c:pt>
                <c:pt idx="205">
                  <c:v>Thursday, March 25, 2010</c:v>
                </c:pt>
                <c:pt idx="206">
                  <c:v>Friday, March 26, 2010</c:v>
                </c:pt>
                <c:pt idx="207">
                  <c:v>Saturday, March 27, 2010</c:v>
                </c:pt>
                <c:pt idx="208">
                  <c:v>Sunday, March 28, 2010</c:v>
                </c:pt>
                <c:pt idx="209">
                  <c:v>Monday, March 29, 2010</c:v>
                </c:pt>
                <c:pt idx="210">
                  <c:v>Tuesday, March 30, 2010</c:v>
                </c:pt>
                <c:pt idx="211">
                  <c:v>Wednesday, March 31, 2010</c:v>
                </c:pt>
                <c:pt idx="212">
                  <c:v>Thursday, April 1, 2010</c:v>
                </c:pt>
                <c:pt idx="213">
                  <c:v>Friday, April 2, 2010</c:v>
                </c:pt>
                <c:pt idx="214">
                  <c:v>Saturday, April 3, 2010</c:v>
                </c:pt>
                <c:pt idx="215">
                  <c:v>Sunday, April 4, 2010</c:v>
                </c:pt>
                <c:pt idx="216">
                  <c:v>Monday, April 5, 2010</c:v>
                </c:pt>
                <c:pt idx="217">
                  <c:v>Tuesday, April 6, 2010</c:v>
                </c:pt>
                <c:pt idx="218">
                  <c:v>Wednesday, April 7, 2010</c:v>
                </c:pt>
                <c:pt idx="219">
                  <c:v>Thursday, April 8, 2010</c:v>
                </c:pt>
                <c:pt idx="220">
                  <c:v>Friday, April 9, 2010</c:v>
                </c:pt>
                <c:pt idx="221">
                  <c:v>Saturday, April 10, 2010</c:v>
                </c:pt>
                <c:pt idx="222">
                  <c:v>Sunday, April 11, 2010</c:v>
                </c:pt>
                <c:pt idx="223">
                  <c:v>Monday, April 12, 2010</c:v>
                </c:pt>
                <c:pt idx="224">
                  <c:v>Tuesday, April 13, 2010</c:v>
                </c:pt>
                <c:pt idx="225">
                  <c:v>Wednesday, April 14, 2010</c:v>
                </c:pt>
                <c:pt idx="226">
                  <c:v>Thursday, April 15, 2010</c:v>
                </c:pt>
                <c:pt idx="227">
                  <c:v>Friday, April 16, 2010</c:v>
                </c:pt>
                <c:pt idx="228">
                  <c:v>Saturday, April 17, 2010</c:v>
                </c:pt>
                <c:pt idx="229">
                  <c:v>Sunday, April 18, 2010</c:v>
                </c:pt>
                <c:pt idx="230">
                  <c:v>Monday, April 19, 2010</c:v>
                </c:pt>
                <c:pt idx="231">
                  <c:v>Tuesday, April 20, 2010</c:v>
                </c:pt>
                <c:pt idx="232">
                  <c:v>Wednesday, April 21, 2010</c:v>
                </c:pt>
                <c:pt idx="233">
                  <c:v>Thursday, April 22, 2010</c:v>
                </c:pt>
                <c:pt idx="234">
                  <c:v>Friday, April 23, 2010</c:v>
                </c:pt>
                <c:pt idx="235">
                  <c:v>Saturday, April 24, 2010</c:v>
                </c:pt>
                <c:pt idx="236">
                  <c:v>Sunday, April 25, 2010</c:v>
                </c:pt>
                <c:pt idx="237">
                  <c:v>Monday, April 26, 2010</c:v>
                </c:pt>
                <c:pt idx="238">
                  <c:v>Tuesday, April 27, 2010</c:v>
                </c:pt>
                <c:pt idx="239">
                  <c:v>Wednesday, April 28, 2010</c:v>
                </c:pt>
                <c:pt idx="240">
                  <c:v>Thursday, April 29, 2010</c:v>
                </c:pt>
                <c:pt idx="241">
                  <c:v>Friday, April 30, 2010</c:v>
                </c:pt>
                <c:pt idx="242">
                  <c:v>Saturday, May 1, 2010</c:v>
                </c:pt>
                <c:pt idx="243">
                  <c:v>Sunday, May 2, 2010</c:v>
                </c:pt>
                <c:pt idx="244">
                  <c:v>Monday, May 3, 2010</c:v>
                </c:pt>
                <c:pt idx="245">
                  <c:v>Tuesday, May 4, 2010</c:v>
                </c:pt>
                <c:pt idx="246">
                  <c:v>Wednesday, May 5, 2010</c:v>
                </c:pt>
                <c:pt idx="247">
                  <c:v>Thursday, May 6, 2010</c:v>
                </c:pt>
                <c:pt idx="248">
                  <c:v>Friday, May 7, 2010</c:v>
                </c:pt>
                <c:pt idx="249">
                  <c:v>Saturday, May 8, 2010</c:v>
                </c:pt>
                <c:pt idx="250">
                  <c:v>Sunday, May 9, 2010</c:v>
                </c:pt>
                <c:pt idx="251">
                  <c:v>Monday, May 10, 2010</c:v>
                </c:pt>
                <c:pt idx="252">
                  <c:v>Tuesday, May 11, 2010</c:v>
                </c:pt>
                <c:pt idx="253">
                  <c:v>Wednesday, May 12, 2010</c:v>
                </c:pt>
                <c:pt idx="254">
                  <c:v>Thursday, May 13, 2010</c:v>
                </c:pt>
                <c:pt idx="255">
                  <c:v>Friday, May 14, 2010</c:v>
                </c:pt>
                <c:pt idx="256">
                  <c:v>Saturday, May 15, 2010</c:v>
                </c:pt>
                <c:pt idx="257">
                  <c:v>Sunday, May 16, 2010</c:v>
                </c:pt>
                <c:pt idx="258">
                  <c:v>Monday, May 17, 2010</c:v>
                </c:pt>
                <c:pt idx="259">
                  <c:v>Tuesday, May 18, 2010</c:v>
                </c:pt>
                <c:pt idx="260">
                  <c:v>Wednesday, May 19, 2010</c:v>
                </c:pt>
                <c:pt idx="261">
                  <c:v>Thursday, May 20, 2010</c:v>
                </c:pt>
                <c:pt idx="262">
                  <c:v>Friday, May 21, 2010</c:v>
                </c:pt>
                <c:pt idx="263">
                  <c:v>Saturday, May 22, 2010</c:v>
                </c:pt>
                <c:pt idx="264">
                  <c:v>Sunday, May 23, 2010</c:v>
                </c:pt>
                <c:pt idx="265">
                  <c:v>Monday, May 24, 2010</c:v>
                </c:pt>
                <c:pt idx="266">
                  <c:v>Tuesday, May 25, 2010</c:v>
                </c:pt>
                <c:pt idx="267">
                  <c:v>Wednesday, May 26, 2010</c:v>
                </c:pt>
                <c:pt idx="268">
                  <c:v>Thursday, May 27, 2010</c:v>
                </c:pt>
                <c:pt idx="269">
                  <c:v>Friday, May 28, 2010</c:v>
                </c:pt>
                <c:pt idx="270">
                  <c:v>Saturday, May 29, 2010</c:v>
                </c:pt>
                <c:pt idx="271">
                  <c:v>Sunday, May 30, 2010</c:v>
                </c:pt>
                <c:pt idx="272">
                  <c:v>Monday, May 31, 2010</c:v>
                </c:pt>
                <c:pt idx="273">
                  <c:v>Tuesday, June 1, 2010</c:v>
                </c:pt>
              </c:strCache>
            </c:strRef>
          </c:cat>
          <c:val>
            <c:numRef>
              <c:f>'Analytics_Math You Need_2009090'!$B$11:$B$284</c:f>
              <c:numCache>
                <c:formatCode>General</c:formatCode>
                <c:ptCount val="274"/>
                <c:pt idx="0">
                  <c:v>95</c:v>
                </c:pt>
                <c:pt idx="1">
                  <c:v>89</c:v>
                </c:pt>
                <c:pt idx="2">
                  <c:v>86</c:v>
                </c:pt>
                <c:pt idx="3">
                  <c:v>44</c:v>
                </c:pt>
                <c:pt idx="4">
                  <c:v>31</c:v>
                </c:pt>
                <c:pt idx="5">
                  <c:v>44</c:v>
                </c:pt>
                <c:pt idx="6">
                  <c:v>75</c:v>
                </c:pt>
                <c:pt idx="7">
                  <c:v>110</c:v>
                </c:pt>
                <c:pt idx="8">
                  <c:v>110</c:v>
                </c:pt>
                <c:pt idx="9">
                  <c:v>97</c:v>
                </c:pt>
                <c:pt idx="10">
                  <c:v>51</c:v>
                </c:pt>
                <c:pt idx="11">
                  <c:v>48</c:v>
                </c:pt>
                <c:pt idx="12">
                  <c:v>94</c:v>
                </c:pt>
                <c:pt idx="13">
                  <c:v>134</c:v>
                </c:pt>
                <c:pt idx="14">
                  <c:v>143</c:v>
                </c:pt>
                <c:pt idx="15">
                  <c:v>129</c:v>
                </c:pt>
                <c:pt idx="16">
                  <c:v>127</c:v>
                </c:pt>
                <c:pt idx="17">
                  <c:v>59</c:v>
                </c:pt>
                <c:pt idx="18">
                  <c:v>31</c:v>
                </c:pt>
                <c:pt idx="19">
                  <c:v>88</c:v>
                </c:pt>
                <c:pt idx="20">
                  <c:v>115</c:v>
                </c:pt>
                <c:pt idx="21">
                  <c:v>99</c:v>
                </c:pt>
                <c:pt idx="22">
                  <c:v>111</c:v>
                </c:pt>
                <c:pt idx="23">
                  <c:v>80</c:v>
                </c:pt>
                <c:pt idx="24">
                  <c:v>41</c:v>
                </c:pt>
                <c:pt idx="25">
                  <c:v>39</c:v>
                </c:pt>
                <c:pt idx="26">
                  <c:v>58</c:v>
                </c:pt>
                <c:pt idx="27">
                  <c:v>87</c:v>
                </c:pt>
                <c:pt idx="28">
                  <c:v>123</c:v>
                </c:pt>
                <c:pt idx="29">
                  <c:v>90</c:v>
                </c:pt>
                <c:pt idx="30">
                  <c:v>99</c:v>
                </c:pt>
                <c:pt idx="31">
                  <c:v>53</c:v>
                </c:pt>
                <c:pt idx="32">
                  <c:v>38</c:v>
                </c:pt>
                <c:pt idx="33">
                  <c:v>74</c:v>
                </c:pt>
                <c:pt idx="34">
                  <c:v>122</c:v>
                </c:pt>
                <c:pt idx="35">
                  <c:v>106</c:v>
                </c:pt>
                <c:pt idx="36">
                  <c:v>83</c:v>
                </c:pt>
                <c:pt idx="37">
                  <c:v>76</c:v>
                </c:pt>
                <c:pt idx="38">
                  <c:v>53</c:v>
                </c:pt>
                <c:pt idx="39">
                  <c:v>40</c:v>
                </c:pt>
                <c:pt idx="40">
                  <c:v>61</c:v>
                </c:pt>
                <c:pt idx="41">
                  <c:v>79</c:v>
                </c:pt>
                <c:pt idx="42">
                  <c:v>79</c:v>
                </c:pt>
                <c:pt idx="43">
                  <c:v>98</c:v>
                </c:pt>
                <c:pt idx="44">
                  <c:v>72</c:v>
                </c:pt>
                <c:pt idx="45">
                  <c:v>36</c:v>
                </c:pt>
                <c:pt idx="46">
                  <c:v>29</c:v>
                </c:pt>
                <c:pt idx="47">
                  <c:v>74</c:v>
                </c:pt>
                <c:pt idx="48">
                  <c:v>79</c:v>
                </c:pt>
                <c:pt idx="49">
                  <c:v>110</c:v>
                </c:pt>
                <c:pt idx="50">
                  <c:v>66</c:v>
                </c:pt>
                <c:pt idx="51">
                  <c:v>80</c:v>
                </c:pt>
                <c:pt idx="52">
                  <c:v>27</c:v>
                </c:pt>
                <c:pt idx="53">
                  <c:v>45</c:v>
                </c:pt>
                <c:pt idx="54">
                  <c:v>75</c:v>
                </c:pt>
                <c:pt idx="55">
                  <c:v>102</c:v>
                </c:pt>
                <c:pt idx="56">
                  <c:v>90</c:v>
                </c:pt>
                <c:pt idx="57">
                  <c:v>81</c:v>
                </c:pt>
                <c:pt idx="58">
                  <c:v>61</c:v>
                </c:pt>
                <c:pt idx="59">
                  <c:v>40</c:v>
                </c:pt>
                <c:pt idx="60">
                  <c:v>29</c:v>
                </c:pt>
                <c:pt idx="61">
                  <c:v>43</c:v>
                </c:pt>
                <c:pt idx="62">
                  <c:v>68</c:v>
                </c:pt>
                <c:pt idx="63">
                  <c:v>72</c:v>
                </c:pt>
                <c:pt idx="64">
                  <c:v>74</c:v>
                </c:pt>
                <c:pt idx="65">
                  <c:v>71</c:v>
                </c:pt>
                <c:pt idx="66">
                  <c:v>31</c:v>
                </c:pt>
                <c:pt idx="67">
                  <c:v>34</c:v>
                </c:pt>
                <c:pt idx="68">
                  <c:v>44</c:v>
                </c:pt>
                <c:pt idx="69">
                  <c:v>70</c:v>
                </c:pt>
                <c:pt idx="70">
                  <c:v>60</c:v>
                </c:pt>
                <c:pt idx="71">
                  <c:v>74</c:v>
                </c:pt>
                <c:pt idx="72">
                  <c:v>65</c:v>
                </c:pt>
                <c:pt idx="73">
                  <c:v>42</c:v>
                </c:pt>
                <c:pt idx="74">
                  <c:v>33</c:v>
                </c:pt>
                <c:pt idx="75">
                  <c:v>49</c:v>
                </c:pt>
                <c:pt idx="76">
                  <c:v>83</c:v>
                </c:pt>
                <c:pt idx="77">
                  <c:v>68</c:v>
                </c:pt>
                <c:pt idx="78">
                  <c:v>79</c:v>
                </c:pt>
                <c:pt idx="79">
                  <c:v>71</c:v>
                </c:pt>
                <c:pt idx="80">
                  <c:v>37</c:v>
                </c:pt>
                <c:pt idx="81">
                  <c:v>22</c:v>
                </c:pt>
                <c:pt idx="82">
                  <c:v>56</c:v>
                </c:pt>
                <c:pt idx="83">
                  <c:v>64</c:v>
                </c:pt>
                <c:pt idx="84">
                  <c:v>63</c:v>
                </c:pt>
                <c:pt idx="85">
                  <c:v>43</c:v>
                </c:pt>
                <c:pt idx="86">
                  <c:v>27</c:v>
                </c:pt>
                <c:pt idx="87">
                  <c:v>22</c:v>
                </c:pt>
                <c:pt idx="88">
                  <c:v>19</c:v>
                </c:pt>
                <c:pt idx="89">
                  <c:v>65</c:v>
                </c:pt>
                <c:pt idx="90">
                  <c:v>93</c:v>
                </c:pt>
                <c:pt idx="91">
                  <c:v>90</c:v>
                </c:pt>
                <c:pt idx="92">
                  <c:v>67</c:v>
                </c:pt>
                <c:pt idx="93">
                  <c:v>69</c:v>
                </c:pt>
                <c:pt idx="94">
                  <c:v>37</c:v>
                </c:pt>
                <c:pt idx="95">
                  <c:v>26</c:v>
                </c:pt>
                <c:pt idx="96">
                  <c:v>49</c:v>
                </c:pt>
                <c:pt idx="97">
                  <c:v>81</c:v>
                </c:pt>
                <c:pt idx="98">
                  <c:v>68</c:v>
                </c:pt>
                <c:pt idx="99">
                  <c:v>50</c:v>
                </c:pt>
                <c:pt idx="100">
                  <c:v>64</c:v>
                </c:pt>
                <c:pt idx="101">
                  <c:v>47</c:v>
                </c:pt>
                <c:pt idx="102">
                  <c:v>26</c:v>
                </c:pt>
                <c:pt idx="103">
                  <c:v>64</c:v>
                </c:pt>
                <c:pt idx="104">
                  <c:v>56</c:v>
                </c:pt>
                <c:pt idx="105">
                  <c:v>61</c:v>
                </c:pt>
                <c:pt idx="106">
                  <c:v>62</c:v>
                </c:pt>
                <c:pt idx="107">
                  <c:v>38</c:v>
                </c:pt>
                <c:pt idx="108">
                  <c:v>25</c:v>
                </c:pt>
                <c:pt idx="109">
                  <c:v>17</c:v>
                </c:pt>
                <c:pt idx="110">
                  <c:v>18</c:v>
                </c:pt>
                <c:pt idx="111">
                  <c:v>20</c:v>
                </c:pt>
                <c:pt idx="112">
                  <c:v>20</c:v>
                </c:pt>
                <c:pt idx="113">
                  <c:v>12</c:v>
                </c:pt>
                <c:pt idx="114">
                  <c:v>5</c:v>
                </c:pt>
                <c:pt idx="115">
                  <c:v>1</c:v>
                </c:pt>
                <c:pt idx="116">
                  <c:v>12</c:v>
                </c:pt>
                <c:pt idx="117">
                  <c:v>21</c:v>
                </c:pt>
                <c:pt idx="118">
                  <c:v>30</c:v>
                </c:pt>
                <c:pt idx="119">
                  <c:v>17</c:v>
                </c:pt>
                <c:pt idx="120">
                  <c:v>23</c:v>
                </c:pt>
                <c:pt idx="121">
                  <c:v>12</c:v>
                </c:pt>
                <c:pt idx="122">
                  <c:v>17</c:v>
                </c:pt>
                <c:pt idx="123">
                  <c:v>13</c:v>
                </c:pt>
                <c:pt idx="124">
                  <c:v>33</c:v>
                </c:pt>
                <c:pt idx="125">
                  <c:v>67</c:v>
                </c:pt>
                <c:pt idx="126">
                  <c:v>59</c:v>
                </c:pt>
                <c:pt idx="127">
                  <c:v>63</c:v>
                </c:pt>
                <c:pt idx="128">
                  <c:v>65</c:v>
                </c:pt>
                <c:pt idx="129">
                  <c:v>45</c:v>
                </c:pt>
                <c:pt idx="130">
                  <c:v>26</c:v>
                </c:pt>
                <c:pt idx="131">
                  <c:v>52</c:v>
                </c:pt>
                <c:pt idx="132">
                  <c:v>61</c:v>
                </c:pt>
                <c:pt idx="133">
                  <c:v>79</c:v>
                </c:pt>
                <c:pt idx="134">
                  <c:v>64</c:v>
                </c:pt>
                <c:pt idx="135">
                  <c:v>70</c:v>
                </c:pt>
                <c:pt idx="136">
                  <c:v>49</c:v>
                </c:pt>
                <c:pt idx="137">
                  <c:v>53</c:v>
                </c:pt>
                <c:pt idx="138">
                  <c:v>68</c:v>
                </c:pt>
                <c:pt idx="139">
                  <c:v>101</c:v>
                </c:pt>
                <c:pt idx="140">
                  <c:v>98</c:v>
                </c:pt>
                <c:pt idx="141">
                  <c:v>118</c:v>
                </c:pt>
                <c:pt idx="142">
                  <c:v>104</c:v>
                </c:pt>
                <c:pt idx="143">
                  <c:v>68</c:v>
                </c:pt>
                <c:pt idx="144">
                  <c:v>45</c:v>
                </c:pt>
                <c:pt idx="145">
                  <c:v>76</c:v>
                </c:pt>
                <c:pt idx="146">
                  <c:v>104</c:v>
                </c:pt>
                <c:pt idx="147">
                  <c:v>108</c:v>
                </c:pt>
                <c:pt idx="148">
                  <c:v>115</c:v>
                </c:pt>
                <c:pt idx="149">
                  <c:v>112</c:v>
                </c:pt>
                <c:pt idx="150">
                  <c:v>47</c:v>
                </c:pt>
                <c:pt idx="151">
                  <c:v>46</c:v>
                </c:pt>
                <c:pt idx="152">
                  <c:v>66</c:v>
                </c:pt>
                <c:pt idx="153">
                  <c:v>96</c:v>
                </c:pt>
                <c:pt idx="154">
                  <c:v>109</c:v>
                </c:pt>
                <c:pt idx="155">
                  <c:v>87</c:v>
                </c:pt>
                <c:pt idx="156">
                  <c:v>85</c:v>
                </c:pt>
                <c:pt idx="157">
                  <c:v>75</c:v>
                </c:pt>
                <c:pt idx="158">
                  <c:v>49</c:v>
                </c:pt>
                <c:pt idx="159">
                  <c:v>82</c:v>
                </c:pt>
                <c:pt idx="160">
                  <c:v>125</c:v>
                </c:pt>
                <c:pt idx="161">
                  <c:v>122</c:v>
                </c:pt>
                <c:pt idx="162">
                  <c:v>85</c:v>
                </c:pt>
                <c:pt idx="163">
                  <c:v>58</c:v>
                </c:pt>
                <c:pt idx="164">
                  <c:v>45</c:v>
                </c:pt>
                <c:pt idx="165">
                  <c:v>22</c:v>
                </c:pt>
                <c:pt idx="166">
                  <c:v>36</c:v>
                </c:pt>
                <c:pt idx="167">
                  <c:v>70</c:v>
                </c:pt>
                <c:pt idx="168">
                  <c:v>81</c:v>
                </c:pt>
                <c:pt idx="169">
                  <c:v>85</c:v>
                </c:pt>
                <c:pt idx="170">
                  <c:v>72</c:v>
                </c:pt>
                <c:pt idx="171">
                  <c:v>51</c:v>
                </c:pt>
                <c:pt idx="172">
                  <c:v>39</c:v>
                </c:pt>
                <c:pt idx="173">
                  <c:v>79</c:v>
                </c:pt>
                <c:pt idx="174">
                  <c:v>108</c:v>
                </c:pt>
                <c:pt idx="175">
                  <c:v>134</c:v>
                </c:pt>
                <c:pt idx="176">
                  <c:v>95</c:v>
                </c:pt>
                <c:pt idx="177">
                  <c:v>94</c:v>
                </c:pt>
                <c:pt idx="178">
                  <c:v>49</c:v>
                </c:pt>
                <c:pt idx="179">
                  <c:v>53</c:v>
                </c:pt>
                <c:pt idx="180">
                  <c:v>67</c:v>
                </c:pt>
                <c:pt idx="181">
                  <c:v>92</c:v>
                </c:pt>
                <c:pt idx="182">
                  <c:v>91</c:v>
                </c:pt>
                <c:pt idx="183">
                  <c:v>98</c:v>
                </c:pt>
                <c:pt idx="184">
                  <c:v>82</c:v>
                </c:pt>
                <c:pt idx="185">
                  <c:v>57</c:v>
                </c:pt>
                <c:pt idx="186">
                  <c:v>39</c:v>
                </c:pt>
                <c:pt idx="187">
                  <c:v>60</c:v>
                </c:pt>
                <c:pt idx="188">
                  <c:v>87</c:v>
                </c:pt>
                <c:pt idx="189">
                  <c:v>100</c:v>
                </c:pt>
                <c:pt idx="190">
                  <c:v>71</c:v>
                </c:pt>
                <c:pt idx="191">
                  <c:v>77</c:v>
                </c:pt>
                <c:pt idx="192">
                  <c:v>48</c:v>
                </c:pt>
                <c:pt idx="193">
                  <c:v>36</c:v>
                </c:pt>
                <c:pt idx="194">
                  <c:v>49</c:v>
                </c:pt>
                <c:pt idx="195">
                  <c:v>112</c:v>
                </c:pt>
                <c:pt idx="196">
                  <c:v>99</c:v>
                </c:pt>
                <c:pt idx="197">
                  <c:v>60</c:v>
                </c:pt>
                <c:pt idx="198">
                  <c:v>63</c:v>
                </c:pt>
                <c:pt idx="199">
                  <c:v>46</c:v>
                </c:pt>
                <c:pt idx="200">
                  <c:v>32</c:v>
                </c:pt>
                <c:pt idx="201">
                  <c:v>47</c:v>
                </c:pt>
                <c:pt idx="202">
                  <c:v>61</c:v>
                </c:pt>
                <c:pt idx="203">
                  <c:v>65</c:v>
                </c:pt>
                <c:pt idx="204">
                  <c:v>66</c:v>
                </c:pt>
                <c:pt idx="205">
                  <c:v>55</c:v>
                </c:pt>
                <c:pt idx="206">
                  <c:v>54</c:v>
                </c:pt>
                <c:pt idx="207">
                  <c:v>24</c:v>
                </c:pt>
                <c:pt idx="208">
                  <c:v>36</c:v>
                </c:pt>
                <c:pt idx="209">
                  <c:v>47</c:v>
                </c:pt>
                <c:pt idx="210">
                  <c:v>67</c:v>
                </c:pt>
                <c:pt idx="211">
                  <c:v>50</c:v>
                </c:pt>
                <c:pt idx="212">
                  <c:v>34</c:v>
                </c:pt>
                <c:pt idx="213">
                  <c:v>26</c:v>
                </c:pt>
                <c:pt idx="214">
                  <c:v>27</c:v>
                </c:pt>
                <c:pt idx="215">
                  <c:v>35</c:v>
                </c:pt>
                <c:pt idx="216">
                  <c:v>39</c:v>
                </c:pt>
                <c:pt idx="217">
                  <c:v>68</c:v>
                </c:pt>
                <c:pt idx="218">
                  <c:v>41</c:v>
                </c:pt>
                <c:pt idx="219">
                  <c:v>53</c:v>
                </c:pt>
                <c:pt idx="220">
                  <c:v>45</c:v>
                </c:pt>
                <c:pt idx="221">
                  <c:v>28</c:v>
                </c:pt>
                <c:pt idx="222">
                  <c:v>44</c:v>
                </c:pt>
                <c:pt idx="223">
                  <c:v>112</c:v>
                </c:pt>
                <c:pt idx="224">
                  <c:v>121</c:v>
                </c:pt>
                <c:pt idx="225">
                  <c:v>100</c:v>
                </c:pt>
                <c:pt idx="226">
                  <c:v>75</c:v>
                </c:pt>
                <c:pt idx="227">
                  <c:v>50</c:v>
                </c:pt>
                <c:pt idx="228">
                  <c:v>29</c:v>
                </c:pt>
                <c:pt idx="229">
                  <c:v>42</c:v>
                </c:pt>
                <c:pt idx="230">
                  <c:v>79</c:v>
                </c:pt>
                <c:pt idx="231">
                  <c:v>69</c:v>
                </c:pt>
                <c:pt idx="232">
                  <c:v>73</c:v>
                </c:pt>
                <c:pt idx="233">
                  <c:v>53</c:v>
                </c:pt>
                <c:pt idx="234">
                  <c:v>51</c:v>
                </c:pt>
                <c:pt idx="235">
                  <c:v>24</c:v>
                </c:pt>
                <c:pt idx="236">
                  <c:v>49</c:v>
                </c:pt>
                <c:pt idx="237">
                  <c:v>76</c:v>
                </c:pt>
                <c:pt idx="238">
                  <c:v>74</c:v>
                </c:pt>
                <c:pt idx="239">
                  <c:v>70</c:v>
                </c:pt>
                <c:pt idx="240">
                  <c:v>61</c:v>
                </c:pt>
                <c:pt idx="241">
                  <c:v>44</c:v>
                </c:pt>
                <c:pt idx="242">
                  <c:v>27</c:v>
                </c:pt>
                <c:pt idx="243">
                  <c:v>34</c:v>
                </c:pt>
                <c:pt idx="244">
                  <c:v>67</c:v>
                </c:pt>
                <c:pt idx="245">
                  <c:v>63</c:v>
                </c:pt>
                <c:pt idx="246">
                  <c:v>49</c:v>
                </c:pt>
                <c:pt idx="247">
                  <c:v>60</c:v>
                </c:pt>
                <c:pt idx="248">
                  <c:v>45</c:v>
                </c:pt>
                <c:pt idx="249">
                  <c:v>19</c:v>
                </c:pt>
                <c:pt idx="250">
                  <c:v>46</c:v>
                </c:pt>
                <c:pt idx="251">
                  <c:v>64</c:v>
                </c:pt>
                <c:pt idx="252">
                  <c:v>56</c:v>
                </c:pt>
                <c:pt idx="253">
                  <c:v>65</c:v>
                </c:pt>
                <c:pt idx="254">
                  <c:v>52</c:v>
                </c:pt>
                <c:pt idx="255">
                  <c:v>31</c:v>
                </c:pt>
                <c:pt idx="256">
                  <c:v>22</c:v>
                </c:pt>
                <c:pt idx="257">
                  <c:v>41</c:v>
                </c:pt>
                <c:pt idx="258">
                  <c:v>70</c:v>
                </c:pt>
                <c:pt idx="259">
                  <c:v>71</c:v>
                </c:pt>
                <c:pt idx="260">
                  <c:v>65</c:v>
                </c:pt>
                <c:pt idx="261">
                  <c:v>54</c:v>
                </c:pt>
                <c:pt idx="262">
                  <c:v>34</c:v>
                </c:pt>
                <c:pt idx="263">
                  <c:v>31</c:v>
                </c:pt>
                <c:pt idx="264">
                  <c:v>38</c:v>
                </c:pt>
                <c:pt idx="265">
                  <c:v>60</c:v>
                </c:pt>
                <c:pt idx="266">
                  <c:v>71</c:v>
                </c:pt>
                <c:pt idx="267">
                  <c:v>56</c:v>
                </c:pt>
                <c:pt idx="268">
                  <c:v>55</c:v>
                </c:pt>
                <c:pt idx="269">
                  <c:v>34</c:v>
                </c:pt>
                <c:pt idx="270">
                  <c:v>24</c:v>
                </c:pt>
                <c:pt idx="271">
                  <c:v>33</c:v>
                </c:pt>
                <c:pt idx="272">
                  <c:v>57</c:v>
                </c:pt>
                <c:pt idx="273">
                  <c:v>62</c:v>
                </c:pt>
              </c:numCache>
            </c:numRef>
          </c:val>
        </c:ser>
        <c:marker val="1"/>
        <c:axId val="79676544"/>
        <c:axId val="79678464"/>
      </c:lineChart>
      <c:dateAx>
        <c:axId val="79676544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9678464"/>
        <c:crosses val="autoZero"/>
        <c:lblOffset val="100"/>
        <c:baseTimeUnit val="days"/>
        <c:majorUnit val="30"/>
        <c:minorUnit val="30"/>
      </c:dateAx>
      <c:valAx>
        <c:axId val="79678464"/>
        <c:scaling>
          <c:orientation val="minMax"/>
        </c:scaling>
        <c:axPos val="l"/>
        <c:majorGridlines/>
        <c:numFmt formatCode="General" sourceLinked="1"/>
        <c:tickLblPos val="nextTo"/>
        <c:crossAx val="796765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42995-C037-4872-9CAE-C03E7D8BE610}" type="datetimeFigureOut">
              <a:rPr lang="en-US" smtClean="0"/>
              <a:pPr/>
              <a:t>6/25/2010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9A8EA-BC1C-49EE-A9E4-FD07BD3B0E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9A8EA-BC1C-49EE-A9E4-FD07BD3B0E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9A8EA-BC1C-49EE-A9E4-FD07BD3B0E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9A8EA-BC1C-49EE-A9E4-FD07BD3B0E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9A8EA-BC1C-49EE-A9E4-FD07BD3B0ED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9A8EA-BC1C-49EE-A9E4-FD07BD3B0ED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6172200" cy="4191000"/>
          </a:xfrm>
        </p:spPr>
        <p:txBody>
          <a:bodyPr/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648200"/>
            <a:ext cx="2438400" cy="14478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056231-96CC-4893-959B-20BE16D6FCE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85" name="Picture 13" descr="E:\IMAGES\EDUCTION\STU_TEAC\AVW0002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6863" y="2743200"/>
            <a:ext cx="3767137" cy="4114800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0C16F-E539-4CF7-B35D-998668AFE7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28600"/>
            <a:ext cx="20002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28600"/>
            <a:ext cx="58483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70B93-8FA3-44FA-A88D-CC479C90E5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7B76A-E684-44B4-8EFF-920221D5CD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D5BE8-F931-4996-BFB2-54AE1DEBFB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057400"/>
            <a:ext cx="39243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057400"/>
            <a:ext cx="39243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A36F4-805C-436D-85E1-9435F18E0C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3E262-1FE2-4E13-BD53-FCD25A4F41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774FE-40D2-4105-8CAE-97D0834E0A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5C580-E3B4-4B0A-A7F1-B6318DFE35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96254-3FEA-4D0A-AADE-6840E47B3D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30BC4-596A-4C08-9FE5-FF7D6FC90F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6">
                <a:alpha val="54000"/>
              </a:schemeClr>
            </a:gs>
            <a:gs pos="100000">
              <a:srgbClr val="11E735">
                <a:gamma/>
                <a:shade val="0"/>
                <a:invGamma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057400"/>
            <a:ext cx="8001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466863-713B-456B-A50F-3E46AA463EA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11" descr="E:\IMAGES\EDUCTION\STU_TEAC\AVW00022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0"/>
            <a:ext cx="1854200" cy="2025650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erc.carleton.edu/mathyounee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rc.carleton.edu/mathyouneed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Math You Need, When You Need It</a:t>
            </a: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4800600"/>
            <a:ext cx="5257800" cy="1447800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http://serc.carleton.edu/mathyouneed/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81000"/>
            <a:ext cx="7162800" cy="1143000"/>
          </a:xfrm>
        </p:spPr>
        <p:txBody>
          <a:bodyPr/>
          <a:lstStyle/>
          <a:p>
            <a:r>
              <a:rPr lang="en-US" dirty="0" smtClean="0"/>
              <a:t>Math tutorial modules for students in introductory geoscience courses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Each module has</a:t>
            </a:r>
          </a:p>
          <a:p>
            <a:r>
              <a:rPr lang="en-US" dirty="0" smtClean="0"/>
              <a:t>Explanation Page</a:t>
            </a:r>
          </a:p>
          <a:p>
            <a:r>
              <a:rPr lang="en-US" dirty="0" smtClean="0"/>
              <a:t>Sample Problems</a:t>
            </a:r>
          </a:p>
          <a:p>
            <a:r>
              <a:rPr lang="en-US" dirty="0" smtClean="0"/>
              <a:t>Instructor Page</a:t>
            </a:r>
          </a:p>
          <a:p>
            <a:r>
              <a:rPr lang="en-US" dirty="0" smtClean="0"/>
              <a:t>On-line Quiz*</a:t>
            </a:r>
          </a:p>
          <a:p>
            <a:endParaRPr lang="en-US" dirty="0"/>
          </a:p>
          <a:p>
            <a:pPr>
              <a:buNone/>
            </a:pPr>
            <a:r>
              <a:rPr lang="en-US" sz="1800" i="1" dirty="0" smtClean="0"/>
              <a:t>The one part that is not openly available</a:t>
            </a:r>
            <a:endParaRPr lang="en-US" sz="1800" i="1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0" y="59436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http://serc.carleton.edu/mathyouneed/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7162800" cy="1143000"/>
          </a:xfrm>
        </p:spPr>
        <p:txBody>
          <a:bodyPr/>
          <a:lstStyle/>
          <a:p>
            <a:r>
              <a:rPr lang="en-US" dirty="0" smtClean="0"/>
              <a:t>They work!</a:t>
            </a:r>
            <a:br>
              <a:rPr lang="en-US" dirty="0" smtClean="0"/>
            </a:br>
            <a:r>
              <a:rPr lang="en-US" dirty="0" smtClean="0"/>
              <a:t>(Students like them)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20574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7162800" cy="1143000"/>
          </a:xfrm>
        </p:spPr>
        <p:txBody>
          <a:bodyPr/>
          <a:lstStyle/>
          <a:p>
            <a:r>
              <a:rPr lang="en-US" dirty="0" smtClean="0"/>
              <a:t>They </a:t>
            </a:r>
            <a:r>
              <a:rPr lang="en-US" dirty="0" smtClean="0"/>
              <a:t>usually work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(Students learn)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62000" y="2057400"/>
          <a:ext cx="8001000" cy="3429000"/>
        </p:xfrm>
        <a:graphic>
          <a:graphicData uri="http://schemas.openxmlformats.org/drawingml/2006/table">
            <a:tbl>
              <a:tblPr/>
              <a:tblGrid>
                <a:gridCol w="2116095"/>
                <a:gridCol w="1621824"/>
                <a:gridCol w="973095"/>
                <a:gridCol w="1003986"/>
                <a:gridCol w="1143000"/>
                <a:gridCol w="1143000"/>
              </a:tblGrid>
              <a:tr h="1194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latin typeface="Arial"/>
                        </a:rPr>
                        <a:t>School/Course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latin typeface="Arial"/>
                        </a:rPr>
                        <a:t>Semester/quarter offered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Arial"/>
                        </a:rPr>
                        <a:t>number of students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Arial"/>
                        </a:rPr>
                        <a:t># of posttest attempts allowed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Arial"/>
                        </a:rPr>
                        <a:t>completion rate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Arial"/>
                        </a:rPr>
                        <a:t>Average change pre- to posttest (percentage points)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45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UWO Physical Geology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Fall sem 2008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90%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45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UWO Physical Geology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Spring sem 2009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166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unlim.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95%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42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087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UWO Environmental Geology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Fall sem 2008 §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67%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45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HCC Physical Geology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Fall qtr 2008 §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40%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 -33</a:t>
                      </a:r>
                      <a:r>
                        <a:rPr lang="en-US" sz="1200" b="0" i="0" u="none" strike="noStrike" baseline="30000">
                          <a:latin typeface="Arial"/>
                        </a:rPr>
                        <a:t>†</a:t>
                      </a:r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45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latin typeface="Arial"/>
                        </a:rPr>
                        <a:t>HCC Physical Geology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Spring qtr 2009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80%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18</a:t>
                      </a:r>
                      <a:r>
                        <a:rPr lang="en-US" sz="1200" b="0" i="0" u="none" strike="noStrike" baseline="30000">
                          <a:latin typeface="Arial"/>
                        </a:rPr>
                        <a:t>†</a:t>
                      </a:r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452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HCC Physical Geology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latin typeface="Arial"/>
                        </a:rPr>
                        <a:t>Fall qtr 2009 §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latin typeface="Arial"/>
                        </a:rPr>
                        <a:t>60%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 -13</a:t>
                      </a:r>
                      <a:r>
                        <a:rPr lang="en-US" sz="1200" b="0" i="0" u="none" strike="noStrike" baseline="30000" dirty="0">
                          <a:latin typeface="Arial"/>
                        </a:rPr>
                        <a:t>†</a:t>
                      </a:r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5562600"/>
          <a:ext cx="4419600" cy="459105"/>
        </p:xfrm>
        <a:graphic>
          <a:graphicData uri="http://schemas.openxmlformats.org/drawingml/2006/table">
            <a:tbl>
              <a:tblPr/>
              <a:tblGrid>
                <a:gridCol w="4419600"/>
              </a:tblGrid>
              <a:tr h="2533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baseline="30000" dirty="0">
                          <a:solidFill>
                            <a:schemeClr val="accent1"/>
                          </a:solidFill>
                          <a:latin typeface="Arial"/>
                        </a:rPr>
                        <a:t>§</a:t>
                      </a:r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 Instructor included significant quantitative material for the first time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baseline="30000" dirty="0">
                          <a:solidFill>
                            <a:schemeClr val="accent1"/>
                          </a:solidFill>
                          <a:latin typeface="Arial"/>
                        </a:rPr>
                        <a:t>†</a:t>
                      </a:r>
                      <a:r>
                        <a:rPr lang="en-US" sz="11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 Small sample size (n≤10) precludes significance testing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Lots of others seem to like it too!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01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ath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Math</Template>
  <TotalTime>62</TotalTime>
  <Words>199</Words>
  <Application>Microsoft Office PowerPoint</Application>
  <PresentationFormat>On-screen Show (4:3)</PresentationFormat>
  <Paragraphs>66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Math</vt:lpstr>
      <vt:lpstr>The Math You Need, When You Need It</vt:lpstr>
      <vt:lpstr>Math tutorial modules for students in introductory geoscience courses</vt:lpstr>
      <vt:lpstr>They work! (Students like them)</vt:lpstr>
      <vt:lpstr>They usually work (Students learn)</vt:lpstr>
      <vt:lpstr>Lots of others seem to like it too!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You Need, When You Need It</dc:title>
  <dc:creator>Eric Baer</dc:creator>
  <cp:lastModifiedBy>Eric Baer</cp:lastModifiedBy>
  <cp:revision>5</cp:revision>
  <dcterms:created xsi:type="dcterms:W3CDTF">2010-06-25T03:22:50Z</dcterms:created>
  <dcterms:modified xsi:type="dcterms:W3CDTF">2010-06-25T04:26:04Z</dcterms:modified>
</cp:coreProperties>
</file>