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2" r:id="rId5"/>
    <p:sldId id="260" r:id="rId6"/>
    <p:sldId id="261" r:id="rId7"/>
    <p:sldId id="263" r:id="rId8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5" d="100"/>
          <a:sy n="45" d="100"/>
        </p:scale>
        <p:origin x="-123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7CDE6A-BCB2-4587-995F-3E7DC5C5B4E2}" type="datetimeFigureOut">
              <a:rPr lang="en-US"/>
              <a:pPr>
                <a:defRPr/>
              </a:pPr>
              <a:t>12/27/2011</a:t>
            </a:fld>
            <a:endParaRPr lang="en-US"/>
          </a:p>
        </p:txBody>
      </p:sp>
      <p:sp>
        <p:nvSpPr>
          <p:cNvPr id="5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086A7A-4772-4B6B-86E1-3A4D76B1BBD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AB9F97-C249-4495-9067-19E02FB7DDA1}" type="datetimeFigureOut">
              <a:rPr lang="en-US"/>
              <a:pPr>
                <a:defRPr/>
              </a:pPr>
              <a:t>12/27/2011</a:t>
            </a:fld>
            <a:endParaRPr lang="en-US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F4AB8F-85E7-4199-A2F9-1D823F9299A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5CEB49-3CFE-4C96-B6F1-63C696B51ED0}" type="datetimeFigureOut">
              <a:rPr lang="en-US"/>
              <a:pPr>
                <a:defRPr/>
              </a:pPr>
              <a:t>12/27/2011</a:t>
            </a:fld>
            <a:endParaRPr lang="en-US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A5194F-FEEB-4FE8-9F0F-2745C00D45C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992052-F1E2-4DF9-9D2A-FF3CAE02A9D7}" type="datetimeFigureOut">
              <a:rPr lang="en-US"/>
              <a:pPr>
                <a:defRPr/>
              </a:pPr>
              <a:t>12/27/2011</a:t>
            </a:fld>
            <a:endParaRPr lang="en-US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0269F4-3905-493A-96D9-8B96C554669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2C1965-D28C-4766-91BB-4EF8A8FBEB54}" type="datetimeFigureOut">
              <a:rPr lang="en-US"/>
              <a:pPr>
                <a:defRPr/>
              </a:pPr>
              <a:t>12/27/2011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D5271C-D1E2-445F-9CD0-53EB5DA8DBC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C1019E-CC45-4AF1-8E6A-48F99B6F0D9E}" type="datetimeFigureOut">
              <a:rPr lang="en-US"/>
              <a:pPr>
                <a:defRPr/>
              </a:pPr>
              <a:t>12/27/2011</a:t>
            </a:fld>
            <a:endParaRPr lang="en-US"/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AFC5A7-BE31-430D-B124-3CCD2BB7184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2219CE-C3E4-4107-BC28-B3799E7B6B65}" type="datetimeFigureOut">
              <a:rPr lang="en-US"/>
              <a:pPr>
                <a:defRPr/>
              </a:pPr>
              <a:t>12/27/2011</a:t>
            </a:fld>
            <a:endParaRPr lang="en-US"/>
          </a:p>
        </p:txBody>
      </p:sp>
      <p:sp>
        <p:nvSpPr>
          <p:cNvPr id="8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F6DF89-A848-4023-80F7-E279251E171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33626E-ECBC-4484-A464-9CDC06CB8F8B}" type="datetimeFigureOut">
              <a:rPr lang="en-US"/>
              <a:pPr>
                <a:defRPr/>
              </a:pPr>
              <a:t>12/27/2011</a:t>
            </a:fld>
            <a:endParaRPr lang="en-US"/>
          </a:p>
        </p:txBody>
      </p:sp>
      <p:sp>
        <p:nvSpPr>
          <p:cNvPr id="4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97E57A-E416-4308-BCE5-7B85E62854C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E9C2DA-484F-429E-BCAF-9BB9D2BAEA08}" type="datetimeFigureOut">
              <a:rPr lang="en-US"/>
              <a:pPr>
                <a:defRPr/>
              </a:pPr>
              <a:t>12/27/2011</a:t>
            </a:fld>
            <a:endParaRPr lang="en-US"/>
          </a:p>
        </p:txBody>
      </p:sp>
      <p:sp>
        <p:nvSpPr>
          <p:cNvPr id="3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F2C5D1-E68C-4F7D-9A38-AEAB14A7B92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58E4D9-4600-451B-9FA9-9400A2047A10}" type="datetimeFigureOut">
              <a:rPr lang="en-US"/>
              <a:pPr>
                <a:defRPr/>
              </a:pPr>
              <a:t>12/27/2011</a:t>
            </a:fld>
            <a:endParaRPr lang="en-US"/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75184C-1280-4B6E-8681-FA075783DCE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nip and Round Single Corner Rectangle 4"/>
          <p:cNvSpPr/>
          <p:nvPr/>
        </p:nvSpPr>
        <p:spPr>
          <a:xfrm rot="420000" flipV="1">
            <a:off x="3165475" y="1108075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ight Triangle 5"/>
          <p:cNvSpPr/>
          <p:nvPr/>
        </p:nvSpPr>
        <p:spPr>
          <a:xfrm rot="420000" flipV="1">
            <a:off x="8004175" y="5359400"/>
            <a:ext cx="155575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Freeform 6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78F0BA-4DC8-496D-AD1C-C8AEAFBE5AC3}" type="datetimeFigureOut">
              <a:rPr lang="en-US"/>
              <a:pPr>
                <a:defRPr/>
              </a:pPr>
              <a:t>12/27/2011</a:t>
            </a:fld>
            <a:endParaRPr lang="en-US"/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4F244E-0D3A-43DC-AAE6-144EFF6AFA8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028" name="Title Placeholder 8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9" name="Text Placeholder 29"/>
          <p:cNvSpPr>
            <a:spLocks noGrp="1"/>
          </p:cNvSpPr>
          <p:nvPr>
            <p:ph type="body" idx="1"/>
          </p:nvPr>
        </p:nvSpPr>
        <p:spPr bwMode="auto">
          <a:xfrm>
            <a:off x="457200" y="1935163"/>
            <a:ext cx="8229600" cy="438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7232A330-2099-42BF-9A51-05C4F79FAB63}" type="datetimeFigureOut">
              <a:rPr lang="en-US"/>
              <a:pPr>
                <a:defRPr/>
              </a:pPr>
              <a:t>12/27/2011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A7161D3D-ADB0-49FA-8A18-61D9EC5D8EA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grpSp>
        <p:nvGrpSpPr>
          <p:cNvPr id="1033" name="Group 1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51" r:id="rId1"/>
    <p:sldLayoutId id="2147483843" r:id="rId2"/>
    <p:sldLayoutId id="2147483852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53" r:id="rId9"/>
    <p:sldLayoutId id="2147483849" r:id="rId10"/>
    <p:sldLayoutId id="2147483850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hyperlink" Target="http://viewer.zmags.com/publication/f8a69879#/f8a69879/324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ubtitle 2"/>
          <p:cNvSpPr>
            <a:spLocks noGrp="1"/>
          </p:cNvSpPr>
          <p:nvPr>
            <p:ph type="subTitle" idx="1"/>
          </p:nvPr>
        </p:nvSpPr>
        <p:spPr>
          <a:xfrm>
            <a:off x="533400" y="2743200"/>
            <a:ext cx="7854950" cy="1752600"/>
          </a:xfrm>
        </p:spPr>
        <p:txBody>
          <a:bodyPr/>
          <a:lstStyle/>
          <a:p>
            <a:pPr marR="0" algn="ctr" eaLnBrk="1" hangingPunct="1">
              <a:lnSpc>
                <a:spcPct val="90000"/>
              </a:lnSpc>
            </a:pPr>
            <a:r>
              <a:rPr lang="en-US" dirty="0" smtClean="0"/>
              <a:t>Increasing </a:t>
            </a:r>
            <a:r>
              <a:rPr lang="en-US" dirty="0" smtClean="0"/>
              <a:t>Participation </a:t>
            </a:r>
            <a:r>
              <a:rPr lang="en-US" dirty="0" smtClean="0"/>
              <a:t>and Matriculation in the Geosciences at El Paso Community College</a:t>
            </a:r>
          </a:p>
        </p:txBody>
      </p:sp>
      <p:pic>
        <p:nvPicPr>
          <p:cNvPr id="5125" name="Picture 5" descr="Aerial view of the Franklin Mts. and El Paso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/>
            </a:extLst>
          </a:blip>
          <a:srcRect b="4014"/>
          <a:stretch/>
        </p:blipFill>
        <p:spPr bwMode="auto">
          <a:xfrm>
            <a:off x="0" y="76200"/>
            <a:ext cx="3699263" cy="24384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/>
          </a:extLst>
        </p:spPr>
      </p:pic>
      <p:pic>
        <p:nvPicPr>
          <p:cNvPr id="5127" name="Picture 7" descr="C:\Users\jvillal6\Pictures\geology class_research  pics\Picture 13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152400" y="3708400"/>
            <a:ext cx="2362200" cy="31496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/>
          </a:extLst>
        </p:spPr>
      </p:pic>
      <p:pic>
        <p:nvPicPr>
          <p:cNvPr id="5129" name="Picture 9" descr="C:\Users\jvillal6\Pictures\geology class_research  pics\IMG_185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6553200" y="3657601"/>
            <a:ext cx="2286000" cy="304799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/>
          </a:extLst>
        </p:spPr>
      </p:pic>
      <p:pic>
        <p:nvPicPr>
          <p:cNvPr id="5130" name="Picture 10" descr="C:\Users\jvillal6\Pictures\geology class_research  pics\IMG_191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3276600" y="3606800"/>
            <a:ext cx="2362200" cy="31496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/>
          </a:extLst>
        </p:spPr>
      </p:pic>
      <p:pic>
        <p:nvPicPr>
          <p:cNvPr id="5139" name="il_fi" descr="http://www.homegrownelpaso.com/media/member-logos/El-Paso-Community-College.pjpe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3775463" y="685799"/>
            <a:ext cx="1634737" cy="1634735"/>
          </a:xfrm>
          <a:prstGeom prst="ellipse">
            <a:avLst/>
          </a:prstGeom>
          <a:ln w="9525">
            <a:solidFill>
              <a:srgbClr val="000000">
                <a:alpha val="0"/>
              </a:srgbClr>
            </a:solidFill>
            <a:miter lim="800000"/>
            <a:headEnd/>
            <a:tailEnd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/>
          </a:extLst>
        </p:spPr>
      </p:pic>
      <p:pic>
        <p:nvPicPr>
          <p:cNvPr id="9" name="Picture 3" descr="Picture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663785" y="0"/>
            <a:ext cx="3355540" cy="2514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4191000" cy="762000"/>
          </a:xfrm>
        </p:spPr>
        <p:txBody>
          <a:bodyPr/>
          <a:lstStyle/>
          <a:p>
            <a:pPr eaLnBrk="1" hangingPunct="1"/>
            <a:r>
              <a:rPr lang="en-US" smtClean="0"/>
              <a:t>Background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143000"/>
            <a:ext cx="5562600" cy="4343400"/>
          </a:xfrm>
        </p:spPr>
        <p:txBody>
          <a:bodyPr>
            <a:normAutofit/>
          </a:bodyPr>
          <a:lstStyle/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sz="2400" dirty="0" smtClean="0">
                <a:latin typeface="+mj-lt"/>
              </a:rPr>
              <a:t>EL Paso Community College</a:t>
            </a:r>
          </a:p>
          <a:p>
            <a:pPr marL="640080" lvl="1" indent="-246888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en-US" dirty="0" smtClean="0">
                <a:latin typeface="+mj-lt"/>
              </a:rPr>
              <a:t>30,000+ enrolled students (2011)</a:t>
            </a:r>
          </a:p>
          <a:p>
            <a:pPr lvl="2" indent="-246888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en-US" sz="2400" dirty="0" smtClean="0">
                <a:latin typeface="+mj-lt"/>
              </a:rPr>
              <a:t>~ 90%  Hispanic </a:t>
            </a:r>
          </a:p>
          <a:p>
            <a:pPr lvl="2" indent="-246888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en-US" sz="2400" dirty="0" smtClean="0">
                <a:latin typeface="+mj-lt"/>
              </a:rPr>
              <a:t>5 campuses (6</a:t>
            </a:r>
            <a:r>
              <a:rPr lang="en-US" sz="2400" baseline="30000" dirty="0" smtClean="0">
                <a:latin typeface="+mj-lt"/>
              </a:rPr>
              <a:t>th</a:t>
            </a:r>
            <a:r>
              <a:rPr lang="en-US" sz="2400" dirty="0" smtClean="0">
                <a:latin typeface="+mj-lt"/>
              </a:rPr>
              <a:t> by 2013) </a:t>
            </a:r>
          </a:p>
          <a:p>
            <a:pPr lvl="2" indent="-246888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en-US" sz="2400" dirty="0" smtClean="0">
                <a:latin typeface="+mj-lt"/>
              </a:rPr>
              <a:t>5 Early College High Schools</a:t>
            </a:r>
          </a:p>
          <a:p>
            <a:pPr marL="640080" lvl="1" indent="-246888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en-US" dirty="0" smtClean="0">
                <a:latin typeface="+mj-lt"/>
              </a:rPr>
              <a:t>Over 130 programs of study</a:t>
            </a:r>
          </a:p>
          <a:p>
            <a:pPr lvl="2" indent="-246888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en-US" sz="2400" dirty="0" smtClean="0">
                <a:latin typeface="+mj-lt"/>
              </a:rPr>
              <a:t>Geological Sciences A.S. </a:t>
            </a:r>
          </a:p>
          <a:p>
            <a:pPr marL="640080" lvl="1" indent="-246888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en-US" dirty="0" smtClean="0">
                <a:latin typeface="+mj-lt"/>
              </a:rPr>
              <a:t>University of Texas at El Paso</a:t>
            </a:r>
          </a:p>
          <a:p>
            <a:pPr marL="914717" lvl="2" indent="-246888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en-US" sz="2400" dirty="0" smtClean="0">
                <a:latin typeface="+mj-lt"/>
              </a:rPr>
              <a:t>Geological Sciences B.S, M.S., Ph.D.  </a:t>
            </a:r>
          </a:p>
          <a:p>
            <a:pPr marL="640080" lvl="1" indent="-246888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endParaRPr lang="en-US" dirty="0"/>
          </a:p>
        </p:txBody>
      </p:sp>
      <p:pic>
        <p:nvPicPr>
          <p:cNvPr id="6148" name="Picture 9" descr="http://www.communitycollegetimes.com/PublishingImages/2011/February_2011/valleverde-pic_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57800" y="2438400"/>
            <a:ext cx="2767013" cy="1924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9" name="Picture 11" descr="http://webcontent.utep.edu/tour/utep/images/slideshow0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96000" y="4495800"/>
            <a:ext cx="2890838" cy="2005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0" name="Picture 7" descr="http://dnn.epcc.edu/Portals/212/Tejano%20Tribune/102011/HikingClub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96000" y="152400"/>
            <a:ext cx="2743200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6248400" cy="762000"/>
          </a:xfrm>
        </p:spPr>
        <p:txBody>
          <a:bodyPr/>
          <a:lstStyle/>
          <a:p>
            <a:pPr eaLnBrk="1" hangingPunct="1"/>
            <a:r>
              <a:rPr lang="en-US" smtClean="0"/>
              <a:t>Increasing Participation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143000"/>
            <a:ext cx="6324600" cy="5562600"/>
          </a:xfrm>
        </p:spPr>
        <p:txBody>
          <a:bodyPr>
            <a:normAutofit lnSpcReduction="10000"/>
          </a:bodyPr>
          <a:lstStyle/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sz="2400" dirty="0" smtClean="0">
                <a:latin typeface="+mj-lt"/>
              </a:rPr>
              <a:t>2004-2006 courses </a:t>
            </a:r>
            <a:r>
              <a:rPr lang="en-US" sz="2400" dirty="0">
                <a:latin typeface="+mj-lt"/>
              </a:rPr>
              <a:t>enrollment </a:t>
            </a:r>
            <a:r>
              <a:rPr lang="en-US" sz="2400" dirty="0" smtClean="0">
                <a:latin typeface="+mj-lt"/>
              </a:rPr>
              <a:t>rose 26% to 2,984 students 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sz="2400" dirty="0" smtClean="0">
                <a:latin typeface="+mj-lt"/>
              </a:rPr>
              <a:t>2008 Geological Sciences A.S. created</a:t>
            </a:r>
          </a:p>
          <a:p>
            <a:pPr marL="641033" lvl="1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dirty="0" smtClean="0">
                <a:latin typeface="+mj-lt"/>
              </a:rPr>
              <a:t>Designed as a 2+2 degree plan with UTEP</a:t>
            </a:r>
          </a:p>
          <a:p>
            <a:pPr marL="915670" lvl="2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sz="2400" dirty="0" smtClean="0">
                <a:latin typeface="+mj-lt"/>
              </a:rPr>
              <a:t>60 credit hrs. at EPCC last 60 credit hrs. at UTEP</a:t>
            </a:r>
          </a:p>
          <a:p>
            <a:pPr marL="641033" lvl="1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dirty="0" smtClean="0">
                <a:latin typeface="+mj-lt"/>
              </a:rPr>
              <a:t>Developed new EPCC geology courses </a:t>
            </a:r>
          </a:p>
          <a:p>
            <a:pPr marL="915670" lvl="2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sz="2400" dirty="0" smtClean="0">
                <a:latin typeface="+mj-lt"/>
              </a:rPr>
              <a:t>GEOL 1305-Environmental Geology</a:t>
            </a:r>
          </a:p>
          <a:p>
            <a:pPr marL="915670" lvl="2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sz="2400" dirty="0" smtClean="0">
                <a:latin typeface="+mj-lt"/>
              </a:rPr>
              <a:t>GEOL 2389- Research Topics in Geology</a:t>
            </a:r>
          </a:p>
          <a:p>
            <a:pPr marL="915670" lvl="2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sz="2400" dirty="0" smtClean="0">
                <a:latin typeface="+mj-lt"/>
              </a:rPr>
              <a:t>GEOL 2407- Geological Field Methods (capstone course) </a:t>
            </a:r>
          </a:p>
          <a:p>
            <a:pPr marL="641033" lvl="1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dirty="0" smtClean="0">
                <a:latin typeface="+mj-lt"/>
                <a:hlinkClick r:id="rId2"/>
              </a:rPr>
              <a:t>Interactive online course catalog </a:t>
            </a:r>
            <a:endParaRPr lang="en-US" dirty="0" smtClean="0">
              <a:latin typeface="+mj-lt"/>
            </a:endParaRP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sz="2400" dirty="0" smtClean="0">
                <a:latin typeface="+mj-lt"/>
              </a:rPr>
              <a:t>2009-2010 </a:t>
            </a:r>
            <a:r>
              <a:rPr lang="en-US" sz="2400" b="1" dirty="0" smtClean="0">
                <a:latin typeface="+mj-lt"/>
              </a:rPr>
              <a:t>24</a:t>
            </a:r>
            <a:r>
              <a:rPr lang="en-US" sz="2400" dirty="0" smtClean="0">
                <a:latin typeface="+mj-lt"/>
              </a:rPr>
              <a:t> Geology Majors at EPCC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sz="2400" dirty="0" smtClean="0">
                <a:latin typeface="+mj-lt"/>
              </a:rPr>
              <a:t>As of Fall 2011 </a:t>
            </a:r>
            <a:r>
              <a:rPr lang="en-US" sz="2400" b="1" dirty="0" smtClean="0">
                <a:latin typeface="+mj-lt"/>
              </a:rPr>
              <a:t>48</a:t>
            </a:r>
            <a:r>
              <a:rPr lang="en-US" sz="2400" dirty="0" smtClean="0">
                <a:latin typeface="+mj-lt"/>
              </a:rPr>
              <a:t> Geology Majors  </a:t>
            </a:r>
          </a:p>
          <a:p>
            <a:pPr marL="667512" lvl="2" indent="0" eaLnBrk="1" fontAlgn="auto" hangingPunct="1">
              <a:spcAft>
                <a:spcPts val="0"/>
              </a:spcAft>
              <a:buFont typeface="Wingdings 2" pitchFamily="18" charset="2"/>
              <a:buNone/>
              <a:defRPr/>
            </a:pPr>
            <a:endParaRPr lang="en-US" dirty="0"/>
          </a:p>
        </p:txBody>
      </p:sp>
      <p:pic>
        <p:nvPicPr>
          <p:cNvPr id="7172" name="Picture 6" descr="C:\Users\jvillal6\Pictures\geology class_research  pics\Copy of Picture 12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50050" y="2243138"/>
            <a:ext cx="1860550" cy="2481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3" name="Picture 7" descr="C:\Users\jvillal6\Pictures\geology class_research  pics\IMG_191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73800" y="4800600"/>
            <a:ext cx="2641600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4" name="Picture 9" descr="http://dnn.epcc.edu/Portals/133/pics/GeolFacultyPic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596063" y="152400"/>
            <a:ext cx="2471737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6553200" cy="762000"/>
          </a:xfrm>
        </p:spPr>
        <p:txBody>
          <a:bodyPr/>
          <a:lstStyle/>
          <a:p>
            <a:pPr eaLnBrk="1" hangingPunct="1"/>
            <a:r>
              <a:rPr lang="en-US" smtClean="0"/>
              <a:t>Increasing Matriculation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6019800" cy="5029200"/>
          </a:xfrm>
        </p:spPr>
        <p:txBody>
          <a:bodyPr>
            <a:normAutofit/>
          </a:bodyPr>
          <a:lstStyle/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sz="2400" dirty="0" smtClean="0">
                <a:latin typeface="+mj-lt"/>
              </a:rPr>
              <a:t>Spring 2010 research began at EPCC</a:t>
            </a:r>
          </a:p>
          <a:p>
            <a:pPr marL="641033" lvl="1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sz="2200" dirty="0" smtClean="0">
                <a:latin typeface="+mj-lt"/>
              </a:rPr>
              <a:t>Funded by WAESO (</a:t>
            </a:r>
            <a:r>
              <a:rPr lang="en-US" sz="2000" i="1" dirty="0" smtClean="0">
                <a:latin typeface="+mj-lt"/>
              </a:rPr>
              <a:t>Western Alliance to Expand Student Opportunities</a:t>
            </a:r>
            <a:r>
              <a:rPr lang="en-US" sz="2200" dirty="0" smtClean="0">
                <a:latin typeface="+mj-lt"/>
              </a:rPr>
              <a:t>) </a:t>
            </a:r>
          </a:p>
          <a:p>
            <a:pPr marL="641033" lvl="1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sz="2200" dirty="0" smtClean="0">
                <a:latin typeface="+mj-lt"/>
              </a:rPr>
              <a:t>8 students have since been funded:</a:t>
            </a:r>
          </a:p>
          <a:p>
            <a:pPr marL="915670" lvl="2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sz="1800" i="1" dirty="0" smtClean="0"/>
              <a:t>Integrated study of the hydrogeology of a wetland preserve</a:t>
            </a:r>
          </a:p>
          <a:p>
            <a:pPr marL="915670" lvl="2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sz="1800" i="1" dirty="0" smtClean="0"/>
              <a:t>Delineation of groundwater flow within the Rio Grande Flood Plain</a:t>
            </a:r>
          </a:p>
          <a:p>
            <a:pPr marL="915670" lvl="2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sz="1800" i="1" dirty="0" smtClean="0"/>
              <a:t>An Integrated Study Investigating Groundwater Flow in Keystone Park</a:t>
            </a:r>
          </a:p>
          <a:p>
            <a:pPr marL="915670" lvl="2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sz="1800" i="1" dirty="0" smtClean="0"/>
              <a:t>Investigations of  Potential Archaeological sites horizons using Ground Penetrating Radar</a:t>
            </a:r>
          </a:p>
          <a:p>
            <a:pPr marL="641033" lvl="1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en-US" i="1" dirty="0" smtClean="0"/>
          </a:p>
          <a:p>
            <a:pPr marL="641033" lvl="1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endParaRPr lang="en-US" sz="2200" dirty="0" smtClean="0">
              <a:latin typeface="+mj-lt"/>
            </a:endParaRPr>
          </a:p>
          <a:p>
            <a:pPr marL="667512" lvl="2" indent="0" eaLnBrk="1" fontAlgn="auto" hangingPunct="1">
              <a:spcAft>
                <a:spcPts val="0"/>
              </a:spcAft>
              <a:buFont typeface="Wingdings 2" pitchFamily="18" charset="2"/>
              <a:buNone/>
              <a:defRPr/>
            </a:pPr>
            <a:endParaRPr lang="en-US" dirty="0"/>
          </a:p>
        </p:txBody>
      </p:sp>
      <p:pic>
        <p:nvPicPr>
          <p:cNvPr id="8196" name="Picture 2" descr="DSC0148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24600" y="2281238"/>
            <a:ext cx="2689225" cy="198596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8197" name="Picture 8" descr="https://mge-p1000.asu.edu/waeso/Images/waeso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58000" y="533400"/>
            <a:ext cx="2057400" cy="169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6" descr="C:\Users\jvillal6\Pictures\geology class_research  pics\Picture 00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24600" y="4495800"/>
            <a:ext cx="2667000" cy="2000250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/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8229600" cy="838200"/>
          </a:xfrm>
        </p:spPr>
        <p:txBody>
          <a:bodyPr/>
          <a:lstStyle/>
          <a:p>
            <a:pPr eaLnBrk="1" hangingPunct="1"/>
            <a:r>
              <a:rPr lang="en-US" smtClean="0"/>
              <a:t>SOLARIS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7162800" cy="5105400"/>
          </a:xfrm>
        </p:spPr>
        <p:txBody>
          <a:bodyPr>
            <a:normAutofit lnSpcReduction="10000"/>
          </a:bodyPr>
          <a:lstStyle/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sz="2500" dirty="0" smtClean="0">
                <a:latin typeface="+mj-lt"/>
              </a:rPr>
              <a:t>Track-1 project design: </a:t>
            </a:r>
          </a:p>
          <a:p>
            <a:pPr marL="640080" lvl="1" indent="-246888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en-US" sz="2500" b="1" dirty="0" smtClean="0">
                <a:latin typeface="+mj-lt"/>
              </a:rPr>
              <a:t>Component 1- educational outreach </a:t>
            </a:r>
          </a:p>
          <a:p>
            <a:pPr lvl="2" indent="-246888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en-US" sz="2500" dirty="0" smtClean="0">
                <a:latin typeface="+mj-lt"/>
              </a:rPr>
              <a:t>2-day workshop involving high  school and Dual Credit Earth Science Instructors  </a:t>
            </a:r>
          </a:p>
          <a:p>
            <a:pPr marL="1188720" lvl="3" indent="-210312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sz="2500" dirty="0" smtClean="0">
                <a:latin typeface="+mj-lt"/>
              </a:rPr>
              <a:t>Day 1 –  </a:t>
            </a:r>
          </a:p>
          <a:p>
            <a:pPr marL="1463040" lvl="4" indent="-210312" eaLnBrk="1" fontAlgn="auto" hangingPunct="1">
              <a:spcAft>
                <a:spcPts val="0"/>
              </a:spcAft>
              <a:buClr>
                <a:schemeClr val="accent4"/>
              </a:buClr>
              <a:buFont typeface="Wingdings 2"/>
              <a:buChar char=""/>
              <a:defRPr/>
            </a:pPr>
            <a:r>
              <a:rPr lang="en-US" sz="2500" dirty="0" smtClean="0">
                <a:latin typeface="+mj-lt"/>
              </a:rPr>
              <a:t>hands on earth science activities </a:t>
            </a:r>
          </a:p>
          <a:p>
            <a:pPr marL="1463040" lvl="4" indent="-210312" eaLnBrk="1" fontAlgn="auto" hangingPunct="1">
              <a:spcAft>
                <a:spcPts val="0"/>
              </a:spcAft>
              <a:buClr>
                <a:schemeClr val="accent4"/>
              </a:buClr>
              <a:buFont typeface="Wingdings 2"/>
              <a:buChar char=""/>
              <a:defRPr/>
            </a:pPr>
            <a:r>
              <a:rPr lang="en-US" sz="2500" dirty="0" smtClean="0">
                <a:latin typeface="+mj-lt"/>
              </a:rPr>
              <a:t>Speakers from local industries </a:t>
            </a:r>
          </a:p>
          <a:p>
            <a:pPr marL="1463040" lvl="4" indent="-210312" eaLnBrk="1" fontAlgn="auto" hangingPunct="1">
              <a:spcAft>
                <a:spcPts val="0"/>
              </a:spcAft>
              <a:buClr>
                <a:schemeClr val="accent4"/>
              </a:buClr>
              <a:buFont typeface="Wingdings 2"/>
              <a:buChar char=""/>
              <a:defRPr/>
            </a:pPr>
            <a:r>
              <a:rPr lang="en-US" sz="2500" dirty="0" smtClean="0">
                <a:latin typeface="+mj-lt"/>
              </a:rPr>
              <a:t>Counselors from EPCC and UTEP</a:t>
            </a:r>
          </a:p>
          <a:p>
            <a:pPr marL="1463040" lvl="4" indent="-210312" eaLnBrk="1" fontAlgn="auto" hangingPunct="1">
              <a:spcAft>
                <a:spcPts val="0"/>
              </a:spcAft>
              <a:buClr>
                <a:schemeClr val="accent4"/>
              </a:buClr>
              <a:buFont typeface="Wingdings 2"/>
              <a:buChar char=""/>
              <a:defRPr/>
            </a:pPr>
            <a:r>
              <a:rPr lang="en-US" sz="2500" dirty="0" smtClean="0">
                <a:latin typeface="+mj-lt"/>
              </a:rPr>
              <a:t>Educational kits  </a:t>
            </a:r>
          </a:p>
          <a:p>
            <a:pPr marL="1188720" lvl="3" indent="-210312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sz="2500" dirty="0" smtClean="0">
                <a:latin typeface="+mj-lt"/>
              </a:rPr>
              <a:t>Day 2-</a:t>
            </a:r>
          </a:p>
          <a:p>
            <a:pPr marL="1463040" lvl="4" indent="-210312" eaLnBrk="1" fontAlgn="auto" hangingPunct="1">
              <a:spcAft>
                <a:spcPts val="0"/>
              </a:spcAft>
              <a:buClr>
                <a:schemeClr val="accent4"/>
              </a:buClr>
              <a:buFont typeface="Wingdings 2"/>
              <a:buChar char=""/>
              <a:defRPr/>
            </a:pPr>
            <a:r>
              <a:rPr lang="en-US" sz="2500" dirty="0" smtClean="0">
                <a:latin typeface="+mj-lt"/>
              </a:rPr>
              <a:t>Field trip to local geology sites suitable for class field trips 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en-US" dirty="0"/>
          </a:p>
        </p:txBody>
      </p:sp>
      <p:pic>
        <p:nvPicPr>
          <p:cNvPr id="4" name="Picture 6" descr="SOLARIS logo"/>
          <p:cNvPicPr>
            <a:picLocks noChangeAspect="1" noChangeArrowheads="1"/>
          </p:cNvPicPr>
          <p:nvPr/>
        </p:nvPicPr>
        <p:blipFill>
          <a:blip r:embed="rId2" cstate="print">
            <a:lum bright="9000" contrast="8000"/>
          </a:blip>
          <a:srcRect l="4248" r="50156" b="20690"/>
          <a:stretch>
            <a:fillRect/>
          </a:stretch>
        </p:blipFill>
        <p:spPr bwMode="auto">
          <a:xfrm>
            <a:off x="2438400" y="132944"/>
            <a:ext cx="5327014" cy="1238656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8229600" cy="838200"/>
          </a:xfrm>
        </p:spPr>
        <p:txBody>
          <a:bodyPr/>
          <a:lstStyle/>
          <a:p>
            <a:pPr eaLnBrk="1" hangingPunct="1"/>
            <a:r>
              <a:rPr lang="en-US" smtClean="0"/>
              <a:t>SOLARIS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6705600" cy="5410200"/>
          </a:xfrm>
        </p:spPr>
        <p:txBody>
          <a:bodyPr>
            <a:normAutofit/>
          </a:bodyPr>
          <a:lstStyle/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sz="2400" b="1" dirty="0" smtClean="0">
                <a:latin typeface="+mj-lt"/>
              </a:rPr>
              <a:t>Component 2- student research  (Spring-Fall 2012) </a:t>
            </a:r>
          </a:p>
          <a:p>
            <a:pPr lvl="2" indent="-246888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en-US" sz="2400" dirty="0" smtClean="0">
                <a:latin typeface="+mj-lt"/>
              </a:rPr>
              <a:t>$600 mini-grants for 5 EPCC faculty</a:t>
            </a:r>
          </a:p>
          <a:p>
            <a:pPr lvl="2" indent="-246888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en-US" sz="2400" dirty="0" smtClean="0">
                <a:latin typeface="+mj-lt"/>
              </a:rPr>
              <a:t>Support 10 geology majors at EPCC</a:t>
            </a:r>
          </a:p>
          <a:p>
            <a:pPr marL="1188720" lvl="3" indent="-210312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sz="2400" dirty="0" smtClean="0">
                <a:latin typeface="+mj-lt"/>
              </a:rPr>
              <a:t>Stipend of  $1000/semester  </a:t>
            </a:r>
          </a:p>
          <a:p>
            <a:pPr marL="1188720" lvl="3" indent="-210312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sz="2400" dirty="0" smtClean="0">
                <a:latin typeface="+mj-lt"/>
              </a:rPr>
              <a:t>$500 for supplies/rentals</a:t>
            </a:r>
          </a:p>
          <a:p>
            <a:pPr marL="1188720" lvl="3" indent="-210312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sz="2400" dirty="0" smtClean="0">
                <a:latin typeface="+mj-lt"/>
              </a:rPr>
              <a:t>Travels for students to present research</a:t>
            </a:r>
          </a:p>
          <a:p>
            <a:pPr lvl="2" indent="-246888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en-US" sz="2500" dirty="0" smtClean="0">
                <a:latin typeface="+mj-lt"/>
              </a:rPr>
              <a:t>$5000 Sub-award to partnering 4-YC</a:t>
            </a:r>
          </a:p>
          <a:p>
            <a:pPr marL="1463040" lvl="4" indent="-210312" eaLnBrk="1" fontAlgn="auto" hangingPunct="1">
              <a:spcAft>
                <a:spcPts val="0"/>
              </a:spcAft>
              <a:buClr>
                <a:schemeClr val="accent4"/>
              </a:buClr>
              <a:buFont typeface="Wingdings 2"/>
              <a:buChar char=""/>
              <a:defRPr/>
            </a:pPr>
            <a:r>
              <a:rPr lang="en-US" sz="2400" dirty="0" smtClean="0">
                <a:latin typeface="+mj-lt"/>
              </a:rPr>
              <a:t>faculty co-mentoring </a:t>
            </a:r>
          </a:p>
          <a:p>
            <a:pPr marL="1463040" lvl="4" indent="-210312" eaLnBrk="1" fontAlgn="auto" hangingPunct="1">
              <a:spcAft>
                <a:spcPts val="0"/>
              </a:spcAft>
              <a:buClr>
                <a:schemeClr val="accent4"/>
              </a:buClr>
              <a:buFont typeface="Wingdings 2"/>
              <a:buChar char=""/>
              <a:defRPr/>
            </a:pPr>
            <a:r>
              <a:rPr lang="en-US" sz="2400" dirty="0" smtClean="0">
                <a:latin typeface="+mj-lt"/>
              </a:rPr>
              <a:t>Training  on equipment</a:t>
            </a:r>
          </a:p>
          <a:p>
            <a:pPr marL="1463040" lvl="4" indent="-210312" eaLnBrk="1" fontAlgn="auto" hangingPunct="1">
              <a:spcAft>
                <a:spcPts val="0"/>
              </a:spcAft>
              <a:buClr>
                <a:schemeClr val="accent4"/>
              </a:buClr>
              <a:buFont typeface="Wingdings 2"/>
              <a:buChar char=""/>
              <a:defRPr/>
            </a:pPr>
            <a:r>
              <a:rPr lang="en-US" sz="2400" dirty="0" smtClean="0">
                <a:latin typeface="+mj-lt"/>
              </a:rPr>
              <a:t>Facilities (computer labs and software)</a:t>
            </a:r>
          </a:p>
        </p:txBody>
      </p:sp>
      <p:pic>
        <p:nvPicPr>
          <p:cNvPr id="4" name="Picture 6" descr="SOLARIS logo"/>
          <p:cNvPicPr>
            <a:picLocks noChangeAspect="1" noChangeArrowheads="1"/>
          </p:cNvPicPr>
          <p:nvPr/>
        </p:nvPicPr>
        <p:blipFill>
          <a:blip r:embed="rId2" cstate="print">
            <a:lum bright="9000" contrast="8000"/>
          </a:blip>
          <a:srcRect l="4248" r="50156" b="20690"/>
          <a:stretch>
            <a:fillRect/>
          </a:stretch>
        </p:blipFill>
        <p:spPr bwMode="auto">
          <a:xfrm>
            <a:off x="2438400" y="132944"/>
            <a:ext cx="5327014" cy="1238656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143000" y="685800"/>
            <a:ext cx="6977063" cy="4389438"/>
          </a:xfrm>
          <a:noFill/>
        </p:spPr>
      </p:pic>
      <p:sp>
        <p:nvSpPr>
          <p:cNvPr id="11267" name="Title 1"/>
          <p:cNvSpPr>
            <a:spLocks noGrp="1"/>
          </p:cNvSpPr>
          <p:nvPr>
            <p:ph type="title"/>
          </p:nvPr>
        </p:nvSpPr>
        <p:spPr>
          <a:xfrm>
            <a:off x="457200" y="5257800"/>
            <a:ext cx="8229600" cy="838200"/>
          </a:xfrm>
        </p:spPr>
        <p:txBody>
          <a:bodyPr/>
          <a:lstStyle/>
          <a:p>
            <a:pPr eaLnBrk="1" hangingPunct="1"/>
            <a:r>
              <a:rPr lang="en-US" i="1" smtClean="0"/>
              <a:t>“EPCC the best place to start!”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Flow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2.xml><?xml version="1.0" encoding="utf-8"?>
<a:themeOverride xmlns:a="http://schemas.openxmlformats.org/drawingml/2006/main">
  <a:clrScheme name="Flow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715</TotalTime>
  <Words>319</Words>
  <Application>Microsoft Office PowerPoint</Application>
  <PresentationFormat>On-screen Show (4:3)</PresentationFormat>
  <Paragraphs>55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Calibri</vt:lpstr>
      <vt:lpstr>Constantia</vt:lpstr>
      <vt:lpstr>Wingdings 2</vt:lpstr>
      <vt:lpstr>Flow</vt:lpstr>
      <vt:lpstr>Slide 1</vt:lpstr>
      <vt:lpstr>Background </vt:lpstr>
      <vt:lpstr>Increasing Participation </vt:lpstr>
      <vt:lpstr>Increasing Matriculation</vt:lpstr>
      <vt:lpstr>SOLARIS</vt:lpstr>
      <vt:lpstr>SOLARIS</vt:lpstr>
      <vt:lpstr>“EPCC the best place to start!”</vt:lpstr>
    </vt:vector>
  </TitlesOfParts>
  <Company>El Paso Community College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SOLARIS </dc:title>
  <dc:creator>Valued Acer Customer</dc:creator>
  <cp:lastModifiedBy>Valued Acer Customer</cp:lastModifiedBy>
  <cp:revision>51</cp:revision>
  <dcterms:created xsi:type="dcterms:W3CDTF">2011-10-07T14:43:54Z</dcterms:created>
  <dcterms:modified xsi:type="dcterms:W3CDTF">2011-12-27T23:52:05Z</dcterms:modified>
</cp:coreProperties>
</file>