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69" r:id="rId4"/>
    <p:sldId id="270" r:id="rId5"/>
    <p:sldId id="271" r:id="rId6"/>
    <p:sldId id="260" r:id="rId7"/>
    <p:sldId id="261" r:id="rId8"/>
    <p:sldId id="262" r:id="rId9"/>
    <p:sldId id="263" r:id="rId10"/>
    <p:sldId id="264" r:id="rId11"/>
    <p:sldId id="265" r:id="rId12"/>
    <p:sldId id="266" r:id="rId13"/>
    <p:sldId id="267" r:id="rId14"/>
    <p:sldId id="268" r:id="rId15"/>
    <p:sldId id="273" r:id="rId16"/>
    <p:sldId id="272" r:id="rId17"/>
    <p:sldId id="275" r:id="rId18"/>
    <p:sldId id="259"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75661" autoAdjust="0"/>
  </p:normalViewPr>
  <p:slideViewPr>
    <p:cSldViewPr>
      <p:cViewPr varScale="1">
        <p:scale>
          <a:sx n="59" d="100"/>
          <a:sy n="59" d="100"/>
        </p:scale>
        <p:origin x="-14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2E888A-0AD8-4D83-8C70-12A01BA3D5CE}" type="datetimeFigureOut">
              <a:rPr lang="en-US" smtClean="0"/>
              <a:pPr/>
              <a:t>6/11/2010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777F71-8CD4-4389-97CC-46EE2BC2864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use the scientific method to solve a real-life problem.</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Following the appearance</a:t>
            </a:r>
            <a:r>
              <a:rPr lang="en-US" baseline="0" dirty="0" smtClean="0"/>
              <a:t> of one such hole, several photos were taken of the suspect.  These photos suggest Maggie knows more about the origin of the backyard holes than she is letting on.</a:t>
            </a:r>
          </a:p>
          <a:p>
            <a:endParaRPr lang="en-US" baseline="0" dirty="0" smtClean="0"/>
          </a:p>
          <a:p>
            <a:r>
              <a:rPr lang="en-US" baseline="0" dirty="0" smtClean="0"/>
              <a:t>Several of these photos will now be presented as evidence….</a:t>
            </a:r>
          </a:p>
          <a:p>
            <a:r>
              <a:rPr lang="en-US" baseline="0" dirty="0" smtClean="0"/>
              <a:t>Photo #1 shows dirt around Maggie’s eye and on her nose.</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let her pleasant</a:t>
            </a:r>
            <a:r>
              <a:rPr lang="en-US" baseline="0" dirty="0" smtClean="0"/>
              <a:t> demeanor</a:t>
            </a:r>
            <a:r>
              <a:rPr lang="en-US" dirty="0" smtClean="0"/>
              <a:t> fool you, look closely to notice the “dirt smile”</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photos show her front</a:t>
            </a:r>
            <a:r>
              <a:rPr lang="en-US" baseline="0" dirty="0" smtClean="0"/>
              <a:t> legs and paws covered with dirt!</a:t>
            </a:r>
          </a:p>
          <a:p>
            <a:endParaRPr lang="en-US" baseline="0" dirty="0" smtClean="0"/>
          </a:p>
          <a:p>
            <a:r>
              <a:rPr lang="en-US" baseline="0" dirty="0" smtClean="0"/>
              <a:t>Similar photos have been taken following the appearance of backyard holes on at least 5 separate occasions.</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dirt</a:t>
            </a:r>
            <a:r>
              <a:rPr lang="en-US" baseline="0" dirty="0" smtClean="0"/>
              <a:t> is not a constant feature of the suspect – sometimes she is clean. </a:t>
            </a:r>
            <a:r>
              <a:rPr lang="en-US" dirty="0" smtClean="0"/>
              <a:t>These</a:t>
            </a:r>
            <a:r>
              <a:rPr lang="en-US" baseline="0" dirty="0" smtClean="0"/>
              <a:t> clean periods tend to coordinate with periods in which the backyard holes are not present.</a:t>
            </a:r>
          </a:p>
          <a:p>
            <a:endParaRPr lang="en-US" baseline="0" dirty="0" smtClean="0"/>
          </a:p>
          <a:p>
            <a:r>
              <a:rPr lang="en-US" baseline="0" dirty="0" smtClean="0"/>
              <a:t>Further, I did not observe any backyard holes during the year that I lived in my house prior to Maggie’s arrival.</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we fully formulate</a:t>
            </a:r>
            <a:r>
              <a:rPr lang="en-US" baseline="0" dirty="0" smtClean="0"/>
              <a:t> our hypothesis, we must also consider other reasonable alternatives. Is it reasonable to think that someone else might be responsible for the holes? Could Maggie have been “set up”?! </a:t>
            </a:r>
          </a:p>
          <a:p>
            <a:endParaRPr lang="en-US" baseline="0" dirty="0" smtClean="0"/>
          </a:p>
          <a:p>
            <a:r>
              <a:rPr lang="en-US" baseline="0" dirty="0" smtClean="0"/>
              <a:t>We considered some other local inhabitants…. </a:t>
            </a:r>
          </a:p>
          <a:p>
            <a:r>
              <a:rPr lang="en-US" baseline="0" dirty="0" smtClean="0"/>
              <a:t>The neighbor’s cat is unlikely – based on observations of her behavior, she seems far too lazy to bother digging a hole for fun.</a:t>
            </a:r>
          </a:p>
          <a:p>
            <a:r>
              <a:rPr lang="en-US" baseline="0" dirty="0" smtClean="0"/>
              <a:t>The local armadillo population was also considered…..</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believe this also an unlikely scenario, since armadillos are too busy dodging cars….. </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these individuals do</a:t>
            </a:r>
            <a:r>
              <a:rPr lang="en-US" baseline="0" dirty="0" smtClean="0"/>
              <a:t> not appear to directly inhabit the area in question.  All of the observed holes have been located inside a fenced in area.  For comparison, the photograph on the left was taken of the lawn outside of the fenced in area.  As you can see, this area is free of holes.   </a:t>
            </a:r>
          </a:p>
          <a:p>
            <a:endParaRPr lang="en-US" baseline="0" dirty="0" smtClean="0"/>
          </a:p>
          <a:p>
            <a:r>
              <a:rPr lang="en-US" baseline="0" dirty="0" smtClean="0"/>
              <a:t>We investigated the possibility of other creatures living inside the fence that could be responsible for the holes.</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only</a:t>
            </a:r>
            <a:r>
              <a:rPr lang="en-US" baseline="0" dirty="0" smtClean="0"/>
              <a:t> thing observed was a toad… </a:t>
            </a:r>
          </a:p>
          <a:p>
            <a:r>
              <a:rPr lang="en-US" baseline="0" dirty="0" smtClean="0"/>
              <a:t>However, a comparison of the size of the toad and hole suggest he is not the culprit. </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Based on all of the observations – my hypothesis</a:t>
            </a:r>
            <a:r>
              <a:rPr lang="en-US" baseline="0" dirty="0" smtClean="0"/>
              <a:t> is that Maggie is digging the holes! All of the data I have acquired suggests that Maggie is digging the holes.  None of the evidence suggests anyone other than Maggie is digging the holes.</a:t>
            </a:r>
          </a:p>
          <a:p>
            <a:endParaRPr lang="en-US" baseline="0" dirty="0" smtClean="0"/>
          </a:p>
          <a:p>
            <a:r>
              <a:rPr lang="en-US" baseline="0" dirty="0" smtClean="0"/>
              <a:t>However, as a scientist, I am not willing to say with 100% certainty that Maggie is digging the holes.  I cannot make this statement, as a scientist, unless I actually witness Maggie digging one of the backyard holes.</a:t>
            </a:r>
          </a:p>
          <a:p>
            <a:r>
              <a:rPr lang="en-US" baseline="0" dirty="0" smtClean="0"/>
              <a:t>Let’s suppose that all of my neighbors got in on the investigation as well. All of my neighbors begin watching Maggie and looking for other “diggers” in the neighborhood.  Let’s further suppose that all of their observations also support my hypothesis that Maggie is digging the holes – yet still no one actually </a:t>
            </a:r>
            <a:r>
              <a:rPr lang="en-US" b="1" baseline="0" dirty="0" smtClean="0"/>
              <a:t>observes </a:t>
            </a:r>
            <a:r>
              <a:rPr lang="en-US" b="0" baseline="0" dirty="0" smtClean="0"/>
              <a:t>Maggie digging the holes.  After many, many investigations, if all observations point to Maggie, we might be able to move this explanation from a hypothesis to a </a:t>
            </a:r>
            <a:r>
              <a:rPr lang="en-US" b="1" baseline="0" dirty="0" smtClean="0"/>
              <a:t>theory. </a:t>
            </a:r>
            <a:r>
              <a:rPr lang="en-US" b="0" baseline="0" dirty="0" smtClean="0"/>
              <a:t> But unless anyone actually observes Maggie digging a backyard hole, we can NEVER say with 100% certainty that she is the guilty party.  </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Alternatively, other people</a:t>
            </a:r>
            <a:r>
              <a:rPr lang="en-US" baseline="0" dirty="0" smtClean="0"/>
              <a:t> monitoring this story may not use the scientific method --- for example, the court system or a newspaper reporter.  For these groups, it is only necessary to say that Maggie is the culprit “beyond a reasonable doubt” or in some cases, not even that! But these groups of people will/do tell you that yes, she is guilty because they do not follow the same process as scientists do. </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keep finding holes in my backyard.</a:t>
            </a:r>
            <a:r>
              <a:rPr lang="en-US" baseline="0" dirty="0" smtClean="0"/>
              <a:t>  I am frustrated by this problem, because not only is it destroying the grass, but I am waiting for someone to trip in one of these holes and break a leg!</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holes keep popping up, as if out of no where!</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8777F71-8CD4-4389-97CC-46EE2BC2864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photo shows not only</a:t>
            </a:r>
            <a:r>
              <a:rPr lang="en-US" baseline="0" dirty="0" smtClean="0"/>
              <a:t> one of these holes, but also the toll they are taking on the lawn.</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Meet</a:t>
            </a:r>
            <a:r>
              <a:rPr lang="en-US" baseline="0" dirty="0" smtClean="0"/>
              <a:t> Maggie. She’s a year-old Great Dane.  And she is my prime suspect in this case.  </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Despite mounting evidence against her…. The suspect is</a:t>
            </a:r>
            <a:r>
              <a:rPr lang="en-US" baseline="0" dirty="0" smtClean="0"/>
              <a:t> unwilling to talk….</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She blatantly</a:t>
            </a:r>
            <a:r>
              <a:rPr lang="en-US" baseline="0" dirty="0" smtClean="0"/>
              <a:t> defies investigators and</a:t>
            </a:r>
            <a:r>
              <a:rPr lang="en-US" dirty="0" smtClean="0"/>
              <a:t> refuses to listen to questions</a:t>
            </a:r>
            <a:r>
              <a:rPr lang="en-US" baseline="0" dirty="0" smtClean="0"/>
              <a:t> asked about the origin of the holes…. </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Even when the evidence is glaring….</a:t>
            </a:r>
            <a:endParaRPr lang="en-US" dirty="0"/>
          </a:p>
        </p:txBody>
      </p:sp>
      <p:sp>
        <p:nvSpPr>
          <p:cNvPr id="4" name="Slide Number Placeholder 3"/>
          <p:cNvSpPr>
            <a:spLocks noGrp="1"/>
          </p:cNvSpPr>
          <p:nvPr>
            <p:ph type="sldNum" sz="quarter" idx="10"/>
          </p:nvPr>
        </p:nvSpPr>
        <p:spPr/>
        <p:txBody>
          <a:bodyPr/>
          <a:lstStyle/>
          <a:p>
            <a:fld id="{18777F71-8CD4-4389-97CC-46EE2BC2864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5FC236-9367-4B7F-B14C-941AF886BDBD}" type="datetimeFigureOut">
              <a:rPr lang="en-US" smtClean="0"/>
              <a:pPr/>
              <a:t>6/11/2010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5FC236-9367-4B7F-B14C-941AF886BDBD}" type="datetimeFigureOut">
              <a:rPr lang="en-US" smtClean="0"/>
              <a:pPr/>
              <a:t>6/11/2010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5FC236-9367-4B7F-B14C-941AF886BDBD}" type="datetimeFigureOut">
              <a:rPr lang="en-US" smtClean="0"/>
              <a:pPr/>
              <a:t>6/11/2010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5FC236-9367-4B7F-B14C-941AF886BDBD}" type="datetimeFigureOut">
              <a:rPr lang="en-US" smtClean="0"/>
              <a:pPr/>
              <a:t>6/11/2010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5FC236-9367-4B7F-B14C-941AF886BDBD}" type="datetimeFigureOut">
              <a:rPr lang="en-US" smtClean="0"/>
              <a:pPr/>
              <a:t>6/11/2010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5FC236-9367-4B7F-B14C-941AF886BDBD}" type="datetimeFigureOut">
              <a:rPr lang="en-US" smtClean="0"/>
              <a:pPr/>
              <a:t>6/11/2010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5FC236-9367-4B7F-B14C-941AF886BDBD}" type="datetimeFigureOut">
              <a:rPr lang="en-US" smtClean="0"/>
              <a:pPr/>
              <a:t>6/11/2010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5FC236-9367-4B7F-B14C-941AF886BDBD}" type="datetimeFigureOut">
              <a:rPr lang="en-US" smtClean="0"/>
              <a:pPr/>
              <a:t>6/11/2010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5FC236-9367-4B7F-B14C-941AF886BDBD}" type="datetimeFigureOut">
              <a:rPr lang="en-US" smtClean="0"/>
              <a:pPr/>
              <a:t>6/11/2010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5FC236-9367-4B7F-B14C-941AF886BDBD}" type="datetimeFigureOut">
              <a:rPr lang="en-US" smtClean="0"/>
              <a:pPr/>
              <a:t>6/11/2010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5FC236-9367-4B7F-B14C-941AF886BDBD}" type="datetimeFigureOut">
              <a:rPr lang="en-US" smtClean="0"/>
              <a:pPr/>
              <a:t>6/11/2010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D84A8-599F-407A-8676-EE6B32B1EF0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5FC236-9367-4B7F-B14C-941AF886BDBD}" type="datetimeFigureOut">
              <a:rPr lang="en-US" smtClean="0"/>
              <a:pPr/>
              <a:t>6/11/2010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D84A8-599F-407A-8676-EE6B32B1EF0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hyperlink" Target="http://upload.wikimedia.org/wikipedia/commons/1/12/Lazy_Cat_at_Tum_Bur_in_Hattingen_Ruhr.jpg"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hyperlink" Target="http://upload.wikimedia.org/wikipedia/commons/1/12/Lazy_Cat_at_Tum_Bur_in_Hattingen_Ruhr.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FF00"/>
                </a:solidFill>
              </a:rPr>
              <a:t>Mystery of the Back Yard Holes</a:t>
            </a:r>
            <a:endParaRPr lang="en-US" dirty="0">
              <a:solidFill>
                <a:srgbClr val="FFFF00"/>
              </a:solidFill>
            </a:endParaRPr>
          </a:p>
        </p:txBody>
      </p:sp>
      <p:sp>
        <p:nvSpPr>
          <p:cNvPr id="3" name="Subtitle 2"/>
          <p:cNvSpPr>
            <a:spLocks noGrp="1"/>
          </p:cNvSpPr>
          <p:nvPr>
            <p:ph type="subTitle" idx="1"/>
          </p:nvPr>
        </p:nvSpPr>
        <p:spPr>
          <a:xfrm>
            <a:off x="1371600" y="3886200"/>
            <a:ext cx="6400800" cy="1066800"/>
          </a:xfrm>
        </p:spPr>
        <p:txBody>
          <a:bodyPr/>
          <a:lstStyle/>
          <a:p>
            <a:r>
              <a:rPr lang="en-US" dirty="0" smtClean="0">
                <a:solidFill>
                  <a:schemeClr val="bg1"/>
                </a:solidFill>
              </a:rPr>
              <a:t>Using the Scientific Method to Solve a Real-Life Problem</a:t>
            </a:r>
            <a:endParaRPr lang="en-US" dirty="0">
              <a:solidFill>
                <a:schemeClr val="bg1"/>
              </a:solidFill>
            </a:endParaRPr>
          </a:p>
        </p:txBody>
      </p:sp>
      <p:sp>
        <p:nvSpPr>
          <p:cNvPr id="4" name="TextBox 3"/>
          <p:cNvSpPr txBox="1"/>
          <p:nvPr/>
        </p:nvSpPr>
        <p:spPr>
          <a:xfrm>
            <a:off x="2667000" y="5486400"/>
            <a:ext cx="3559116" cy="923330"/>
          </a:xfrm>
          <a:prstGeom prst="rect">
            <a:avLst/>
          </a:prstGeom>
          <a:noFill/>
        </p:spPr>
        <p:txBody>
          <a:bodyPr wrap="none" rtlCol="0">
            <a:spAutoFit/>
          </a:bodyPr>
          <a:lstStyle/>
          <a:p>
            <a:pPr algn="ctr"/>
            <a:r>
              <a:rPr lang="en-US" dirty="0" smtClean="0">
                <a:solidFill>
                  <a:schemeClr val="bg1"/>
                </a:solidFill>
              </a:rPr>
              <a:t>Allison Beauregard</a:t>
            </a:r>
          </a:p>
          <a:p>
            <a:pPr algn="ctr"/>
            <a:r>
              <a:rPr lang="en-US" dirty="0" smtClean="0">
                <a:solidFill>
                  <a:schemeClr val="bg1"/>
                </a:solidFill>
              </a:rPr>
              <a:t>Mattie Kelly Environmental Institute</a:t>
            </a:r>
          </a:p>
          <a:p>
            <a:pPr algn="ctr"/>
            <a:r>
              <a:rPr lang="en-US" dirty="0" smtClean="0">
                <a:solidFill>
                  <a:schemeClr val="bg1"/>
                </a:solidFill>
              </a:rPr>
              <a:t>Northwest Florida State College</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Evidence (Observations)…..</a:t>
            </a:r>
            <a:endParaRPr lang="en-US" dirty="0">
              <a:solidFill>
                <a:srgbClr val="FFFF00"/>
              </a:solidFill>
            </a:endParaRPr>
          </a:p>
        </p:txBody>
      </p:sp>
      <p:pic>
        <p:nvPicPr>
          <p:cNvPr id="4098" name="Picture 2"/>
          <p:cNvPicPr>
            <a:picLocks noChangeAspect="1" noChangeArrowheads="1"/>
          </p:cNvPicPr>
          <p:nvPr/>
        </p:nvPicPr>
        <p:blipFill>
          <a:blip r:embed="rId3" cstate="print"/>
          <a:srcRect/>
          <a:stretch>
            <a:fillRect/>
          </a:stretch>
        </p:blipFill>
        <p:spPr bwMode="auto">
          <a:xfrm>
            <a:off x="1524381" y="1295400"/>
            <a:ext cx="6095239" cy="4571429"/>
          </a:xfrm>
          <a:prstGeom prst="rect">
            <a:avLst/>
          </a:prstGeom>
          <a:noFill/>
          <a:ln w="9525">
            <a:noFill/>
            <a:miter lim="800000"/>
            <a:headEnd/>
            <a:tailEnd/>
          </a:ln>
          <a:effectLst/>
        </p:spPr>
      </p:pic>
      <p:sp>
        <p:nvSpPr>
          <p:cNvPr id="4" name="TextBox 3"/>
          <p:cNvSpPr txBox="1"/>
          <p:nvPr/>
        </p:nvSpPr>
        <p:spPr>
          <a:xfrm>
            <a:off x="3448488" y="5791200"/>
            <a:ext cx="2247025" cy="769441"/>
          </a:xfrm>
          <a:prstGeom prst="rect">
            <a:avLst/>
          </a:prstGeom>
          <a:noFill/>
        </p:spPr>
        <p:txBody>
          <a:bodyPr wrap="none" rtlCol="0">
            <a:spAutoFit/>
          </a:bodyPr>
          <a:lstStyle/>
          <a:p>
            <a:r>
              <a:rPr lang="en-US" sz="4400" dirty="0" smtClean="0">
                <a:solidFill>
                  <a:srgbClr val="FFFF00"/>
                </a:solidFill>
              </a:rPr>
              <a:t>Photo #1</a:t>
            </a:r>
            <a:endParaRPr lang="en-US" sz="4400" dirty="0">
              <a:solidFill>
                <a:srgbClr val="FFFF00"/>
              </a:solidFill>
            </a:endParaRPr>
          </a:p>
        </p:txBody>
      </p:sp>
      <p:sp>
        <p:nvSpPr>
          <p:cNvPr id="5" name="Right Arrow 4"/>
          <p:cNvSpPr/>
          <p:nvPr/>
        </p:nvSpPr>
        <p:spPr>
          <a:xfrm>
            <a:off x="3822192" y="2209800"/>
            <a:ext cx="1130808" cy="6370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1828800" y="3706368"/>
            <a:ext cx="1130808" cy="7132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rot="5400000">
            <a:off x="2133600" y="1752600"/>
            <a:ext cx="4876800" cy="36576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FF00"/>
                </a:solidFill>
              </a:rPr>
              <a:t>The Evidence (Observations)…..</a:t>
            </a:r>
            <a:endParaRPr lang="en-US" dirty="0">
              <a:solidFill>
                <a:srgbClr val="FFFF00"/>
              </a:solidFill>
            </a:endParaRPr>
          </a:p>
        </p:txBody>
      </p:sp>
      <p:sp>
        <p:nvSpPr>
          <p:cNvPr id="4" name="TextBox 3"/>
          <p:cNvSpPr txBox="1"/>
          <p:nvPr/>
        </p:nvSpPr>
        <p:spPr>
          <a:xfrm>
            <a:off x="3448488" y="5936159"/>
            <a:ext cx="2247025" cy="769441"/>
          </a:xfrm>
          <a:prstGeom prst="rect">
            <a:avLst/>
          </a:prstGeom>
          <a:noFill/>
        </p:spPr>
        <p:txBody>
          <a:bodyPr wrap="none" rtlCol="0">
            <a:spAutoFit/>
          </a:bodyPr>
          <a:lstStyle/>
          <a:p>
            <a:r>
              <a:rPr lang="en-US" sz="4400" dirty="0" smtClean="0">
                <a:solidFill>
                  <a:srgbClr val="FFFF00"/>
                </a:solidFill>
              </a:rPr>
              <a:t>Photo #2</a:t>
            </a:r>
            <a:endParaRPr lang="en-US" sz="4400" dirty="0">
              <a:solidFill>
                <a:srgbClr val="FFFF00"/>
              </a:solidFill>
            </a:endParaRPr>
          </a:p>
        </p:txBody>
      </p:sp>
      <p:sp>
        <p:nvSpPr>
          <p:cNvPr id="6" name="Right Arrow 5"/>
          <p:cNvSpPr/>
          <p:nvPr/>
        </p:nvSpPr>
        <p:spPr>
          <a:xfrm flipH="1">
            <a:off x="4800600" y="4038600"/>
            <a:ext cx="1130808" cy="7132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rot="5400000">
            <a:off x="-304800" y="1828800"/>
            <a:ext cx="4876800" cy="36576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FF00"/>
                </a:solidFill>
              </a:rPr>
              <a:t>The Evidence (Observations)…..</a:t>
            </a:r>
            <a:endParaRPr lang="en-US" dirty="0">
              <a:solidFill>
                <a:srgbClr val="FFFF00"/>
              </a:solidFill>
            </a:endParaRPr>
          </a:p>
        </p:txBody>
      </p:sp>
      <p:sp>
        <p:nvSpPr>
          <p:cNvPr id="4" name="TextBox 3"/>
          <p:cNvSpPr txBox="1"/>
          <p:nvPr/>
        </p:nvSpPr>
        <p:spPr>
          <a:xfrm>
            <a:off x="2634963" y="5936159"/>
            <a:ext cx="3874074" cy="769441"/>
          </a:xfrm>
          <a:prstGeom prst="rect">
            <a:avLst/>
          </a:prstGeom>
          <a:noFill/>
        </p:spPr>
        <p:txBody>
          <a:bodyPr wrap="none" rtlCol="0">
            <a:spAutoFit/>
          </a:bodyPr>
          <a:lstStyle/>
          <a:p>
            <a:r>
              <a:rPr lang="en-US" sz="4400" dirty="0" smtClean="0">
                <a:solidFill>
                  <a:srgbClr val="FFFF00"/>
                </a:solidFill>
              </a:rPr>
              <a:t>Photos #3 and 4</a:t>
            </a:r>
            <a:endParaRPr lang="en-US" sz="4400" dirty="0">
              <a:solidFill>
                <a:srgbClr val="FFFF00"/>
              </a:solidFill>
            </a:endParaRPr>
          </a:p>
        </p:txBody>
      </p:sp>
      <p:sp>
        <p:nvSpPr>
          <p:cNvPr id="6" name="Right Arrow 5"/>
          <p:cNvSpPr/>
          <p:nvPr/>
        </p:nvSpPr>
        <p:spPr>
          <a:xfrm>
            <a:off x="762000" y="4114800"/>
            <a:ext cx="1130808" cy="7132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 name="Picture 3"/>
          <p:cNvPicPr>
            <a:picLocks noChangeAspect="1" noChangeArrowheads="1"/>
          </p:cNvPicPr>
          <p:nvPr/>
        </p:nvPicPr>
        <p:blipFill>
          <a:blip r:embed="rId4" cstate="print"/>
          <a:srcRect/>
          <a:stretch>
            <a:fillRect/>
          </a:stretch>
        </p:blipFill>
        <p:spPr bwMode="auto">
          <a:xfrm>
            <a:off x="4114800" y="1600200"/>
            <a:ext cx="4876800" cy="3657600"/>
          </a:xfrm>
          <a:prstGeom prst="rect">
            <a:avLst/>
          </a:prstGeom>
          <a:noFill/>
          <a:ln w="9525">
            <a:noFill/>
            <a:miter lim="800000"/>
            <a:headEnd/>
            <a:tailEnd/>
          </a:ln>
          <a:effectLst/>
        </p:spPr>
      </p:pic>
      <p:sp>
        <p:nvSpPr>
          <p:cNvPr id="9" name="Right Arrow 8"/>
          <p:cNvSpPr/>
          <p:nvPr/>
        </p:nvSpPr>
        <p:spPr>
          <a:xfrm rot="9055051">
            <a:off x="7264855" y="2895600"/>
            <a:ext cx="1130808" cy="7132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2012611">
            <a:off x="7403588" y="4904596"/>
            <a:ext cx="1130808" cy="7132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4694438" y="1600205"/>
            <a:ext cx="4144762" cy="3108572"/>
          </a:xfrm>
          <a:prstGeom prst="rect">
            <a:avLst/>
          </a:prstGeom>
          <a:noFill/>
          <a:ln w="9525">
            <a:noFill/>
            <a:miter lim="800000"/>
            <a:headEnd/>
            <a:tailEnd/>
          </a:ln>
          <a:effectLst/>
        </p:spPr>
      </p:pic>
      <p:sp>
        <p:nvSpPr>
          <p:cNvPr id="4" name="Title 1"/>
          <p:cNvSpPr>
            <a:spLocks noGrp="1"/>
          </p:cNvSpPr>
          <p:nvPr>
            <p:ph type="title"/>
          </p:nvPr>
        </p:nvSpPr>
        <p:spPr/>
        <p:txBody>
          <a:bodyPr/>
          <a:lstStyle/>
          <a:p>
            <a:r>
              <a:rPr lang="en-US" dirty="0" smtClean="0">
                <a:solidFill>
                  <a:srgbClr val="FFFF00"/>
                </a:solidFill>
              </a:rPr>
              <a:t>The Evidence (Observations)…..</a:t>
            </a:r>
            <a:endParaRPr lang="en-US" dirty="0">
              <a:solidFill>
                <a:srgbClr val="FFFF00"/>
              </a:solidFill>
            </a:endParaRPr>
          </a:p>
        </p:txBody>
      </p:sp>
      <p:pic>
        <p:nvPicPr>
          <p:cNvPr id="6147" name="Picture 3"/>
          <p:cNvPicPr>
            <a:picLocks noChangeAspect="1" noChangeArrowheads="1"/>
          </p:cNvPicPr>
          <p:nvPr/>
        </p:nvPicPr>
        <p:blipFill>
          <a:blip r:embed="rId4" cstate="print"/>
          <a:srcRect/>
          <a:stretch>
            <a:fillRect/>
          </a:stretch>
        </p:blipFill>
        <p:spPr bwMode="auto">
          <a:xfrm>
            <a:off x="228600" y="1600204"/>
            <a:ext cx="4144762" cy="31085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Other possible suspects….</a:t>
            </a:r>
            <a:endParaRPr lang="en-US" dirty="0">
              <a:solidFill>
                <a:srgbClr val="FFFF00"/>
              </a:solidFill>
            </a:endParaRPr>
          </a:p>
        </p:txBody>
      </p:sp>
      <p:pic>
        <p:nvPicPr>
          <p:cNvPr id="17410" name="Picture 2" descr="Image:Lazy Cat at Tum Bur in Hattingen Ruhr.jpg">
            <a:hlinkClick r:id="rId3"/>
          </p:cNvPr>
          <p:cNvPicPr>
            <a:picLocks noChangeAspect="1" noChangeArrowheads="1"/>
          </p:cNvPicPr>
          <p:nvPr/>
        </p:nvPicPr>
        <p:blipFill>
          <a:blip r:embed="rId4" cstate="print"/>
          <a:srcRect/>
          <a:stretch>
            <a:fillRect/>
          </a:stretch>
        </p:blipFill>
        <p:spPr bwMode="auto">
          <a:xfrm>
            <a:off x="609600" y="1905000"/>
            <a:ext cx="3429000" cy="2571750"/>
          </a:xfrm>
          <a:prstGeom prst="rect">
            <a:avLst/>
          </a:prstGeom>
          <a:noFill/>
        </p:spPr>
      </p:pic>
      <p:pic>
        <p:nvPicPr>
          <p:cNvPr id="17414" name="Picture 6" descr="http://www.statesymbolsusa.org/IMAGES/Texas/armadillo_380.jpg"/>
          <p:cNvPicPr>
            <a:picLocks noChangeAspect="1" noChangeArrowheads="1"/>
          </p:cNvPicPr>
          <p:nvPr/>
        </p:nvPicPr>
        <p:blipFill>
          <a:blip r:embed="rId5" cstate="print"/>
          <a:srcRect/>
          <a:stretch>
            <a:fillRect/>
          </a:stretch>
        </p:blipFill>
        <p:spPr bwMode="auto">
          <a:xfrm>
            <a:off x="5029200" y="1524000"/>
            <a:ext cx="3619500" cy="2876551"/>
          </a:xfrm>
          <a:prstGeom prst="rect">
            <a:avLst/>
          </a:prstGeom>
          <a:noFill/>
        </p:spPr>
      </p:pic>
      <p:sp>
        <p:nvSpPr>
          <p:cNvPr id="7" name="TextBox 6"/>
          <p:cNvSpPr txBox="1"/>
          <p:nvPr/>
        </p:nvSpPr>
        <p:spPr>
          <a:xfrm>
            <a:off x="609600" y="4495800"/>
            <a:ext cx="3416256" cy="769441"/>
          </a:xfrm>
          <a:prstGeom prst="rect">
            <a:avLst/>
          </a:prstGeom>
          <a:noFill/>
        </p:spPr>
        <p:txBody>
          <a:bodyPr wrap="none" rtlCol="0">
            <a:spAutoFit/>
          </a:bodyPr>
          <a:lstStyle/>
          <a:p>
            <a:r>
              <a:rPr lang="en-US" sz="4400" dirty="0" smtClean="0">
                <a:solidFill>
                  <a:srgbClr val="FFFF00"/>
                </a:solidFill>
              </a:rPr>
              <a:t>neighbor’s cat</a:t>
            </a:r>
            <a:endParaRPr lang="en-US" sz="4400" dirty="0">
              <a:solidFill>
                <a:srgbClr val="FFFF00"/>
              </a:solidFill>
            </a:endParaRPr>
          </a:p>
        </p:txBody>
      </p:sp>
      <p:sp>
        <p:nvSpPr>
          <p:cNvPr id="8" name="TextBox 7"/>
          <p:cNvSpPr txBox="1"/>
          <p:nvPr/>
        </p:nvSpPr>
        <p:spPr>
          <a:xfrm>
            <a:off x="5715000" y="4419600"/>
            <a:ext cx="2579552" cy="769441"/>
          </a:xfrm>
          <a:prstGeom prst="rect">
            <a:avLst/>
          </a:prstGeom>
          <a:noFill/>
        </p:spPr>
        <p:txBody>
          <a:bodyPr wrap="none" rtlCol="0">
            <a:spAutoFit/>
          </a:bodyPr>
          <a:lstStyle/>
          <a:p>
            <a:r>
              <a:rPr lang="en-US" sz="4400" dirty="0" smtClean="0">
                <a:solidFill>
                  <a:srgbClr val="FFFF00"/>
                </a:solidFill>
              </a:rPr>
              <a:t>armadillos</a:t>
            </a:r>
            <a:endParaRPr lang="en-US" sz="4400"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descr="http://www.kurtericson.com/txroadkill/roadkillpics/armadilloroadkill.jpg"/>
          <p:cNvPicPr>
            <a:picLocks noChangeAspect="1" noChangeArrowheads="1"/>
          </p:cNvPicPr>
          <p:nvPr/>
        </p:nvPicPr>
        <p:blipFill>
          <a:blip r:embed="rId3" cstate="print"/>
          <a:srcRect/>
          <a:stretch>
            <a:fillRect/>
          </a:stretch>
        </p:blipFill>
        <p:spPr bwMode="auto">
          <a:xfrm>
            <a:off x="4927600" y="1524000"/>
            <a:ext cx="3860800" cy="2895600"/>
          </a:xfrm>
          <a:prstGeom prst="rect">
            <a:avLst/>
          </a:prstGeom>
          <a:noFill/>
        </p:spPr>
      </p:pic>
      <p:sp>
        <p:nvSpPr>
          <p:cNvPr id="2" name="Title 1"/>
          <p:cNvSpPr>
            <a:spLocks noGrp="1"/>
          </p:cNvSpPr>
          <p:nvPr>
            <p:ph type="title"/>
          </p:nvPr>
        </p:nvSpPr>
        <p:spPr/>
        <p:txBody>
          <a:bodyPr/>
          <a:lstStyle/>
          <a:p>
            <a:r>
              <a:rPr lang="en-US" dirty="0" smtClean="0">
                <a:solidFill>
                  <a:srgbClr val="FFFF00"/>
                </a:solidFill>
              </a:rPr>
              <a:t>Other possible suspects….</a:t>
            </a:r>
            <a:endParaRPr lang="en-US" dirty="0">
              <a:solidFill>
                <a:srgbClr val="FFFF00"/>
              </a:solidFill>
            </a:endParaRPr>
          </a:p>
        </p:txBody>
      </p:sp>
      <p:pic>
        <p:nvPicPr>
          <p:cNvPr id="17410" name="Picture 2" descr="Image:Lazy Cat at Tum Bur in Hattingen Ruhr.jpg">
            <a:hlinkClick r:id="rId4"/>
          </p:cNvPr>
          <p:cNvPicPr>
            <a:picLocks noChangeAspect="1" noChangeArrowheads="1"/>
          </p:cNvPicPr>
          <p:nvPr/>
        </p:nvPicPr>
        <p:blipFill>
          <a:blip r:embed="rId5" cstate="print"/>
          <a:srcRect/>
          <a:stretch>
            <a:fillRect/>
          </a:stretch>
        </p:blipFill>
        <p:spPr bwMode="auto">
          <a:xfrm>
            <a:off x="685800" y="1905000"/>
            <a:ext cx="3429000" cy="257175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Other possible suspects….</a:t>
            </a:r>
            <a:endParaRPr lang="en-US" dirty="0">
              <a:solidFill>
                <a:srgbClr val="FFFF00"/>
              </a:solidFill>
            </a:endParaRPr>
          </a:p>
        </p:txBody>
      </p:sp>
      <p:pic>
        <p:nvPicPr>
          <p:cNvPr id="11266" name="Picture 2"/>
          <p:cNvPicPr>
            <a:picLocks noChangeAspect="1" noChangeArrowheads="1"/>
          </p:cNvPicPr>
          <p:nvPr/>
        </p:nvPicPr>
        <p:blipFill>
          <a:blip r:embed="rId3" cstate="print"/>
          <a:srcRect/>
          <a:stretch>
            <a:fillRect/>
          </a:stretch>
        </p:blipFill>
        <p:spPr bwMode="auto">
          <a:xfrm rot="5400000">
            <a:off x="4510058" y="1967834"/>
            <a:ext cx="4772975" cy="3580508"/>
          </a:xfrm>
          <a:prstGeom prst="rect">
            <a:avLst/>
          </a:prstGeom>
          <a:noFill/>
          <a:ln w="9525">
            <a:noFill/>
            <a:miter lim="800000"/>
            <a:headEnd/>
            <a:tailEnd/>
          </a:ln>
          <a:effectLst/>
        </p:spPr>
      </p:pic>
      <p:pic>
        <p:nvPicPr>
          <p:cNvPr id="11267" name="Picture 3"/>
          <p:cNvPicPr>
            <a:picLocks noChangeAspect="1" noChangeArrowheads="1"/>
          </p:cNvPicPr>
          <p:nvPr/>
        </p:nvPicPr>
        <p:blipFill>
          <a:blip r:embed="rId4" cstate="print"/>
          <a:srcRect/>
          <a:stretch>
            <a:fillRect/>
          </a:stretch>
        </p:blipFill>
        <p:spPr bwMode="auto">
          <a:xfrm>
            <a:off x="685800" y="2133600"/>
            <a:ext cx="3808413" cy="28569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Other possible suspects….</a:t>
            </a:r>
            <a:endParaRPr lang="en-US" dirty="0">
              <a:solidFill>
                <a:srgbClr val="FFFF00"/>
              </a:solidFill>
            </a:endParaRPr>
          </a:p>
        </p:txBody>
      </p:sp>
      <p:pic>
        <p:nvPicPr>
          <p:cNvPr id="5" name="Picture 4"/>
          <p:cNvPicPr>
            <a:picLocks noChangeAspect="1" noChangeArrowheads="1"/>
          </p:cNvPicPr>
          <p:nvPr/>
        </p:nvPicPr>
        <p:blipFill>
          <a:blip r:embed="rId3" cstate="print"/>
          <a:srcRect l="25899" r="14800"/>
          <a:stretch>
            <a:fillRect/>
          </a:stretch>
        </p:blipFill>
        <p:spPr bwMode="auto">
          <a:xfrm>
            <a:off x="914400" y="1981200"/>
            <a:ext cx="2931562" cy="2657475"/>
          </a:xfrm>
          <a:prstGeom prst="rect">
            <a:avLst/>
          </a:prstGeom>
          <a:noFill/>
          <a:ln w="9525">
            <a:noFill/>
            <a:miter lim="800000"/>
            <a:headEnd/>
            <a:tailEnd/>
          </a:ln>
          <a:effectLst/>
        </p:spPr>
      </p:pic>
      <p:cxnSp>
        <p:nvCxnSpPr>
          <p:cNvPr id="7" name="Straight Connector 6"/>
          <p:cNvCxnSpPr/>
          <p:nvPr/>
        </p:nvCxnSpPr>
        <p:spPr>
          <a:xfrm rot="5400000">
            <a:off x="1066800" y="5222626"/>
            <a:ext cx="762000" cy="1588"/>
          </a:xfrm>
          <a:prstGeom prst="line">
            <a:avLst/>
          </a:prstGeom>
          <a:ln w="508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2515394" y="5222626"/>
            <a:ext cx="762000" cy="1588"/>
          </a:xfrm>
          <a:prstGeom prst="line">
            <a:avLst/>
          </a:prstGeom>
          <a:ln w="5080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00200" y="4838700"/>
            <a:ext cx="1159292" cy="769441"/>
          </a:xfrm>
          <a:prstGeom prst="rect">
            <a:avLst/>
          </a:prstGeom>
          <a:noFill/>
        </p:spPr>
        <p:txBody>
          <a:bodyPr wrap="none" rtlCol="0">
            <a:spAutoFit/>
          </a:bodyPr>
          <a:lstStyle/>
          <a:p>
            <a:r>
              <a:rPr lang="en-US" sz="4400" dirty="0" smtClean="0">
                <a:solidFill>
                  <a:srgbClr val="FFFF00"/>
                </a:solidFill>
              </a:rPr>
              <a:t>2cm</a:t>
            </a:r>
            <a:endParaRPr lang="en-US" sz="4400" dirty="0">
              <a:solidFill>
                <a:srgbClr val="FFFF00"/>
              </a:solidFill>
            </a:endParaRPr>
          </a:p>
        </p:txBody>
      </p:sp>
      <p:pic>
        <p:nvPicPr>
          <p:cNvPr id="10" name="Picture 2"/>
          <p:cNvPicPr>
            <a:picLocks noChangeAspect="1" noChangeArrowheads="1"/>
          </p:cNvPicPr>
          <p:nvPr/>
        </p:nvPicPr>
        <p:blipFill>
          <a:blip r:embed="rId4" cstate="print"/>
          <a:srcRect/>
          <a:stretch>
            <a:fillRect/>
          </a:stretch>
        </p:blipFill>
        <p:spPr bwMode="auto">
          <a:xfrm>
            <a:off x="4495800" y="2057400"/>
            <a:ext cx="3352071" cy="2514599"/>
          </a:xfrm>
          <a:prstGeom prst="rect">
            <a:avLst/>
          </a:prstGeom>
          <a:noFill/>
          <a:ln w="9525">
            <a:noFill/>
            <a:miter lim="800000"/>
            <a:headEnd/>
            <a:tailEnd/>
          </a:ln>
          <a:effectLst/>
        </p:spPr>
      </p:pic>
      <p:cxnSp>
        <p:nvCxnSpPr>
          <p:cNvPr id="11" name="Straight Connector 10"/>
          <p:cNvCxnSpPr/>
          <p:nvPr/>
        </p:nvCxnSpPr>
        <p:spPr>
          <a:xfrm rot="5400000">
            <a:off x="4725194" y="5222626"/>
            <a:ext cx="762000" cy="1588"/>
          </a:xfrm>
          <a:prstGeom prst="line">
            <a:avLst/>
          </a:prstGeom>
          <a:ln w="508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6477794" y="5222626"/>
            <a:ext cx="762000" cy="1588"/>
          </a:xfrm>
          <a:prstGeom prst="line">
            <a:avLst/>
          </a:prstGeom>
          <a:ln w="50800">
            <a:solidFill>
              <a:srgbClr val="FFFF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257800" y="4876800"/>
            <a:ext cx="1572866" cy="769441"/>
          </a:xfrm>
          <a:prstGeom prst="rect">
            <a:avLst/>
          </a:prstGeom>
          <a:noFill/>
        </p:spPr>
        <p:txBody>
          <a:bodyPr wrap="none" rtlCol="0">
            <a:spAutoFit/>
          </a:bodyPr>
          <a:lstStyle/>
          <a:p>
            <a:r>
              <a:rPr lang="en-US" sz="4400" dirty="0" smtClean="0">
                <a:solidFill>
                  <a:srgbClr val="FFFF00"/>
                </a:solidFill>
              </a:rPr>
              <a:t>20 cm</a:t>
            </a:r>
            <a:endParaRPr lang="en-US" sz="44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hypothesis….</a:t>
            </a:r>
            <a:endParaRPr lang="en-US" dirty="0">
              <a:solidFill>
                <a:srgbClr val="FFFF00"/>
              </a:solidFill>
            </a:endParaRPr>
          </a:p>
        </p:txBody>
      </p:sp>
      <p:pic>
        <p:nvPicPr>
          <p:cNvPr id="30721" name="Picture 1"/>
          <p:cNvPicPr>
            <a:picLocks noChangeAspect="1" noChangeArrowheads="1"/>
          </p:cNvPicPr>
          <p:nvPr/>
        </p:nvPicPr>
        <p:blipFill>
          <a:blip r:embed="rId3" cstate="print"/>
          <a:srcRect r="50631"/>
          <a:stretch>
            <a:fillRect/>
          </a:stretch>
        </p:blipFill>
        <p:spPr bwMode="auto">
          <a:xfrm>
            <a:off x="2895600" y="1295400"/>
            <a:ext cx="3298038" cy="5010286"/>
          </a:xfrm>
          <a:prstGeom prst="rect">
            <a:avLst/>
          </a:prstGeom>
          <a:noFill/>
          <a:ln w="9525">
            <a:noFill/>
            <a:miter lim="800000"/>
            <a:headEnd/>
            <a:tailEnd/>
          </a:ln>
          <a:effectLst/>
        </p:spPr>
      </p:pic>
      <p:sp>
        <p:nvSpPr>
          <p:cNvPr id="5" name="Rectangle 4"/>
          <p:cNvSpPr/>
          <p:nvPr/>
        </p:nvSpPr>
        <p:spPr>
          <a:xfrm>
            <a:off x="3733800" y="4724400"/>
            <a:ext cx="2132315"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rgbClr val="FFFF00"/>
                </a:solidFill>
                <a:effectLst>
                  <a:outerShdw blurRad="50800" algn="tl" rotWithShape="0">
                    <a:srgbClr val="000000"/>
                  </a:outerShdw>
                </a:effectLst>
              </a:rPr>
              <a:t>Guilty!</a:t>
            </a:r>
            <a:endParaRPr lang="en-US" sz="5400" b="1" cap="none" spc="0" dirty="0">
              <a:ln w="17780" cmpd="sng">
                <a:solidFill>
                  <a:srgbClr val="FFFFFF"/>
                </a:solidFill>
                <a:prstDash val="solid"/>
                <a:miter lim="800000"/>
              </a:ln>
              <a:solidFill>
                <a:srgbClr val="FFFF00"/>
              </a:solidFill>
              <a:effectLst>
                <a:outerShdw blurRad="50800" algn="tl" rotWithShape="0">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hypothesis….</a:t>
            </a:r>
            <a:endParaRPr lang="en-US" dirty="0">
              <a:solidFill>
                <a:srgbClr val="FFFF00"/>
              </a:solidFill>
            </a:endParaRPr>
          </a:p>
        </p:txBody>
      </p:sp>
      <p:pic>
        <p:nvPicPr>
          <p:cNvPr id="30721" name="Picture 1"/>
          <p:cNvPicPr>
            <a:picLocks noChangeAspect="1" noChangeArrowheads="1"/>
          </p:cNvPicPr>
          <p:nvPr/>
        </p:nvPicPr>
        <p:blipFill>
          <a:blip r:embed="rId3" cstate="print"/>
          <a:srcRect r="50631"/>
          <a:stretch>
            <a:fillRect/>
          </a:stretch>
        </p:blipFill>
        <p:spPr bwMode="auto">
          <a:xfrm>
            <a:off x="2895600" y="1295400"/>
            <a:ext cx="3298038" cy="5010286"/>
          </a:xfrm>
          <a:prstGeom prst="rect">
            <a:avLst/>
          </a:prstGeom>
          <a:noFill/>
          <a:ln w="9525">
            <a:noFill/>
            <a:miter lim="800000"/>
            <a:headEnd/>
            <a:tailEnd/>
          </a:ln>
          <a:effectLst/>
        </p:spPr>
      </p:pic>
      <p:sp>
        <p:nvSpPr>
          <p:cNvPr id="5" name="Rectangle 4"/>
          <p:cNvSpPr/>
          <p:nvPr/>
        </p:nvSpPr>
        <p:spPr>
          <a:xfrm>
            <a:off x="3733800" y="4724400"/>
            <a:ext cx="2132315"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rgbClr val="FFFF00"/>
                </a:solidFill>
                <a:effectLst>
                  <a:outerShdw blurRad="50800" algn="tl" rotWithShape="0">
                    <a:srgbClr val="000000"/>
                  </a:outerShdw>
                </a:effectLst>
              </a:rPr>
              <a:t>Guilty!</a:t>
            </a:r>
            <a:endParaRPr lang="en-US" sz="5400" b="1" cap="none" spc="0" dirty="0">
              <a:ln w="17780" cmpd="sng">
                <a:solidFill>
                  <a:srgbClr val="FFFFFF"/>
                </a:solidFill>
                <a:prstDash val="solid"/>
                <a:miter lim="800000"/>
              </a:ln>
              <a:solidFill>
                <a:srgbClr val="FFFF00"/>
              </a:solidFill>
              <a:effectLst>
                <a:outerShdw blurRad="50800" algn="tl" rotWithShape="0">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Mystery ….</a:t>
            </a:r>
            <a:endParaRPr lang="en-US" dirty="0">
              <a:solidFill>
                <a:srgbClr val="FFFF00"/>
              </a:solidFill>
            </a:endParaRPr>
          </a:p>
        </p:txBody>
      </p:sp>
      <p:pic>
        <p:nvPicPr>
          <p:cNvPr id="7170" name="Picture 2"/>
          <p:cNvPicPr>
            <a:picLocks noChangeAspect="1" noChangeArrowheads="1"/>
          </p:cNvPicPr>
          <p:nvPr/>
        </p:nvPicPr>
        <p:blipFill>
          <a:blip r:embed="rId3" cstate="print"/>
          <a:srcRect/>
          <a:stretch>
            <a:fillRect/>
          </a:stretch>
        </p:blipFill>
        <p:spPr bwMode="auto">
          <a:xfrm>
            <a:off x="1295400" y="1428910"/>
            <a:ext cx="6323013" cy="474328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Mystery ….</a:t>
            </a:r>
            <a:endParaRPr lang="en-US" dirty="0">
              <a:solidFill>
                <a:srgbClr val="FFFF00"/>
              </a:solidFill>
            </a:endParaRPr>
          </a:p>
        </p:txBody>
      </p:sp>
      <p:pic>
        <p:nvPicPr>
          <p:cNvPr id="8194" name="Picture 2"/>
          <p:cNvPicPr>
            <a:picLocks noChangeAspect="1" noChangeArrowheads="1"/>
          </p:cNvPicPr>
          <p:nvPr/>
        </p:nvPicPr>
        <p:blipFill>
          <a:blip r:embed="rId3" cstate="print"/>
          <a:srcRect/>
          <a:stretch>
            <a:fillRect/>
          </a:stretch>
        </p:blipFill>
        <p:spPr bwMode="auto">
          <a:xfrm>
            <a:off x="1373187" y="1486074"/>
            <a:ext cx="6246813" cy="46861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Mystery ….</a:t>
            </a:r>
            <a:endParaRPr lang="en-US" dirty="0">
              <a:solidFill>
                <a:srgbClr val="FFFF00"/>
              </a:solidFill>
            </a:endParaRPr>
          </a:p>
        </p:txBody>
      </p:sp>
      <p:pic>
        <p:nvPicPr>
          <p:cNvPr id="9218" name="Picture 2"/>
          <p:cNvPicPr>
            <a:picLocks noChangeAspect="1" noChangeArrowheads="1"/>
          </p:cNvPicPr>
          <p:nvPr/>
        </p:nvPicPr>
        <p:blipFill>
          <a:blip r:embed="rId3" cstate="print"/>
          <a:srcRect/>
          <a:stretch>
            <a:fillRect/>
          </a:stretch>
        </p:blipFill>
        <p:spPr bwMode="auto">
          <a:xfrm>
            <a:off x="1371600" y="1371748"/>
            <a:ext cx="6399213" cy="48004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Mystery ….</a:t>
            </a:r>
            <a:endParaRPr lang="en-US" dirty="0">
              <a:solidFill>
                <a:srgbClr val="FFFF00"/>
              </a:solidFill>
            </a:endParaRPr>
          </a:p>
        </p:txBody>
      </p:sp>
      <p:pic>
        <p:nvPicPr>
          <p:cNvPr id="10242" name="Picture 2"/>
          <p:cNvPicPr>
            <a:picLocks noChangeAspect="1" noChangeArrowheads="1"/>
          </p:cNvPicPr>
          <p:nvPr/>
        </p:nvPicPr>
        <p:blipFill>
          <a:blip r:embed="rId3" cstate="print"/>
          <a:srcRect/>
          <a:stretch>
            <a:fillRect/>
          </a:stretch>
        </p:blipFill>
        <p:spPr bwMode="auto">
          <a:xfrm>
            <a:off x="1447800" y="1657560"/>
            <a:ext cx="6018213" cy="45146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suspect (hypothesis)…</a:t>
            </a:r>
            <a:endParaRPr lang="en-US"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a:off x="204752" y="2191914"/>
            <a:ext cx="4291048" cy="321828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4700552" y="2191914"/>
            <a:ext cx="4291048" cy="3218286"/>
          </a:xfrm>
          <a:prstGeom prst="rect">
            <a:avLst/>
          </a:prstGeom>
          <a:noFill/>
          <a:ln w="9525">
            <a:noFill/>
            <a:miter lim="800000"/>
            <a:headEnd/>
            <a:tailEnd/>
          </a:ln>
          <a:effectLst/>
        </p:spPr>
      </p:pic>
      <p:sp>
        <p:nvSpPr>
          <p:cNvPr id="5" name="TextBox 4"/>
          <p:cNvSpPr txBox="1"/>
          <p:nvPr/>
        </p:nvSpPr>
        <p:spPr>
          <a:xfrm>
            <a:off x="3025808" y="1371600"/>
            <a:ext cx="3092385" cy="769441"/>
          </a:xfrm>
          <a:prstGeom prst="rect">
            <a:avLst/>
          </a:prstGeom>
          <a:noFill/>
        </p:spPr>
        <p:txBody>
          <a:bodyPr wrap="none" rtlCol="0">
            <a:spAutoFit/>
          </a:bodyPr>
          <a:lstStyle/>
          <a:p>
            <a:r>
              <a:rPr lang="en-US" sz="4400" dirty="0" smtClean="0">
                <a:solidFill>
                  <a:srgbClr val="FFFF00"/>
                </a:solidFill>
              </a:rPr>
              <a:t>Inmate # K-9</a:t>
            </a:r>
            <a:endParaRPr lang="en-US" sz="4400" dirty="0">
              <a:solidFill>
                <a:srgbClr val="FFFF00"/>
              </a:solidFill>
            </a:endParaRPr>
          </a:p>
        </p:txBody>
      </p:sp>
      <p:sp>
        <p:nvSpPr>
          <p:cNvPr id="6" name="TextBox 5"/>
          <p:cNvSpPr txBox="1"/>
          <p:nvPr/>
        </p:nvSpPr>
        <p:spPr>
          <a:xfrm>
            <a:off x="1014558" y="5334000"/>
            <a:ext cx="2671437" cy="769441"/>
          </a:xfrm>
          <a:prstGeom prst="rect">
            <a:avLst/>
          </a:prstGeom>
          <a:noFill/>
        </p:spPr>
        <p:txBody>
          <a:bodyPr wrap="none" rtlCol="0">
            <a:spAutoFit/>
          </a:bodyPr>
          <a:lstStyle/>
          <a:p>
            <a:r>
              <a:rPr lang="en-US" sz="4400" dirty="0" smtClean="0">
                <a:solidFill>
                  <a:srgbClr val="FFFF00"/>
                </a:solidFill>
              </a:rPr>
              <a:t>Front View</a:t>
            </a:r>
            <a:endParaRPr lang="en-US" sz="4400" dirty="0">
              <a:solidFill>
                <a:srgbClr val="FFFF00"/>
              </a:solidFill>
            </a:endParaRPr>
          </a:p>
        </p:txBody>
      </p:sp>
      <p:sp>
        <p:nvSpPr>
          <p:cNvPr id="7" name="TextBox 6"/>
          <p:cNvSpPr txBox="1"/>
          <p:nvPr/>
        </p:nvSpPr>
        <p:spPr>
          <a:xfrm>
            <a:off x="5116917" y="5334000"/>
            <a:ext cx="3458319" cy="769441"/>
          </a:xfrm>
          <a:prstGeom prst="rect">
            <a:avLst/>
          </a:prstGeom>
          <a:noFill/>
        </p:spPr>
        <p:txBody>
          <a:bodyPr wrap="none" rtlCol="0">
            <a:spAutoFit/>
          </a:bodyPr>
          <a:lstStyle/>
          <a:p>
            <a:r>
              <a:rPr lang="en-US" sz="4400" dirty="0" smtClean="0">
                <a:solidFill>
                  <a:srgbClr val="FFFF00"/>
                </a:solidFill>
              </a:rPr>
              <a:t>Left-Side View</a:t>
            </a:r>
            <a:endParaRPr lang="en-US" sz="4400" dirty="0">
              <a:solidFill>
                <a:srgbClr val="FFFF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320800" y="990600"/>
            <a:ext cx="6502400" cy="487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353714" y="1015286"/>
            <a:ext cx="6436572" cy="48274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353714" y="1015286"/>
            <a:ext cx="6436572" cy="4827429"/>
          </a:xfrm>
          <a:prstGeom prst="rect">
            <a:avLst/>
          </a:prstGeom>
          <a:noFill/>
          <a:ln w="9525">
            <a:noFill/>
            <a:miter lim="800000"/>
            <a:headEnd/>
            <a:tailEnd/>
          </a:ln>
          <a:effectLst/>
        </p:spPr>
      </p:pic>
      <p:sp>
        <p:nvSpPr>
          <p:cNvPr id="3" name="Down Arrow 2"/>
          <p:cNvSpPr/>
          <p:nvPr/>
        </p:nvSpPr>
        <p:spPr>
          <a:xfrm>
            <a:off x="2971800" y="304800"/>
            <a:ext cx="484632" cy="9784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514600" y="1371600"/>
            <a:ext cx="1295400" cy="144780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352800" y="152400"/>
            <a:ext cx="2975173" cy="769441"/>
          </a:xfrm>
          <a:prstGeom prst="rect">
            <a:avLst/>
          </a:prstGeom>
          <a:noFill/>
        </p:spPr>
        <p:txBody>
          <a:bodyPr wrap="none" rtlCol="0">
            <a:spAutoFit/>
          </a:bodyPr>
          <a:lstStyle/>
          <a:p>
            <a:r>
              <a:rPr lang="en-US" sz="4400" dirty="0" smtClean="0">
                <a:solidFill>
                  <a:srgbClr val="FFFF00"/>
                </a:solidFill>
              </a:rPr>
              <a:t>finger prints</a:t>
            </a:r>
            <a:endParaRPr lang="en-US" sz="4400" dirty="0">
              <a:solidFill>
                <a:srgbClr val="FFFF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TotalTime>
  <Words>930</Words>
  <Application>Microsoft Office PowerPoint</Application>
  <PresentationFormat>On-screen Show (4:3)</PresentationFormat>
  <Paragraphs>87</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Mystery of the Back Yard Holes</vt:lpstr>
      <vt:lpstr>The Mystery ….</vt:lpstr>
      <vt:lpstr>The Mystery ….</vt:lpstr>
      <vt:lpstr>The Mystery ….</vt:lpstr>
      <vt:lpstr>The Mystery ….</vt:lpstr>
      <vt:lpstr>The suspect (hypothesis)…</vt:lpstr>
      <vt:lpstr>Slide 7</vt:lpstr>
      <vt:lpstr>Slide 8</vt:lpstr>
      <vt:lpstr>Slide 9</vt:lpstr>
      <vt:lpstr>The Evidence (Observations)…..</vt:lpstr>
      <vt:lpstr>The Evidence (Observations)…..</vt:lpstr>
      <vt:lpstr>The Evidence (Observations)…..</vt:lpstr>
      <vt:lpstr>The Evidence (Observations)…..</vt:lpstr>
      <vt:lpstr>Other possible suspects….</vt:lpstr>
      <vt:lpstr>Other possible suspects….</vt:lpstr>
      <vt:lpstr>Other possible suspects….</vt:lpstr>
      <vt:lpstr>Other possible suspects….</vt:lpstr>
      <vt:lpstr>The hypothesis….</vt:lpstr>
      <vt:lpstr>The hypothesis….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Mystery of the Back Yard Holes</dc:title>
  <dc:creator>Allison</dc:creator>
  <cp:lastModifiedBy>Allison Beauregard</cp:lastModifiedBy>
  <cp:revision>25</cp:revision>
  <dcterms:created xsi:type="dcterms:W3CDTF">2008-06-27T16:02:03Z</dcterms:created>
  <dcterms:modified xsi:type="dcterms:W3CDTF">2010-06-11T14:29:16Z</dcterms:modified>
</cp:coreProperties>
</file>