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charts/chart2.xml" ContentType="application/vnd.openxmlformats-officedocument.drawingml.char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Default Extension="doc" ContentType="application/msword"/>
  <Override PartName="/ppt/slides/slide13.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notesSlides/notesSlide1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9"/>
  </p:notesMasterIdLst>
  <p:sldIdLst>
    <p:sldId id="256" r:id="rId2"/>
    <p:sldId id="269" r:id="rId3"/>
    <p:sldId id="276" r:id="rId4"/>
    <p:sldId id="268" r:id="rId5"/>
    <p:sldId id="265" r:id="rId6"/>
    <p:sldId id="271" r:id="rId7"/>
    <p:sldId id="267" r:id="rId8"/>
    <p:sldId id="294" r:id="rId9"/>
    <p:sldId id="275" r:id="rId10"/>
    <p:sldId id="286" r:id="rId11"/>
    <p:sldId id="288" r:id="rId12"/>
    <p:sldId id="289" r:id="rId13"/>
    <p:sldId id="272" r:id="rId14"/>
    <p:sldId id="287" r:id="rId15"/>
    <p:sldId id="281" r:id="rId16"/>
    <p:sldId id="280" r:id="rId17"/>
    <p:sldId id="291" r:id="rId18"/>
    <p:sldId id="278" r:id="rId19"/>
    <p:sldId id="279" r:id="rId20"/>
    <p:sldId id="277" r:id="rId21"/>
    <p:sldId id="273" r:id="rId22"/>
    <p:sldId id="274" r:id="rId23"/>
    <p:sldId id="290" r:id="rId24"/>
    <p:sldId id="282" r:id="rId25"/>
    <p:sldId id="283" r:id="rId26"/>
    <p:sldId id="285" r:id="rId27"/>
    <p:sldId id="257" r:id="rId28"/>
    <p:sldId id="293" r:id="rId29"/>
    <p:sldId id="259" r:id="rId30"/>
    <p:sldId id="260" r:id="rId31"/>
    <p:sldId id="261" r:id="rId32"/>
    <p:sldId id="262" r:id="rId33"/>
    <p:sldId id="258" r:id="rId34"/>
    <p:sldId id="263" r:id="rId35"/>
    <p:sldId id="270" r:id="rId36"/>
    <p:sldId id="292" r:id="rId37"/>
    <p:sldId id="28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6017" autoAdjust="0"/>
    <p:restoredTop sz="94660"/>
  </p:normalViewPr>
  <p:slideViewPr>
    <p:cSldViewPr snapToObjects="1">
      <p:cViewPr>
        <p:scale>
          <a:sx n="100" d="100"/>
          <a:sy n="100" d="100"/>
        </p:scale>
        <p:origin x="-1104"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viewProps" Target="view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ableStyles" Target="tableStyles.xml"/><Relationship Id="rId4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anny\Documents\Final%20Data%20Shee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anny\Documents\Final%20Data%20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sz="1400" dirty="0"/>
              <a:t>First Lilac Bloom by Latitude</a:t>
            </a:r>
          </a:p>
        </c:rich>
      </c:tx>
      <c:layout>
        <c:manualLayout>
          <c:xMode val="edge"/>
          <c:yMode val="edge"/>
          <c:x val="0.232572368671307"/>
          <c:y val="0.0"/>
        </c:manualLayout>
      </c:layout>
    </c:title>
    <c:plotArea>
      <c:layout/>
      <c:scatterChart>
        <c:scatterStyle val="lineMarker"/>
        <c:ser>
          <c:idx val="0"/>
          <c:order val="0"/>
          <c:spPr>
            <a:ln w="28575">
              <a:noFill/>
            </a:ln>
          </c:spPr>
          <c:trendline>
            <c:trendlineType val="linear"/>
          </c:trendline>
          <c:trendline>
            <c:trendlineType val="linear"/>
            <c:dispRSqr val="1"/>
            <c:dispEq val="1"/>
            <c:trendlineLbl>
              <c:layout>
                <c:manualLayout>
                  <c:x val="0.35627668416448"/>
                  <c:y val="-0.0180342611624143"/>
                </c:manualLayout>
              </c:layout>
              <c:numFmt formatCode="General" sourceLinked="0"/>
            </c:trendlineLbl>
          </c:trendline>
          <c:xVal>
            <c:numRef>
              <c:f>Sheet1!$T$2:$T$270</c:f>
              <c:numCache>
                <c:formatCode>General</c:formatCode>
                <c:ptCount val="269"/>
                <c:pt idx="0">
                  <c:v>33.21800000000001</c:v>
                </c:pt>
                <c:pt idx="1">
                  <c:v>33.21800000000001</c:v>
                </c:pt>
                <c:pt idx="2">
                  <c:v>33.21800000000001</c:v>
                </c:pt>
                <c:pt idx="3">
                  <c:v>33.21800000000001</c:v>
                </c:pt>
                <c:pt idx="4">
                  <c:v>33.21800000000001</c:v>
                </c:pt>
                <c:pt idx="7">
                  <c:v>36.319</c:v>
                </c:pt>
                <c:pt idx="8">
                  <c:v>36.319</c:v>
                </c:pt>
                <c:pt idx="9">
                  <c:v>36.319</c:v>
                </c:pt>
                <c:pt idx="10">
                  <c:v>36.319</c:v>
                </c:pt>
                <c:pt idx="11">
                  <c:v>36.319</c:v>
                </c:pt>
                <c:pt idx="12">
                  <c:v>36.319</c:v>
                </c:pt>
                <c:pt idx="15">
                  <c:v>33.21800000000001</c:v>
                </c:pt>
                <c:pt idx="16">
                  <c:v>33.21800000000001</c:v>
                </c:pt>
                <c:pt idx="17">
                  <c:v>33.21800000000001</c:v>
                </c:pt>
                <c:pt idx="18">
                  <c:v>33.21800000000001</c:v>
                </c:pt>
                <c:pt idx="19">
                  <c:v>33.21800000000001</c:v>
                </c:pt>
                <c:pt idx="20">
                  <c:v>33.21800000000001</c:v>
                </c:pt>
                <c:pt idx="21">
                  <c:v>33.21800000000001</c:v>
                </c:pt>
                <c:pt idx="25">
                  <c:v>34.786</c:v>
                </c:pt>
                <c:pt idx="26">
                  <c:v>34.786</c:v>
                </c:pt>
                <c:pt idx="27">
                  <c:v>34.786</c:v>
                </c:pt>
                <c:pt idx="28">
                  <c:v>34.786</c:v>
                </c:pt>
                <c:pt idx="29">
                  <c:v>34.786</c:v>
                </c:pt>
                <c:pt idx="30">
                  <c:v>34.786</c:v>
                </c:pt>
                <c:pt idx="31">
                  <c:v>34.786</c:v>
                </c:pt>
                <c:pt idx="32">
                  <c:v>34.786</c:v>
                </c:pt>
                <c:pt idx="35">
                  <c:v>33.96800000000001</c:v>
                </c:pt>
                <c:pt idx="36">
                  <c:v>33.96800000000001</c:v>
                </c:pt>
                <c:pt idx="37">
                  <c:v>33.96800000000001</c:v>
                </c:pt>
                <c:pt idx="38">
                  <c:v>33.96800000000001</c:v>
                </c:pt>
                <c:pt idx="39">
                  <c:v>33.96800000000001</c:v>
                </c:pt>
                <c:pt idx="40">
                  <c:v>33.96800000000001</c:v>
                </c:pt>
                <c:pt idx="41">
                  <c:v>33.96800000000001</c:v>
                </c:pt>
                <c:pt idx="44">
                  <c:v>33.12200000000002</c:v>
                </c:pt>
                <c:pt idx="45">
                  <c:v>33.12200000000002</c:v>
                </c:pt>
                <c:pt idx="46">
                  <c:v>33.12200000000002</c:v>
                </c:pt>
                <c:pt idx="47">
                  <c:v>33.12200000000002</c:v>
                </c:pt>
                <c:pt idx="48">
                  <c:v>33.12200000000002</c:v>
                </c:pt>
                <c:pt idx="49">
                  <c:v>33.12200000000002</c:v>
                </c:pt>
                <c:pt idx="50">
                  <c:v>33.12200000000002</c:v>
                </c:pt>
                <c:pt idx="51">
                  <c:v>33.12200000000002</c:v>
                </c:pt>
                <c:pt idx="52">
                  <c:v>33.12200000000002</c:v>
                </c:pt>
                <c:pt idx="55">
                  <c:v>33.8568</c:v>
                </c:pt>
                <c:pt idx="56">
                  <c:v>33.8568</c:v>
                </c:pt>
                <c:pt idx="57">
                  <c:v>33.8568</c:v>
                </c:pt>
                <c:pt idx="58">
                  <c:v>33.8568</c:v>
                </c:pt>
                <c:pt idx="59">
                  <c:v>33.8568</c:v>
                </c:pt>
                <c:pt idx="60">
                  <c:v>33.8568</c:v>
                </c:pt>
                <c:pt idx="61">
                  <c:v>33.8568</c:v>
                </c:pt>
                <c:pt idx="62">
                  <c:v>33.8568</c:v>
                </c:pt>
                <c:pt idx="63">
                  <c:v>33.8568</c:v>
                </c:pt>
                <c:pt idx="66">
                  <c:v>33.13583000000001</c:v>
                </c:pt>
                <c:pt idx="67">
                  <c:v>33.13583000000001</c:v>
                </c:pt>
                <c:pt idx="68">
                  <c:v>33.13583000000001</c:v>
                </c:pt>
                <c:pt idx="69">
                  <c:v>33.13583000000001</c:v>
                </c:pt>
                <c:pt idx="70">
                  <c:v>33.13583000000001</c:v>
                </c:pt>
                <c:pt idx="71">
                  <c:v>33.13583000000001</c:v>
                </c:pt>
                <c:pt idx="72">
                  <c:v>33.13583000000001</c:v>
                </c:pt>
                <c:pt idx="73">
                  <c:v>33.13583000000001</c:v>
                </c:pt>
                <c:pt idx="74">
                  <c:v>33.13583000000001</c:v>
                </c:pt>
                <c:pt idx="77">
                  <c:v>35.80675100000001</c:v>
                </c:pt>
                <c:pt idx="78">
                  <c:v>35.80675100000001</c:v>
                </c:pt>
                <c:pt idx="79">
                  <c:v>35.80675100000001</c:v>
                </c:pt>
                <c:pt idx="82">
                  <c:v>36.04799300000001</c:v>
                </c:pt>
                <c:pt idx="83">
                  <c:v>36.04799300000001</c:v>
                </c:pt>
                <c:pt idx="84">
                  <c:v>36.04799300000001</c:v>
                </c:pt>
                <c:pt idx="85">
                  <c:v>36.04799300000001</c:v>
                </c:pt>
                <c:pt idx="86">
                  <c:v>36.04799300000001</c:v>
                </c:pt>
                <c:pt idx="87">
                  <c:v>36.04799300000001</c:v>
                </c:pt>
                <c:pt idx="88">
                  <c:v>36.04799300000001</c:v>
                </c:pt>
                <c:pt idx="89">
                  <c:v>36.04799300000001</c:v>
                </c:pt>
                <c:pt idx="92">
                  <c:v>33.44166699999997</c:v>
                </c:pt>
                <c:pt idx="93">
                  <c:v>33.44166699999997</c:v>
                </c:pt>
                <c:pt idx="94">
                  <c:v>33.44166699999997</c:v>
                </c:pt>
                <c:pt idx="95">
                  <c:v>33.44166699999997</c:v>
                </c:pt>
                <c:pt idx="96">
                  <c:v>33.44166699999997</c:v>
                </c:pt>
                <c:pt idx="97">
                  <c:v>33.44166699999997</c:v>
                </c:pt>
                <c:pt idx="98">
                  <c:v>33.44166699999997</c:v>
                </c:pt>
                <c:pt idx="99">
                  <c:v>33.44166699999997</c:v>
                </c:pt>
                <c:pt idx="100">
                  <c:v>33.44166699999997</c:v>
                </c:pt>
                <c:pt idx="103">
                  <c:v>35.19500000000002</c:v>
                </c:pt>
                <c:pt idx="104">
                  <c:v>35.19500000000002</c:v>
                </c:pt>
                <c:pt idx="105">
                  <c:v>35.19500000000002</c:v>
                </c:pt>
                <c:pt idx="106">
                  <c:v>35.19500000000002</c:v>
                </c:pt>
                <c:pt idx="107">
                  <c:v>35.19500000000002</c:v>
                </c:pt>
                <c:pt idx="110">
                  <c:v>28.56555599999999</c:v>
                </c:pt>
                <c:pt idx="111">
                  <c:v>28.56555599999999</c:v>
                </c:pt>
                <c:pt idx="112">
                  <c:v>28.56555599999999</c:v>
                </c:pt>
                <c:pt idx="113">
                  <c:v>28.56555599999999</c:v>
                </c:pt>
                <c:pt idx="114">
                  <c:v>28.56555599999999</c:v>
                </c:pt>
                <c:pt idx="115">
                  <c:v>28.56555599999999</c:v>
                </c:pt>
                <c:pt idx="116">
                  <c:v>28.56555599999999</c:v>
                </c:pt>
                <c:pt idx="117">
                  <c:v>28.56555599999999</c:v>
                </c:pt>
                <c:pt idx="118">
                  <c:v>28.56555599999999</c:v>
                </c:pt>
                <c:pt idx="121">
                  <c:v>32.36555600000001</c:v>
                </c:pt>
                <c:pt idx="122">
                  <c:v>32.36555600000001</c:v>
                </c:pt>
                <c:pt idx="123">
                  <c:v>32.36555600000001</c:v>
                </c:pt>
                <c:pt idx="124">
                  <c:v>32.36555600000001</c:v>
                </c:pt>
                <c:pt idx="125">
                  <c:v>32.36555600000001</c:v>
                </c:pt>
                <c:pt idx="126">
                  <c:v>32.36555600000001</c:v>
                </c:pt>
                <c:pt idx="127">
                  <c:v>32.36555600000001</c:v>
                </c:pt>
                <c:pt idx="128">
                  <c:v>32.36555600000001</c:v>
                </c:pt>
                <c:pt idx="129">
                  <c:v>32.36555600000001</c:v>
                </c:pt>
                <c:pt idx="132">
                  <c:v>31.243056</c:v>
                </c:pt>
                <c:pt idx="133">
                  <c:v>31.243056</c:v>
                </c:pt>
                <c:pt idx="134">
                  <c:v>31.243056</c:v>
                </c:pt>
                <c:pt idx="137">
                  <c:v>31.29269999999998</c:v>
                </c:pt>
                <c:pt idx="138">
                  <c:v>31.29269999999998</c:v>
                </c:pt>
                <c:pt idx="139">
                  <c:v>31.29269999999998</c:v>
                </c:pt>
                <c:pt idx="145">
                  <c:v>32.3122</c:v>
                </c:pt>
                <c:pt idx="146">
                  <c:v>32.3122</c:v>
                </c:pt>
                <c:pt idx="147">
                  <c:v>32.3122</c:v>
                </c:pt>
                <c:pt idx="148">
                  <c:v>32.3122</c:v>
                </c:pt>
                <c:pt idx="149">
                  <c:v>32.3122</c:v>
                </c:pt>
                <c:pt idx="150">
                  <c:v>32.3122</c:v>
                </c:pt>
                <c:pt idx="151">
                  <c:v>32.3122</c:v>
                </c:pt>
                <c:pt idx="152">
                  <c:v>32.3122</c:v>
                </c:pt>
                <c:pt idx="153">
                  <c:v>32.3122</c:v>
                </c:pt>
                <c:pt idx="154">
                  <c:v>32.3122</c:v>
                </c:pt>
                <c:pt idx="157">
                  <c:v>33.9303</c:v>
                </c:pt>
                <c:pt idx="158">
                  <c:v>33.9303</c:v>
                </c:pt>
                <c:pt idx="159">
                  <c:v>33.9303</c:v>
                </c:pt>
                <c:pt idx="160">
                  <c:v>33.9303</c:v>
                </c:pt>
                <c:pt idx="161">
                  <c:v>33.9303</c:v>
                </c:pt>
                <c:pt idx="162">
                  <c:v>33.9303</c:v>
                </c:pt>
                <c:pt idx="163">
                  <c:v>33.9303</c:v>
                </c:pt>
                <c:pt idx="164">
                  <c:v>33.9303</c:v>
                </c:pt>
                <c:pt idx="165">
                  <c:v>33.9303</c:v>
                </c:pt>
                <c:pt idx="168">
                  <c:v>32.9861</c:v>
                </c:pt>
                <c:pt idx="169">
                  <c:v>32.9861</c:v>
                </c:pt>
                <c:pt idx="170">
                  <c:v>32.9861</c:v>
                </c:pt>
                <c:pt idx="171">
                  <c:v>32.9861</c:v>
                </c:pt>
                <c:pt idx="172">
                  <c:v>32.9861</c:v>
                </c:pt>
                <c:pt idx="173">
                  <c:v>32.9861</c:v>
                </c:pt>
                <c:pt idx="174">
                  <c:v>32.9861</c:v>
                </c:pt>
                <c:pt idx="175">
                  <c:v>32.9861</c:v>
                </c:pt>
                <c:pt idx="176">
                  <c:v>32.9861</c:v>
                </c:pt>
                <c:pt idx="177">
                  <c:v>32.9861</c:v>
                </c:pt>
                <c:pt idx="178">
                  <c:v>32.9861</c:v>
                </c:pt>
                <c:pt idx="181">
                  <c:v>32.35469999999999</c:v>
                </c:pt>
                <c:pt idx="182">
                  <c:v>32.35469999999999</c:v>
                </c:pt>
                <c:pt idx="183">
                  <c:v>32.35469999999999</c:v>
                </c:pt>
                <c:pt idx="184">
                  <c:v>32.35469999999999</c:v>
                </c:pt>
                <c:pt idx="185">
                  <c:v>32.35469999999999</c:v>
                </c:pt>
                <c:pt idx="186">
                  <c:v>32.35469999999999</c:v>
                </c:pt>
                <c:pt idx="187">
                  <c:v>32.35469999999999</c:v>
                </c:pt>
                <c:pt idx="188">
                  <c:v>32.35469999999999</c:v>
                </c:pt>
                <c:pt idx="191" formatCode="0.000000_ ">
                  <c:v>31.41628659999999</c:v>
                </c:pt>
                <c:pt idx="192" formatCode="0.000000_ ">
                  <c:v>31.41628659999999</c:v>
                </c:pt>
                <c:pt idx="193" formatCode="0.000000_ ">
                  <c:v>31.41628659999999</c:v>
                </c:pt>
                <c:pt idx="194" formatCode="0.000000_ ">
                  <c:v>31.41628659999999</c:v>
                </c:pt>
                <c:pt idx="195" formatCode="0.000000_ ">
                  <c:v>31.41628659999999</c:v>
                </c:pt>
                <c:pt idx="196" formatCode="0.000000_ ">
                  <c:v>31.41628659999999</c:v>
                </c:pt>
                <c:pt idx="199" formatCode="0.000000_ ">
                  <c:v>32.4307494999999</c:v>
                </c:pt>
                <c:pt idx="200" formatCode="0.000000_ ">
                  <c:v>32.4307494999999</c:v>
                </c:pt>
                <c:pt idx="201" formatCode="0.000000_ ">
                  <c:v>32.4307494999999</c:v>
                </c:pt>
                <c:pt idx="202" formatCode="0.000000_ ">
                  <c:v>32.4307494999999</c:v>
                </c:pt>
                <c:pt idx="203" formatCode="0.000000_ ">
                  <c:v>32.4307494999999</c:v>
                </c:pt>
                <c:pt idx="204" formatCode="0.000000_ ">
                  <c:v>32.4307494999999</c:v>
                </c:pt>
                <c:pt idx="205" formatCode="0.000000_ ">
                  <c:v>32.4307494999999</c:v>
                </c:pt>
                <c:pt idx="206" formatCode="0.000000_ ">
                  <c:v>32.4307494999999</c:v>
                </c:pt>
                <c:pt idx="207" formatCode="0.000000_ ">
                  <c:v>32.4307494999999</c:v>
                </c:pt>
                <c:pt idx="208" formatCode="0.000000_ ">
                  <c:v>32.4307494999999</c:v>
                </c:pt>
                <c:pt idx="209" formatCode="0.000000_ ">
                  <c:v>32.4307494999999</c:v>
                </c:pt>
                <c:pt idx="210" formatCode="0.000000_ ">
                  <c:v>32.4307494999999</c:v>
                </c:pt>
                <c:pt idx="213" formatCode="0.000000_ ">
                  <c:v>31.7938862</c:v>
                </c:pt>
                <c:pt idx="214" formatCode="0.000000_ ">
                  <c:v>31.7938862</c:v>
                </c:pt>
                <c:pt idx="215" formatCode="0.000000_ ">
                  <c:v>31.7938862</c:v>
                </c:pt>
                <c:pt idx="216" formatCode="0.000000_ ">
                  <c:v>31.7938862</c:v>
                </c:pt>
                <c:pt idx="217" formatCode="0.000000_ ">
                  <c:v>31.7938862</c:v>
                </c:pt>
                <c:pt idx="218" formatCode="0.000000_ ">
                  <c:v>31.7938862</c:v>
                </c:pt>
                <c:pt idx="219" formatCode="0.000000_ ">
                  <c:v>31.7938862</c:v>
                </c:pt>
                <c:pt idx="220" formatCode="0.000000_ ">
                  <c:v>31.7938862</c:v>
                </c:pt>
                <c:pt idx="223" formatCode="0.000000_ ">
                  <c:v>42.83268</c:v>
                </c:pt>
                <c:pt idx="224" formatCode="0.000000_ ">
                  <c:v>42.83268</c:v>
                </c:pt>
                <c:pt idx="225" formatCode="0.000000_ ">
                  <c:v>42.83268</c:v>
                </c:pt>
                <c:pt idx="226" formatCode="0.000000_ ">
                  <c:v>42.83268</c:v>
                </c:pt>
                <c:pt idx="227" formatCode="0.000000_ ">
                  <c:v>42.83268</c:v>
                </c:pt>
                <c:pt idx="228" formatCode="0.000000_ ">
                  <c:v>42.83268</c:v>
                </c:pt>
                <c:pt idx="229" formatCode="0.000000_ ">
                  <c:v>42.83268</c:v>
                </c:pt>
                <c:pt idx="230" formatCode="0.000000_ ">
                  <c:v>42.83268</c:v>
                </c:pt>
                <c:pt idx="231" formatCode="0.000000_ ">
                  <c:v>42.83268</c:v>
                </c:pt>
                <c:pt idx="232" formatCode="0.000000_ ">
                  <c:v>42.83268</c:v>
                </c:pt>
                <c:pt idx="233" formatCode="0.000000_ ">
                  <c:v>42.83268</c:v>
                </c:pt>
                <c:pt idx="236" formatCode="0.000000_ ">
                  <c:v>41.43162832500001</c:v>
                </c:pt>
                <c:pt idx="237" formatCode="0.000000_ ">
                  <c:v>41.43162832500001</c:v>
                </c:pt>
                <c:pt idx="238" formatCode="0.000000_ ">
                  <c:v>41.43162832500001</c:v>
                </c:pt>
                <c:pt idx="239" formatCode="0.000000_ ">
                  <c:v>41.43162832500001</c:v>
                </c:pt>
                <c:pt idx="240" formatCode="0.000000_ ">
                  <c:v>41.43162832500001</c:v>
                </c:pt>
                <c:pt idx="241" formatCode="0.000000_ ">
                  <c:v>41.43162832500001</c:v>
                </c:pt>
                <c:pt idx="242" formatCode="0.000000_ ">
                  <c:v>41.43162832500001</c:v>
                </c:pt>
                <c:pt idx="243" formatCode="0.000000_ ">
                  <c:v>41.43162832500001</c:v>
                </c:pt>
                <c:pt idx="244" formatCode="0.000000_ ">
                  <c:v>41.43162832500001</c:v>
                </c:pt>
                <c:pt idx="245" formatCode="0.000000_ ">
                  <c:v>41.43162832500001</c:v>
                </c:pt>
                <c:pt idx="246" formatCode="0.000000_ ">
                  <c:v>41.43162832500001</c:v>
                </c:pt>
                <c:pt idx="247" formatCode="0.000000_ ">
                  <c:v>41.43162832500001</c:v>
                </c:pt>
                <c:pt idx="250" formatCode="0.000000_ ">
                  <c:v>41.47985525</c:v>
                </c:pt>
                <c:pt idx="251" formatCode="0.000000_ ">
                  <c:v>41.47985525</c:v>
                </c:pt>
                <c:pt idx="252" formatCode="0.000000_ ">
                  <c:v>41.47985525</c:v>
                </c:pt>
                <c:pt idx="253" formatCode="0.000000_ ">
                  <c:v>41.47985525</c:v>
                </c:pt>
                <c:pt idx="254" formatCode="0.000000_ ">
                  <c:v>41.47985525</c:v>
                </c:pt>
                <c:pt idx="255" formatCode="0.000000_ ">
                  <c:v>41.47985525</c:v>
                </c:pt>
                <c:pt idx="256" formatCode="0.000000_ ">
                  <c:v>41.47985525</c:v>
                </c:pt>
                <c:pt idx="257" formatCode="0.000000_ ">
                  <c:v>41.47985525</c:v>
                </c:pt>
                <c:pt idx="258" formatCode="0.000000_ ">
                  <c:v>41.47985525</c:v>
                </c:pt>
                <c:pt idx="259" formatCode="0.000000_ ">
                  <c:v>41.47985525</c:v>
                </c:pt>
                <c:pt idx="260" formatCode="0.000000_ ">
                  <c:v>41.47985525</c:v>
                </c:pt>
                <c:pt idx="261" formatCode="0.000000_ ">
                  <c:v>41.47985525</c:v>
                </c:pt>
                <c:pt idx="264" formatCode="0.000000_ ">
                  <c:v>44.31</c:v>
                </c:pt>
                <c:pt idx="265" formatCode="0.000000_ ">
                  <c:v>44.31</c:v>
                </c:pt>
                <c:pt idx="266" formatCode="0.000000_ ">
                  <c:v>44.31</c:v>
                </c:pt>
                <c:pt idx="267" formatCode="0.000000_ ">
                  <c:v>44.31</c:v>
                </c:pt>
                <c:pt idx="268" formatCode="0.000000_ ">
                  <c:v>44.31</c:v>
                </c:pt>
              </c:numCache>
            </c:numRef>
          </c:xVal>
          <c:yVal>
            <c:numRef>
              <c:f>Sheet1!$U$2:$U$270</c:f>
              <c:numCache>
                <c:formatCode>General</c:formatCode>
                <c:ptCount val="269"/>
                <c:pt idx="0">
                  <c:v>76.0</c:v>
                </c:pt>
                <c:pt idx="1">
                  <c:v>76.0</c:v>
                </c:pt>
                <c:pt idx="2">
                  <c:v>76.0</c:v>
                </c:pt>
                <c:pt idx="3">
                  <c:v>76.0</c:v>
                </c:pt>
                <c:pt idx="4">
                  <c:v>76.0</c:v>
                </c:pt>
                <c:pt idx="7">
                  <c:v>99.0</c:v>
                </c:pt>
                <c:pt idx="8">
                  <c:v>99.0</c:v>
                </c:pt>
                <c:pt idx="9">
                  <c:v>99.0</c:v>
                </c:pt>
                <c:pt idx="10">
                  <c:v>99.0</c:v>
                </c:pt>
                <c:pt idx="11">
                  <c:v>99.0</c:v>
                </c:pt>
                <c:pt idx="12">
                  <c:v>99.0</c:v>
                </c:pt>
                <c:pt idx="15">
                  <c:v>76.0</c:v>
                </c:pt>
                <c:pt idx="16">
                  <c:v>76.0</c:v>
                </c:pt>
                <c:pt idx="17">
                  <c:v>76.0</c:v>
                </c:pt>
                <c:pt idx="18">
                  <c:v>76.0</c:v>
                </c:pt>
                <c:pt idx="19">
                  <c:v>76.0</c:v>
                </c:pt>
                <c:pt idx="20">
                  <c:v>76.0</c:v>
                </c:pt>
                <c:pt idx="21">
                  <c:v>76.0</c:v>
                </c:pt>
                <c:pt idx="25">
                  <c:v>87.0</c:v>
                </c:pt>
                <c:pt idx="26">
                  <c:v>87.0</c:v>
                </c:pt>
                <c:pt idx="27">
                  <c:v>87.0</c:v>
                </c:pt>
                <c:pt idx="28">
                  <c:v>87.0</c:v>
                </c:pt>
                <c:pt idx="29">
                  <c:v>87.0</c:v>
                </c:pt>
                <c:pt idx="30">
                  <c:v>87.0</c:v>
                </c:pt>
                <c:pt idx="31">
                  <c:v>87.0</c:v>
                </c:pt>
                <c:pt idx="32">
                  <c:v>87.0</c:v>
                </c:pt>
                <c:pt idx="35">
                  <c:v>87.0</c:v>
                </c:pt>
                <c:pt idx="36">
                  <c:v>87.0</c:v>
                </c:pt>
                <c:pt idx="37">
                  <c:v>87.0</c:v>
                </c:pt>
                <c:pt idx="38">
                  <c:v>87.0</c:v>
                </c:pt>
                <c:pt idx="39">
                  <c:v>87.0</c:v>
                </c:pt>
                <c:pt idx="40">
                  <c:v>87.0</c:v>
                </c:pt>
                <c:pt idx="41">
                  <c:v>87.0</c:v>
                </c:pt>
                <c:pt idx="44">
                  <c:v>108.0</c:v>
                </c:pt>
                <c:pt idx="45">
                  <c:v>108.0</c:v>
                </c:pt>
                <c:pt idx="46">
                  <c:v>108.0</c:v>
                </c:pt>
                <c:pt idx="47">
                  <c:v>108.0</c:v>
                </c:pt>
                <c:pt idx="48">
                  <c:v>108.0</c:v>
                </c:pt>
                <c:pt idx="49">
                  <c:v>108.0</c:v>
                </c:pt>
                <c:pt idx="50">
                  <c:v>108.0</c:v>
                </c:pt>
                <c:pt idx="51">
                  <c:v>108.0</c:v>
                </c:pt>
                <c:pt idx="52">
                  <c:v>108.0</c:v>
                </c:pt>
                <c:pt idx="55">
                  <c:v>91.0</c:v>
                </c:pt>
                <c:pt idx="56">
                  <c:v>91.0</c:v>
                </c:pt>
                <c:pt idx="57">
                  <c:v>91.0</c:v>
                </c:pt>
                <c:pt idx="58">
                  <c:v>91.0</c:v>
                </c:pt>
                <c:pt idx="59">
                  <c:v>91.0</c:v>
                </c:pt>
                <c:pt idx="60">
                  <c:v>91.0</c:v>
                </c:pt>
                <c:pt idx="61">
                  <c:v>91.0</c:v>
                </c:pt>
                <c:pt idx="62">
                  <c:v>91.0</c:v>
                </c:pt>
                <c:pt idx="63">
                  <c:v>91.0</c:v>
                </c:pt>
                <c:pt idx="66">
                  <c:v>116.0</c:v>
                </c:pt>
                <c:pt idx="67">
                  <c:v>116.0</c:v>
                </c:pt>
                <c:pt idx="68">
                  <c:v>116.0</c:v>
                </c:pt>
                <c:pt idx="69">
                  <c:v>116.0</c:v>
                </c:pt>
                <c:pt idx="70">
                  <c:v>116.0</c:v>
                </c:pt>
                <c:pt idx="71">
                  <c:v>116.0</c:v>
                </c:pt>
                <c:pt idx="72">
                  <c:v>116.0</c:v>
                </c:pt>
                <c:pt idx="73">
                  <c:v>116.0</c:v>
                </c:pt>
                <c:pt idx="74">
                  <c:v>116.0</c:v>
                </c:pt>
                <c:pt idx="77">
                  <c:v>102.0</c:v>
                </c:pt>
                <c:pt idx="78">
                  <c:v>102.0</c:v>
                </c:pt>
                <c:pt idx="79">
                  <c:v>102.0</c:v>
                </c:pt>
                <c:pt idx="82">
                  <c:v>108.0</c:v>
                </c:pt>
                <c:pt idx="83">
                  <c:v>108.0</c:v>
                </c:pt>
                <c:pt idx="84">
                  <c:v>108.0</c:v>
                </c:pt>
                <c:pt idx="85">
                  <c:v>108.0</c:v>
                </c:pt>
                <c:pt idx="86">
                  <c:v>108.0</c:v>
                </c:pt>
                <c:pt idx="87">
                  <c:v>108.0</c:v>
                </c:pt>
                <c:pt idx="88">
                  <c:v>108.0</c:v>
                </c:pt>
                <c:pt idx="89">
                  <c:v>108.0</c:v>
                </c:pt>
                <c:pt idx="92">
                  <c:v>100.0</c:v>
                </c:pt>
                <c:pt idx="93">
                  <c:v>100.0</c:v>
                </c:pt>
                <c:pt idx="94">
                  <c:v>100.0</c:v>
                </c:pt>
                <c:pt idx="95">
                  <c:v>100.0</c:v>
                </c:pt>
                <c:pt idx="96">
                  <c:v>100.0</c:v>
                </c:pt>
                <c:pt idx="97">
                  <c:v>100.0</c:v>
                </c:pt>
                <c:pt idx="98">
                  <c:v>100.0</c:v>
                </c:pt>
                <c:pt idx="99">
                  <c:v>100.0</c:v>
                </c:pt>
                <c:pt idx="100">
                  <c:v>100.0</c:v>
                </c:pt>
                <c:pt idx="103">
                  <c:v>87.0</c:v>
                </c:pt>
                <c:pt idx="104">
                  <c:v>87.0</c:v>
                </c:pt>
                <c:pt idx="105">
                  <c:v>87.0</c:v>
                </c:pt>
                <c:pt idx="106">
                  <c:v>87.0</c:v>
                </c:pt>
                <c:pt idx="107">
                  <c:v>87.0</c:v>
                </c:pt>
                <c:pt idx="110">
                  <c:v>74.0</c:v>
                </c:pt>
                <c:pt idx="111">
                  <c:v>74.0</c:v>
                </c:pt>
                <c:pt idx="112">
                  <c:v>74.0</c:v>
                </c:pt>
                <c:pt idx="113">
                  <c:v>74.0</c:v>
                </c:pt>
                <c:pt idx="114">
                  <c:v>74.0</c:v>
                </c:pt>
                <c:pt idx="115">
                  <c:v>74.0</c:v>
                </c:pt>
                <c:pt idx="116">
                  <c:v>74.0</c:v>
                </c:pt>
                <c:pt idx="117">
                  <c:v>74.0</c:v>
                </c:pt>
                <c:pt idx="118">
                  <c:v>74.0</c:v>
                </c:pt>
                <c:pt idx="121">
                  <c:v>79.0</c:v>
                </c:pt>
                <c:pt idx="122">
                  <c:v>79.0</c:v>
                </c:pt>
                <c:pt idx="123">
                  <c:v>79.0</c:v>
                </c:pt>
                <c:pt idx="124">
                  <c:v>79.0</c:v>
                </c:pt>
                <c:pt idx="125">
                  <c:v>79.0</c:v>
                </c:pt>
                <c:pt idx="126">
                  <c:v>79.0</c:v>
                </c:pt>
                <c:pt idx="127">
                  <c:v>79.0</c:v>
                </c:pt>
                <c:pt idx="128">
                  <c:v>79.0</c:v>
                </c:pt>
                <c:pt idx="129">
                  <c:v>79.0</c:v>
                </c:pt>
                <c:pt idx="132">
                  <c:v>87.0</c:v>
                </c:pt>
                <c:pt idx="133">
                  <c:v>87.0</c:v>
                </c:pt>
                <c:pt idx="134">
                  <c:v>87.0</c:v>
                </c:pt>
                <c:pt idx="137">
                  <c:v>83.0</c:v>
                </c:pt>
                <c:pt idx="138">
                  <c:v>83.0</c:v>
                </c:pt>
                <c:pt idx="139">
                  <c:v>83.0</c:v>
                </c:pt>
                <c:pt idx="145">
                  <c:v>100.0</c:v>
                </c:pt>
                <c:pt idx="146">
                  <c:v>100.0</c:v>
                </c:pt>
                <c:pt idx="147">
                  <c:v>100.0</c:v>
                </c:pt>
                <c:pt idx="148">
                  <c:v>100.0</c:v>
                </c:pt>
                <c:pt idx="149">
                  <c:v>100.0</c:v>
                </c:pt>
                <c:pt idx="150">
                  <c:v>100.0</c:v>
                </c:pt>
                <c:pt idx="151">
                  <c:v>100.0</c:v>
                </c:pt>
                <c:pt idx="152">
                  <c:v>100.0</c:v>
                </c:pt>
                <c:pt idx="153">
                  <c:v>100.0</c:v>
                </c:pt>
                <c:pt idx="154">
                  <c:v>100.0</c:v>
                </c:pt>
                <c:pt idx="157">
                  <c:v>74.0</c:v>
                </c:pt>
                <c:pt idx="158">
                  <c:v>74.0</c:v>
                </c:pt>
                <c:pt idx="159">
                  <c:v>74.0</c:v>
                </c:pt>
                <c:pt idx="160">
                  <c:v>74.0</c:v>
                </c:pt>
                <c:pt idx="161">
                  <c:v>74.0</c:v>
                </c:pt>
                <c:pt idx="162">
                  <c:v>74.0</c:v>
                </c:pt>
                <c:pt idx="163">
                  <c:v>74.0</c:v>
                </c:pt>
                <c:pt idx="164">
                  <c:v>74.0</c:v>
                </c:pt>
                <c:pt idx="165">
                  <c:v>74.0</c:v>
                </c:pt>
                <c:pt idx="168">
                  <c:v>84.0</c:v>
                </c:pt>
                <c:pt idx="169">
                  <c:v>84.0</c:v>
                </c:pt>
                <c:pt idx="170">
                  <c:v>84.0</c:v>
                </c:pt>
                <c:pt idx="171">
                  <c:v>84.0</c:v>
                </c:pt>
                <c:pt idx="172">
                  <c:v>84.0</c:v>
                </c:pt>
                <c:pt idx="173">
                  <c:v>84.0</c:v>
                </c:pt>
                <c:pt idx="174">
                  <c:v>84.0</c:v>
                </c:pt>
                <c:pt idx="175">
                  <c:v>84.0</c:v>
                </c:pt>
                <c:pt idx="176">
                  <c:v>84.0</c:v>
                </c:pt>
                <c:pt idx="177">
                  <c:v>84.0</c:v>
                </c:pt>
                <c:pt idx="178">
                  <c:v>84.0</c:v>
                </c:pt>
                <c:pt idx="181">
                  <c:v>87.0</c:v>
                </c:pt>
                <c:pt idx="182">
                  <c:v>87.0</c:v>
                </c:pt>
                <c:pt idx="183">
                  <c:v>87.0</c:v>
                </c:pt>
                <c:pt idx="184">
                  <c:v>87.0</c:v>
                </c:pt>
                <c:pt idx="185">
                  <c:v>87.0</c:v>
                </c:pt>
                <c:pt idx="186">
                  <c:v>87.0</c:v>
                </c:pt>
                <c:pt idx="187">
                  <c:v>87.0</c:v>
                </c:pt>
                <c:pt idx="188">
                  <c:v>87.0</c:v>
                </c:pt>
                <c:pt idx="191">
                  <c:v>80.0</c:v>
                </c:pt>
                <c:pt idx="192">
                  <c:v>80.0</c:v>
                </c:pt>
                <c:pt idx="193">
                  <c:v>80.0</c:v>
                </c:pt>
                <c:pt idx="194">
                  <c:v>80.0</c:v>
                </c:pt>
                <c:pt idx="195">
                  <c:v>80.0</c:v>
                </c:pt>
                <c:pt idx="196">
                  <c:v>80.0</c:v>
                </c:pt>
                <c:pt idx="199">
                  <c:v>95.0</c:v>
                </c:pt>
                <c:pt idx="200">
                  <c:v>95.0</c:v>
                </c:pt>
                <c:pt idx="201">
                  <c:v>95.0</c:v>
                </c:pt>
                <c:pt idx="202">
                  <c:v>95.0</c:v>
                </c:pt>
                <c:pt idx="203">
                  <c:v>95.0</c:v>
                </c:pt>
                <c:pt idx="204">
                  <c:v>95.0</c:v>
                </c:pt>
                <c:pt idx="205">
                  <c:v>95.0</c:v>
                </c:pt>
                <c:pt idx="206">
                  <c:v>95.0</c:v>
                </c:pt>
                <c:pt idx="207">
                  <c:v>95.0</c:v>
                </c:pt>
                <c:pt idx="208">
                  <c:v>95.0</c:v>
                </c:pt>
                <c:pt idx="209">
                  <c:v>95.0</c:v>
                </c:pt>
                <c:pt idx="210">
                  <c:v>95.0</c:v>
                </c:pt>
                <c:pt idx="213">
                  <c:v>79.0</c:v>
                </c:pt>
                <c:pt idx="214">
                  <c:v>79.0</c:v>
                </c:pt>
                <c:pt idx="215">
                  <c:v>79.0</c:v>
                </c:pt>
                <c:pt idx="216">
                  <c:v>79.0</c:v>
                </c:pt>
                <c:pt idx="217">
                  <c:v>79.0</c:v>
                </c:pt>
                <c:pt idx="218">
                  <c:v>79.0</c:v>
                </c:pt>
                <c:pt idx="219">
                  <c:v>79.0</c:v>
                </c:pt>
                <c:pt idx="220">
                  <c:v>79.0</c:v>
                </c:pt>
                <c:pt idx="223">
                  <c:v>137.0</c:v>
                </c:pt>
                <c:pt idx="224">
                  <c:v>137.0</c:v>
                </c:pt>
                <c:pt idx="225">
                  <c:v>137.0</c:v>
                </c:pt>
                <c:pt idx="226">
                  <c:v>137.0</c:v>
                </c:pt>
                <c:pt idx="227">
                  <c:v>137.0</c:v>
                </c:pt>
                <c:pt idx="228">
                  <c:v>137.0</c:v>
                </c:pt>
                <c:pt idx="229">
                  <c:v>137.0</c:v>
                </c:pt>
                <c:pt idx="230">
                  <c:v>137.0</c:v>
                </c:pt>
                <c:pt idx="231">
                  <c:v>137.0</c:v>
                </c:pt>
                <c:pt idx="232">
                  <c:v>137.0</c:v>
                </c:pt>
                <c:pt idx="233">
                  <c:v>137.0</c:v>
                </c:pt>
                <c:pt idx="236">
                  <c:v>127.0</c:v>
                </c:pt>
                <c:pt idx="237">
                  <c:v>127.0</c:v>
                </c:pt>
                <c:pt idx="238">
                  <c:v>127.0</c:v>
                </c:pt>
                <c:pt idx="239">
                  <c:v>127.0</c:v>
                </c:pt>
                <c:pt idx="240">
                  <c:v>127.0</c:v>
                </c:pt>
                <c:pt idx="241">
                  <c:v>127.0</c:v>
                </c:pt>
                <c:pt idx="242">
                  <c:v>127.0</c:v>
                </c:pt>
                <c:pt idx="243">
                  <c:v>127.0</c:v>
                </c:pt>
                <c:pt idx="244">
                  <c:v>127.0</c:v>
                </c:pt>
                <c:pt idx="245">
                  <c:v>127.0</c:v>
                </c:pt>
                <c:pt idx="246">
                  <c:v>127.0</c:v>
                </c:pt>
                <c:pt idx="247">
                  <c:v>127.0</c:v>
                </c:pt>
                <c:pt idx="250">
                  <c:v>110.0</c:v>
                </c:pt>
                <c:pt idx="251">
                  <c:v>110.0</c:v>
                </c:pt>
                <c:pt idx="252">
                  <c:v>110.0</c:v>
                </c:pt>
                <c:pt idx="253">
                  <c:v>110.0</c:v>
                </c:pt>
                <c:pt idx="254">
                  <c:v>110.0</c:v>
                </c:pt>
                <c:pt idx="255">
                  <c:v>110.0</c:v>
                </c:pt>
                <c:pt idx="256">
                  <c:v>110.0</c:v>
                </c:pt>
                <c:pt idx="257">
                  <c:v>110.0</c:v>
                </c:pt>
                <c:pt idx="258">
                  <c:v>110.0</c:v>
                </c:pt>
                <c:pt idx="259">
                  <c:v>110.0</c:v>
                </c:pt>
                <c:pt idx="260">
                  <c:v>110.0</c:v>
                </c:pt>
                <c:pt idx="261">
                  <c:v>110.0</c:v>
                </c:pt>
                <c:pt idx="264">
                  <c:v>138.0</c:v>
                </c:pt>
                <c:pt idx="265">
                  <c:v>138.0</c:v>
                </c:pt>
                <c:pt idx="266">
                  <c:v>138.0</c:v>
                </c:pt>
                <c:pt idx="267">
                  <c:v>138.0</c:v>
                </c:pt>
                <c:pt idx="268">
                  <c:v>138.0</c:v>
                </c:pt>
              </c:numCache>
            </c:numRef>
          </c:yVal>
        </c:ser>
        <c:axId val="487314248"/>
        <c:axId val="487322408"/>
      </c:scatterChart>
      <c:valAx>
        <c:axId val="487314248"/>
        <c:scaling>
          <c:orientation val="minMax"/>
        </c:scaling>
        <c:axPos val="b"/>
        <c:title>
          <c:tx>
            <c:rich>
              <a:bodyPr/>
              <a:lstStyle/>
              <a:p>
                <a:pPr>
                  <a:defRPr/>
                </a:pPr>
                <a:r>
                  <a:rPr lang="en-US"/>
                  <a:t>Latitude </a:t>
                </a:r>
                <a:r>
                  <a:rPr lang="en-US" baseline="0"/>
                  <a:t> (degrees)</a:t>
                </a:r>
                <a:endParaRPr lang="en-US"/>
              </a:p>
            </c:rich>
          </c:tx>
          <c:layout/>
        </c:title>
        <c:numFmt formatCode="General" sourceLinked="1"/>
        <c:tickLblPos val="nextTo"/>
        <c:crossAx val="487322408"/>
        <c:crosses val="autoZero"/>
        <c:crossBetween val="midCat"/>
      </c:valAx>
      <c:valAx>
        <c:axId val="487322408"/>
        <c:scaling>
          <c:orientation val="minMax"/>
        </c:scaling>
        <c:axPos val="l"/>
        <c:majorGridlines/>
        <c:title>
          <c:tx>
            <c:rich>
              <a:bodyPr rot="-5400000" vert="horz"/>
              <a:lstStyle/>
              <a:p>
                <a:pPr>
                  <a:defRPr/>
                </a:pPr>
                <a:r>
                  <a:rPr lang="en-US"/>
                  <a:t>First Lilac Bloom (Day of Year)</a:t>
                </a:r>
              </a:p>
            </c:rich>
          </c:tx>
          <c:layout/>
        </c:title>
        <c:numFmt formatCode="General" sourceLinked="1"/>
        <c:tickLblPos val="nextTo"/>
        <c:crossAx val="487314248"/>
        <c:crosses val="autoZero"/>
        <c:crossBetween val="midCat"/>
      </c:valAx>
    </c:plotArea>
    <c:legend>
      <c:legendPos val="r"/>
      <c:legendEntry>
        <c:idx val="2"/>
        <c:delete val="1"/>
      </c:legendEntry>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sz="1400" dirty="0"/>
              <a:t>NFI in </a:t>
            </a:r>
            <a:r>
              <a:rPr lang="en-US" sz="1400" i="1" dirty="0" err="1"/>
              <a:t>Chamaecrista</a:t>
            </a:r>
            <a:r>
              <a:rPr lang="en-US" sz="1400" dirty="0"/>
              <a:t> by First Lilac Bloom</a:t>
            </a:r>
            <a:r>
              <a:rPr lang="en-US" sz="1400" baseline="0" dirty="0"/>
              <a:t> Across Latitudes.</a:t>
            </a:r>
            <a:endParaRPr lang="en-US" sz="1400" dirty="0"/>
          </a:p>
        </c:rich>
      </c:tx>
      <c:layout/>
    </c:title>
    <c:plotArea>
      <c:layout/>
      <c:scatterChart>
        <c:scatterStyle val="lineMarker"/>
        <c:ser>
          <c:idx val="0"/>
          <c:order val="0"/>
          <c:spPr>
            <a:ln w="28575">
              <a:noFill/>
            </a:ln>
          </c:spPr>
          <c:trendline>
            <c:trendlineType val="linear"/>
            <c:dispRSqr val="1"/>
            <c:dispEq val="1"/>
            <c:trendlineLbl>
              <c:layout>
                <c:manualLayout>
                  <c:x val="0.346904636920385"/>
                  <c:y val="-0.306987839112187"/>
                </c:manualLayout>
              </c:layout>
              <c:numFmt formatCode="General" sourceLinked="0"/>
            </c:trendlineLbl>
          </c:trendline>
          <c:xVal>
            <c:numRef>
              <c:f>Sheet1!$W$2:$W$270</c:f>
              <c:numCache>
                <c:formatCode>General</c:formatCode>
                <c:ptCount val="269"/>
                <c:pt idx="0">
                  <c:v>76.0</c:v>
                </c:pt>
                <c:pt idx="1">
                  <c:v>76.0</c:v>
                </c:pt>
                <c:pt idx="2">
                  <c:v>76.0</c:v>
                </c:pt>
                <c:pt idx="3">
                  <c:v>76.0</c:v>
                </c:pt>
                <c:pt idx="4">
                  <c:v>76.0</c:v>
                </c:pt>
                <c:pt idx="7">
                  <c:v>99.0</c:v>
                </c:pt>
                <c:pt idx="8">
                  <c:v>99.0</c:v>
                </c:pt>
                <c:pt idx="9">
                  <c:v>99.0</c:v>
                </c:pt>
                <c:pt idx="10">
                  <c:v>99.0</c:v>
                </c:pt>
                <c:pt idx="11">
                  <c:v>99.0</c:v>
                </c:pt>
                <c:pt idx="12">
                  <c:v>99.0</c:v>
                </c:pt>
                <c:pt idx="15">
                  <c:v>76.0</c:v>
                </c:pt>
                <c:pt idx="16">
                  <c:v>76.0</c:v>
                </c:pt>
                <c:pt idx="17">
                  <c:v>76.0</c:v>
                </c:pt>
                <c:pt idx="18">
                  <c:v>76.0</c:v>
                </c:pt>
                <c:pt idx="19">
                  <c:v>76.0</c:v>
                </c:pt>
                <c:pt idx="20">
                  <c:v>76.0</c:v>
                </c:pt>
                <c:pt idx="21">
                  <c:v>76.0</c:v>
                </c:pt>
                <c:pt idx="25">
                  <c:v>87.0</c:v>
                </c:pt>
                <c:pt idx="26">
                  <c:v>87.0</c:v>
                </c:pt>
                <c:pt idx="27">
                  <c:v>87.0</c:v>
                </c:pt>
                <c:pt idx="28">
                  <c:v>87.0</c:v>
                </c:pt>
                <c:pt idx="29">
                  <c:v>87.0</c:v>
                </c:pt>
                <c:pt idx="30">
                  <c:v>87.0</c:v>
                </c:pt>
                <c:pt idx="31">
                  <c:v>87.0</c:v>
                </c:pt>
                <c:pt idx="32">
                  <c:v>87.0</c:v>
                </c:pt>
                <c:pt idx="35">
                  <c:v>87.0</c:v>
                </c:pt>
                <c:pt idx="36">
                  <c:v>87.0</c:v>
                </c:pt>
                <c:pt idx="37">
                  <c:v>87.0</c:v>
                </c:pt>
                <c:pt idx="38">
                  <c:v>87.0</c:v>
                </c:pt>
                <c:pt idx="39">
                  <c:v>87.0</c:v>
                </c:pt>
                <c:pt idx="40">
                  <c:v>87.0</c:v>
                </c:pt>
                <c:pt idx="41">
                  <c:v>87.0</c:v>
                </c:pt>
                <c:pt idx="44">
                  <c:v>108.0</c:v>
                </c:pt>
                <c:pt idx="45">
                  <c:v>108.0</c:v>
                </c:pt>
                <c:pt idx="46">
                  <c:v>108.0</c:v>
                </c:pt>
                <c:pt idx="47">
                  <c:v>108.0</c:v>
                </c:pt>
                <c:pt idx="48">
                  <c:v>108.0</c:v>
                </c:pt>
                <c:pt idx="49">
                  <c:v>108.0</c:v>
                </c:pt>
                <c:pt idx="50">
                  <c:v>108.0</c:v>
                </c:pt>
                <c:pt idx="51">
                  <c:v>108.0</c:v>
                </c:pt>
                <c:pt idx="52">
                  <c:v>108.0</c:v>
                </c:pt>
                <c:pt idx="55">
                  <c:v>91.0</c:v>
                </c:pt>
                <c:pt idx="56">
                  <c:v>91.0</c:v>
                </c:pt>
                <c:pt idx="57">
                  <c:v>91.0</c:v>
                </c:pt>
                <c:pt idx="58">
                  <c:v>91.0</c:v>
                </c:pt>
                <c:pt idx="59">
                  <c:v>91.0</c:v>
                </c:pt>
                <c:pt idx="60">
                  <c:v>91.0</c:v>
                </c:pt>
                <c:pt idx="61">
                  <c:v>91.0</c:v>
                </c:pt>
                <c:pt idx="62">
                  <c:v>91.0</c:v>
                </c:pt>
                <c:pt idx="63">
                  <c:v>91.0</c:v>
                </c:pt>
                <c:pt idx="66">
                  <c:v>116.0</c:v>
                </c:pt>
                <c:pt idx="67">
                  <c:v>116.0</c:v>
                </c:pt>
                <c:pt idx="68">
                  <c:v>116.0</c:v>
                </c:pt>
                <c:pt idx="69">
                  <c:v>116.0</c:v>
                </c:pt>
                <c:pt idx="70">
                  <c:v>116.0</c:v>
                </c:pt>
                <c:pt idx="71">
                  <c:v>116.0</c:v>
                </c:pt>
                <c:pt idx="72">
                  <c:v>116.0</c:v>
                </c:pt>
                <c:pt idx="73">
                  <c:v>116.0</c:v>
                </c:pt>
                <c:pt idx="74">
                  <c:v>116.0</c:v>
                </c:pt>
                <c:pt idx="77">
                  <c:v>102.0</c:v>
                </c:pt>
                <c:pt idx="78">
                  <c:v>102.0</c:v>
                </c:pt>
                <c:pt idx="79">
                  <c:v>102.0</c:v>
                </c:pt>
                <c:pt idx="82">
                  <c:v>108.0</c:v>
                </c:pt>
                <c:pt idx="83">
                  <c:v>108.0</c:v>
                </c:pt>
                <c:pt idx="84">
                  <c:v>108.0</c:v>
                </c:pt>
                <c:pt idx="85">
                  <c:v>108.0</c:v>
                </c:pt>
                <c:pt idx="86">
                  <c:v>108.0</c:v>
                </c:pt>
                <c:pt idx="87">
                  <c:v>108.0</c:v>
                </c:pt>
                <c:pt idx="88">
                  <c:v>108.0</c:v>
                </c:pt>
                <c:pt idx="89">
                  <c:v>108.0</c:v>
                </c:pt>
                <c:pt idx="92">
                  <c:v>100.0</c:v>
                </c:pt>
                <c:pt idx="93">
                  <c:v>100.0</c:v>
                </c:pt>
                <c:pt idx="94">
                  <c:v>100.0</c:v>
                </c:pt>
                <c:pt idx="95">
                  <c:v>100.0</c:v>
                </c:pt>
                <c:pt idx="96">
                  <c:v>100.0</c:v>
                </c:pt>
                <c:pt idx="97">
                  <c:v>100.0</c:v>
                </c:pt>
                <c:pt idx="98">
                  <c:v>100.0</c:v>
                </c:pt>
                <c:pt idx="99">
                  <c:v>100.0</c:v>
                </c:pt>
                <c:pt idx="100">
                  <c:v>100.0</c:v>
                </c:pt>
                <c:pt idx="103">
                  <c:v>87.0</c:v>
                </c:pt>
                <c:pt idx="104">
                  <c:v>87.0</c:v>
                </c:pt>
                <c:pt idx="105">
                  <c:v>87.0</c:v>
                </c:pt>
                <c:pt idx="106">
                  <c:v>87.0</c:v>
                </c:pt>
                <c:pt idx="107">
                  <c:v>87.0</c:v>
                </c:pt>
                <c:pt idx="110">
                  <c:v>74.0</c:v>
                </c:pt>
                <c:pt idx="111">
                  <c:v>74.0</c:v>
                </c:pt>
                <c:pt idx="112">
                  <c:v>74.0</c:v>
                </c:pt>
                <c:pt idx="113">
                  <c:v>74.0</c:v>
                </c:pt>
                <c:pt idx="114">
                  <c:v>74.0</c:v>
                </c:pt>
                <c:pt idx="115">
                  <c:v>74.0</c:v>
                </c:pt>
                <c:pt idx="116">
                  <c:v>74.0</c:v>
                </c:pt>
                <c:pt idx="117">
                  <c:v>74.0</c:v>
                </c:pt>
                <c:pt idx="118">
                  <c:v>74.0</c:v>
                </c:pt>
                <c:pt idx="121">
                  <c:v>79.0</c:v>
                </c:pt>
                <c:pt idx="122">
                  <c:v>79.0</c:v>
                </c:pt>
                <c:pt idx="123">
                  <c:v>79.0</c:v>
                </c:pt>
                <c:pt idx="124">
                  <c:v>79.0</c:v>
                </c:pt>
                <c:pt idx="125">
                  <c:v>79.0</c:v>
                </c:pt>
                <c:pt idx="126">
                  <c:v>79.0</c:v>
                </c:pt>
                <c:pt idx="127">
                  <c:v>79.0</c:v>
                </c:pt>
                <c:pt idx="128">
                  <c:v>79.0</c:v>
                </c:pt>
                <c:pt idx="129">
                  <c:v>79.0</c:v>
                </c:pt>
                <c:pt idx="132">
                  <c:v>87.0</c:v>
                </c:pt>
                <c:pt idx="133">
                  <c:v>87.0</c:v>
                </c:pt>
                <c:pt idx="134">
                  <c:v>87.0</c:v>
                </c:pt>
                <c:pt idx="137">
                  <c:v>83.0</c:v>
                </c:pt>
                <c:pt idx="138">
                  <c:v>83.0</c:v>
                </c:pt>
                <c:pt idx="139">
                  <c:v>83.0</c:v>
                </c:pt>
                <c:pt idx="145">
                  <c:v>100.0</c:v>
                </c:pt>
                <c:pt idx="146">
                  <c:v>100.0</c:v>
                </c:pt>
                <c:pt idx="147">
                  <c:v>100.0</c:v>
                </c:pt>
                <c:pt idx="148">
                  <c:v>100.0</c:v>
                </c:pt>
                <c:pt idx="149">
                  <c:v>100.0</c:v>
                </c:pt>
                <c:pt idx="150">
                  <c:v>100.0</c:v>
                </c:pt>
                <c:pt idx="151">
                  <c:v>100.0</c:v>
                </c:pt>
                <c:pt idx="152">
                  <c:v>100.0</c:v>
                </c:pt>
                <c:pt idx="153">
                  <c:v>100.0</c:v>
                </c:pt>
                <c:pt idx="154">
                  <c:v>100.0</c:v>
                </c:pt>
                <c:pt idx="157">
                  <c:v>74.0</c:v>
                </c:pt>
                <c:pt idx="158">
                  <c:v>74.0</c:v>
                </c:pt>
                <c:pt idx="159">
                  <c:v>74.0</c:v>
                </c:pt>
                <c:pt idx="160">
                  <c:v>74.0</c:v>
                </c:pt>
                <c:pt idx="161">
                  <c:v>74.0</c:v>
                </c:pt>
                <c:pt idx="162">
                  <c:v>74.0</c:v>
                </c:pt>
                <c:pt idx="163">
                  <c:v>74.0</c:v>
                </c:pt>
                <c:pt idx="164">
                  <c:v>74.0</c:v>
                </c:pt>
                <c:pt idx="165">
                  <c:v>74.0</c:v>
                </c:pt>
                <c:pt idx="168">
                  <c:v>84.0</c:v>
                </c:pt>
                <c:pt idx="169">
                  <c:v>84.0</c:v>
                </c:pt>
                <c:pt idx="170">
                  <c:v>84.0</c:v>
                </c:pt>
                <c:pt idx="171">
                  <c:v>84.0</c:v>
                </c:pt>
                <c:pt idx="172">
                  <c:v>84.0</c:v>
                </c:pt>
                <c:pt idx="173">
                  <c:v>84.0</c:v>
                </c:pt>
                <c:pt idx="174">
                  <c:v>84.0</c:v>
                </c:pt>
                <c:pt idx="175">
                  <c:v>84.0</c:v>
                </c:pt>
                <c:pt idx="176">
                  <c:v>84.0</c:v>
                </c:pt>
                <c:pt idx="177">
                  <c:v>84.0</c:v>
                </c:pt>
                <c:pt idx="178">
                  <c:v>84.0</c:v>
                </c:pt>
                <c:pt idx="181">
                  <c:v>87.0</c:v>
                </c:pt>
                <c:pt idx="182">
                  <c:v>87.0</c:v>
                </c:pt>
                <c:pt idx="183">
                  <c:v>87.0</c:v>
                </c:pt>
                <c:pt idx="184">
                  <c:v>87.0</c:v>
                </c:pt>
                <c:pt idx="185">
                  <c:v>87.0</c:v>
                </c:pt>
                <c:pt idx="186">
                  <c:v>87.0</c:v>
                </c:pt>
                <c:pt idx="187">
                  <c:v>87.0</c:v>
                </c:pt>
                <c:pt idx="188">
                  <c:v>87.0</c:v>
                </c:pt>
                <c:pt idx="191">
                  <c:v>80.0</c:v>
                </c:pt>
                <c:pt idx="192">
                  <c:v>80.0</c:v>
                </c:pt>
                <c:pt idx="193">
                  <c:v>80.0</c:v>
                </c:pt>
                <c:pt idx="194">
                  <c:v>80.0</c:v>
                </c:pt>
                <c:pt idx="195">
                  <c:v>80.0</c:v>
                </c:pt>
                <c:pt idx="196">
                  <c:v>80.0</c:v>
                </c:pt>
                <c:pt idx="199">
                  <c:v>95.0</c:v>
                </c:pt>
                <c:pt idx="200">
                  <c:v>95.0</c:v>
                </c:pt>
                <c:pt idx="201">
                  <c:v>95.0</c:v>
                </c:pt>
                <c:pt idx="202">
                  <c:v>95.0</c:v>
                </c:pt>
                <c:pt idx="203">
                  <c:v>95.0</c:v>
                </c:pt>
                <c:pt idx="204">
                  <c:v>95.0</c:v>
                </c:pt>
                <c:pt idx="205">
                  <c:v>95.0</c:v>
                </c:pt>
                <c:pt idx="206">
                  <c:v>95.0</c:v>
                </c:pt>
                <c:pt idx="207">
                  <c:v>95.0</c:v>
                </c:pt>
                <c:pt idx="208">
                  <c:v>95.0</c:v>
                </c:pt>
                <c:pt idx="209">
                  <c:v>95.0</c:v>
                </c:pt>
                <c:pt idx="210">
                  <c:v>95.0</c:v>
                </c:pt>
                <c:pt idx="213">
                  <c:v>79.0</c:v>
                </c:pt>
                <c:pt idx="214">
                  <c:v>79.0</c:v>
                </c:pt>
                <c:pt idx="215">
                  <c:v>79.0</c:v>
                </c:pt>
                <c:pt idx="216">
                  <c:v>79.0</c:v>
                </c:pt>
                <c:pt idx="217">
                  <c:v>79.0</c:v>
                </c:pt>
                <c:pt idx="218">
                  <c:v>79.0</c:v>
                </c:pt>
                <c:pt idx="219">
                  <c:v>79.0</c:v>
                </c:pt>
                <c:pt idx="220">
                  <c:v>79.0</c:v>
                </c:pt>
                <c:pt idx="223">
                  <c:v>137.0</c:v>
                </c:pt>
                <c:pt idx="224">
                  <c:v>137.0</c:v>
                </c:pt>
                <c:pt idx="225">
                  <c:v>137.0</c:v>
                </c:pt>
                <c:pt idx="226">
                  <c:v>137.0</c:v>
                </c:pt>
                <c:pt idx="227">
                  <c:v>137.0</c:v>
                </c:pt>
                <c:pt idx="228">
                  <c:v>137.0</c:v>
                </c:pt>
                <c:pt idx="229">
                  <c:v>137.0</c:v>
                </c:pt>
                <c:pt idx="230">
                  <c:v>137.0</c:v>
                </c:pt>
                <c:pt idx="231">
                  <c:v>137.0</c:v>
                </c:pt>
                <c:pt idx="232">
                  <c:v>137.0</c:v>
                </c:pt>
                <c:pt idx="233">
                  <c:v>137.0</c:v>
                </c:pt>
                <c:pt idx="236">
                  <c:v>127.0</c:v>
                </c:pt>
                <c:pt idx="237">
                  <c:v>127.0</c:v>
                </c:pt>
                <c:pt idx="238">
                  <c:v>127.0</c:v>
                </c:pt>
                <c:pt idx="239">
                  <c:v>127.0</c:v>
                </c:pt>
                <c:pt idx="240">
                  <c:v>127.0</c:v>
                </c:pt>
                <c:pt idx="241">
                  <c:v>127.0</c:v>
                </c:pt>
                <c:pt idx="242">
                  <c:v>127.0</c:v>
                </c:pt>
                <c:pt idx="243">
                  <c:v>127.0</c:v>
                </c:pt>
                <c:pt idx="244">
                  <c:v>127.0</c:v>
                </c:pt>
                <c:pt idx="245">
                  <c:v>127.0</c:v>
                </c:pt>
                <c:pt idx="246">
                  <c:v>127.0</c:v>
                </c:pt>
                <c:pt idx="247">
                  <c:v>127.0</c:v>
                </c:pt>
                <c:pt idx="250">
                  <c:v>110.0</c:v>
                </c:pt>
                <c:pt idx="251">
                  <c:v>110.0</c:v>
                </c:pt>
                <c:pt idx="252">
                  <c:v>110.0</c:v>
                </c:pt>
                <c:pt idx="253">
                  <c:v>110.0</c:v>
                </c:pt>
                <c:pt idx="254">
                  <c:v>110.0</c:v>
                </c:pt>
                <c:pt idx="255">
                  <c:v>110.0</c:v>
                </c:pt>
                <c:pt idx="256">
                  <c:v>110.0</c:v>
                </c:pt>
                <c:pt idx="257">
                  <c:v>110.0</c:v>
                </c:pt>
                <c:pt idx="258">
                  <c:v>110.0</c:v>
                </c:pt>
                <c:pt idx="259">
                  <c:v>110.0</c:v>
                </c:pt>
                <c:pt idx="260">
                  <c:v>110.0</c:v>
                </c:pt>
                <c:pt idx="261">
                  <c:v>110.0</c:v>
                </c:pt>
                <c:pt idx="264">
                  <c:v>138.0</c:v>
                </c:pt>
                <c:pt idx="265">
                  <c:v>138.0</c:v>
                </c:pt>
                <c:pt idx="266">
                  <c:v>138.0</c:v>
                </c:pt>
                <c:pt idx="267">
                  <c:v>138.0</c:v>
                </c:pt>
                <c:pt idx="268">
                  <c:v>138.0</c:v>
                </c:pt>
              </c:numCache>
            </c:numRef>
          </c:xVal>
          <c:yVal>
            <c:numRef>
              <c:f>Sheet1!$X$2:$X$270</c:f>
              <c:numCache>
                <c:formatCode>General</c:formatCode>
                <c:ptCount val="269"/>
                <c:pt idx="19">
                  <c:v>10.0</c:v>
                </c:pt>
                <c:pt idx="46">
                  <c:v>8.0</c:v>
                </c:pt>
                <c:pt idx="48" formatCode="0.0">
                  <c:v>6.0</c:v>
                </c:pt>
                <c:pt idx="49" formatCode="0.0">
                  <c:v>7.0</c:v>
                </c:pt>
                <c:pt idx="50">
                  <c:v>7.0</c:v>
                </c:pt>
                <c:pt idx="51">
                  <c:v>7.0</c:v>
                </c:pt>
                <c:pt idx="52">
                  <c:v>6.0</c:v>
                </c:pt>
                <c:pt idx="55">
                  <c:v>8.0</c:v>
                </c:pt>
                <c:pt idx="66" formatCode="0.0">
                  <c:v>9.0</c:v>
                </c:pt>
                <c:pt idx="67">
                  <c:v>10.0</c:v>
                </c:pt>
                <c:pt idx="68">
                  <c:v>8.0</c:v>
                </c:pt>
                <c:pt idx="69">
                  <c:v>9.0</c:v>
                </c:pt>
                <c:pt idx="70">
                  <c:v>8.0</c:v>
                </c:pt>
                <c:pt idx="71">
                  <c:v>8.0</c:v>
                </c:pt>
                <c:pt idx="73">
                  <c:v>8.0</c:v>
                </c:pt>
                <c:pt idx="74">
                  <c:v>9.0</c:v>
                </c:pt>
                <c:pt idx="84">
                  <c:v>9.0</c:v>
                </c:pt>
                <c:pt idx="87">
                  <c:v>12.0</c:v>
                </c:pt>
                <c:pt idx="110">
                  <c:v>16.0</c:v>
                </c:pt>
                <c:pt idx="118">
                  <c:v>12.0</c:v>
                </c:pt>
                <c:pt idx="124">
                  <c:v>9.0</c:v>
                </c:pt>
                <c:pt idx="145">
                  <c:v>10.0</c:v>
                </c:pt>
                <c:pt idx="146">
                  <c:v>9.0</c:v>
                </c:pt>
                <c:pt idx="148">
                  <c:v>9.0</c:v>
                </c:pt>
                <c:pt idx="204">
                  <c:v>7.0</c:v>
                </c:pt>
                <c:pt idx="209">
                  <c:v>9.0</c:v>
                </c:pt>
                <c:pt idx="223">
                  <c:v>7.0</c:v>
                </c:pt>
                <c:pt idx="224">
                  <c:v>7.0</c:v>
                </c:pt>
                <c:pt idx="225">
                  <c:v>8.0</c:v>
                </c:pt>
                <c:pt idx="226">
                  <c:v>7.0</c:v>
                </c:pt>
                <c:pt idx="227">
                  <c:v>7.0</c:v>
                </c:pt>
                <c:pt idx="228">
                  <c:v>7.0</c:v>
                </c:pt>
                <c:pt idx="229">
                  <c:v>7.0</c:v>
                </c:pt>
                <c:pt idx="230">
                  <c:v>8.0</c:v>
                </c:pt>
                <c:pt idx="231">
                  <c:v>9.0</c:v>
                </c:pt>
                <c:pt idx="232">
                  <c:v>7.0</c:v>
                </c:pt>
                <c:pt idx="233">
                  <c:v>7.0</c:v>
                </c:pt>
                <c:pt idx="236">
                  <c:v>6.0</c:v>
                </c:pt>
                <c:pt idx="237">
                  <c:v>8.0</c:v>
                </c:pt>
                <c:pt idx="238">
                  <c:v>5.0</c:v>
                </c:pt>
                <c:pt idx="239">
                  <c:v>8.0</c:v>
                </c:pt>
                <c:pt idx="240">
                  <c:v>7.0</c:v>
                </c:pt>
                <c:pt idx="241">
                  <c:v>6.0</c:v>
                </c:pt>
                <c:pt idx="242">
                  <c:v>6.0</c:v>
                </c:pt>
                <c:pt idx="243">
                  <c:v>5.0</c:v>
                </c:pt>
                <c:pt idx="244">
                  <c:v>4.0</c:v>
                </c:pt>
                <c:pt idx="245">
                  <c:v>8.0</c:v>
                </c:pt>
                <c:pt idx="246">
                  <c:v>7.0</c:v>
                </c:pt>
                <c:pt idx="247">
                  <c:v>5.0</c:v>
                </c:pt>
                <c:pt idx="250">
                  <c:v>9.0</c:v>
                </c:pt>
                <c:pt idx="251">
                  <c:v>8.0</c:v>
                </c:pt>
                <c:pt idx="252">
                  <c:v>10.0</c:v>
                </c:pt>
                <c:pt idx="253">
                  <c:v>8.0</c:v>
                </c:pt>
                <c:pt idx="255">
                  <c:v>7.0</c:v>
                </c:pt>
                <c:pt idx="256">
                  <c:v>7.0</c:v>
                </c:pt>
                <c:pt idx="257">
                  <c:v>7.0</c:v>
                </c:pt>
                <c:pt idx="264">
                  <c:v>7.0</c:v>
                </c:pt>
                <c:pt idx="267">
                  <c:v>8.0</c:v>
                </c:pt>
                <c:pt idx="268">
                  <c:v>7.0</c:v>
                </c:pt>
              </c:numCache>
            </c:numRef>
          </c:yVal>
        </c:ser>
        <c:axId val="487284440"/>
        <c:axId val="487387176"/>
      </c:scatterChart>
      <c:valAx>
        <c:axId val="487284440"/>
        <c:scaling>
          <c:orientation val="minMax"/>
        </c:scaling>
        <c:axPos val="b"/>
        <c:title>
          <c:tx>
            <c:rich>
              <a:bodyPr/>
              <a:lstStyle/>
              <a:p>
                <a:pPr>
                  <a:defRPr/>
                </a:pPr>
                <a:r>
                  <a:rPr lang="en-US"/>
                  <a:t>Day of First Lilac</a:t>
                </a:r>
                <a:r>
                  <a:rPr lang="en-US" baseline="0"/>
                  <a:t> Bloom</a:t>
                </a:r>
                <a:endParaRPr lang="en-US"/>
              </a:p>
            </c:rich>
          </c:tx>
          <c:layout/>
        </c:title>
        <c:numFmt formatCode="General" sourceLinked="1"/>
        <c:tickLblPos val="nextTo"/>
        <c:crossAx val="487387176"/>
        <c:crosses val="autoZero"/>
        <c:crossBetween val="midCat"/>
      </c:valAx>
      <c:valAx>
        <c:axId val="487387176"/>
        <c:scaling>
          <c:orientation val="minMax"/>
        </c:scaling>
        <c:axPos val="l"/>
        <c:majorGridlines/>
        <c:title>
          <c:tx>
            <c:rich>
              <a:bodyPr rot="-5400000" vert="horz"/>
              <a:lstStyle/>
              <a:p>
                <a:pPr>
                  <a:defRPr/>
                </a:pPr>
                <a:r>
                  <a:rPr lang="en-US"/>
                  <a:t>NFI</a:t>
                </a:r>
                <a:r>
                  <a:rPr lang="en-US" baseline="0"/>
                  <a:t> in Chamaecrista </a:t>
                </a:r>
                <a:endParaRPr lang="en-US"/>
              </a:p>
            </c:rich>
          </c:tx>
          <c:layout/>
        </c:title>
        <c:numFmt formatCode="General" sourceLinked="1"/>
        <c:tickLblPos val="nextTo"/>
        <c:crossAx val="487284440"/>
        <c:crosses val="autoZero"/>
        <c:crossBetween val="midCat"/>
      </c:valAx>
    </c:plotArea>
    <c:legend>
      <c:legendPos val="r"/>
      <c:legendEntry>
        <c:idx val="0"/>
        <c:delete val="1"/>
      </c:legendEntry>
      <c:layout/>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pict"/><Relationship Id="rId3" Type="http://schemas.openxmlformats.org/officeDocument/2006/relationships/image" Target="../media/image13.pict"/><Relationship Id="rId1" Type="http://schemas.openxmlformats.org/officeDocument/2006/relationships/image" Target="../media/image11.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B82738-179E-EA47-96ED-70CF966F42E7}" type="datetimeFigureOut">
              <a:rPr lang="en-US" smtClean="0"/>
              <a:pPr/>
              <a:t>6/19/09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4AD7E7-C689-0940-A01A-F2EC62D8421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current</a:t>
            </a:r>
            <a:r>
              <a:rPr lang="en-US" baseline="0" dirty="0" smtClean="0"/>
              <a:t> challenge for biology undergraduate education is integrating genomics into the curriculum in a way that keeps the biology at the center and fosters the development of cognitive and affective domain skills students need to deal with biology at a very different scale. I’ll briefly describe the efforts that have led to our current efforts to integrate research and education in our genetics course using WTS from a prairie plant.</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E85512-A212-B248-AAEB-46163AD976D1}" type="slidenum">
              <a:rPr lang="en-US"/>
              <a:pPr/>
              <a:t>29</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dirty="0" smtClean="0"/>
              <a:t>Complements</a:t>
            </a:r>
            <a:r>
              <a:rPr lang="en-US" baseline="0" dirty="0" smtClean="0"/>
              <a:t> focus of HHMI phage genomics and Drosophila annotation projects by providing a broad range of activities that keep the focus on organisms as well as DNA and exploring a range of assessment.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17EB46-B964-7747-8EB2-30B393F944CE}" type="slidenum">
              <a:rPr lang="en-US"/>
              <a:pPr/>
              <a:t>30</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481E12-F781-2E44-8607-E884193C6449}" type="slidenum">
              <a:rPr lang="en-US"/>
              <a:pPr/>
              <a:t>31</a:t>
            </a:fld>
            <a:endParaRPr lang="en-US"/>
          </a:p>
        </p:txBody>
      </p:sp>
      <p:sp>
        <p:nvSpPr>
          <p:cNvPr id="81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19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940" tIns="44970" rIns="89940" bIns="44970">
            <a:prstTxWarp prst="textNoShape">
              <a:avLst/>
            </a:prstTxWarp>
          </a:bodyPr>
          <a:lstStyle/>
          <a:p>
            <a:r>
              <a:rPr lang="en-US" dirty="0" smtClean="0"/>
              <a:t>Goal was to build evidence-based</a:t>
            </a:r>
            <a:r>
              <a:rPr lang="en-US" baseline="0" dirty="0" smtClean="0"/>
              <a:t> practices.</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2B7B8-3881-8E48-8FC2-2DDED22D1B22}" type="slidenum">
              <a:rPr lang="en-US"/>
              <a:pPr/>
              <a:t>32</a:t>
            </a:fld>
            <a:endParaRPr lang="en-US"/>
          </a:p>
        </p:txBody>
      </p:sp>
      <p:sp>
        <p:nvSpPr>
          <p:cNvPr id="102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9940" tIns="44970" rIns="89940" bIns="44970">
            <a:prstTxWarp prst="textNoShape">
              <a:avLst/>
            </a:prstTxWarp>
          </a:bodyPr>
          <a:lstStyle/>
          <a:p>
            <a:r>
              <a:rPr lang="en-US" dirty="0" smtClean="0"/>
              <a:t>Importance</a:t>
            </a:r>
            <a:r>
              <a:rPr lang="en-US" baseline="0" dirty="0" smtClean="0"/>
              <a:t> of integrating the overall learning experience was also clear in our comparison of two years of building </a:t>
            </a:r>
            <a:r>
              <a:rPr lang="en-US" baseline="0" dirty="0" err="1" smtClean="0"/>
              <a:t>transcriptomics</a:t>
            </a:r>
            <a:r>
              <a:rPr lang="en-US" baseline="0" dirty="0" smtClean="0"/>
              <a:t> into genetics lab.</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I3Us are up on the TBSSC website and this project will finish up this summer with a paper in the works. This particular example is one we use in our introductory biology lab. Students use informatics tools but the focus is on a single gene.</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genetics, a 200 level course we wanted students to gain comfort and skill in working with the large data sets generated by WTS to move forward from more single gene approaches. This is our second grant, with Cornell and NCGR that fully integrates research and learning. While we were working on sequence generation, our collaborators shared WTS data for W08 genetics students to explore using the NCGR interface.</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working with one of our </a:t>
            </a:r>
            <a:r>
              <a:rPr lang="en-US" dirty="0" err="1" smtClean="0"/>
              <a:t>Teagle</a:t>
            </a:r>
            <a:r>
              <a:rPr lang="en-US" dirty="0" smtClean="0"/>
              <a:t> partner</a:t>
            </a:r>
            <a:r>
              <a:rPr lang="en-US" baseline="0" dirty="0" smtClean="0"/>
              <a:t> schools, Vassar, to focus on eukaryotic </a:t>
            </a:r>
            <a:r>
              <a:rPr lang="en-US" baseline="0" dirty="0" err="1" smtClean="0"/>
              <a:t>transcriptomes</a:t>
            </a:r>
            <a:r>
              <a:rPr lang="en-US" baseline="0" dirty="0" smtClean="0"/>
              <a:t> and questions that relate to climate change.</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8F1364E-C9B1-F04A-BA38-D8BCD2FD47A4}" type="slidenum">
              <a:rPr lang="en-US"/>
              <a:pPr/>
              <a:t>2</a:t>
            </a:fld>
            <a:endParaRPr lang="en-US"/>
          </a:p>
        </p:txBody>
      </p:sp>
      <p:sp>
        <p:nvSpPr>
          <p:cNvPr id="16387"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6388" name="Rectangle 1027"/>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Dave </a:t>
            </a:r>
            <a:r>
              <a:rPr lang="en-US" dirty="0" err="1" smtClean="0"/>
              <a:t>Tilman</a:t>
            </a:r>
            <a:r>
              <a:rPr lang="en-US" dirty="0" smtClean="0"/>
              <a:t> has</a:t>
            </a:r>
            <a:r>
              <a:rPr lang="en-US" baseline="0" dirty="0" smtClean="0"/>
              <a:t> included </a:t>
            </a:r>
            <a:r>
              <a:rPr lang="en-US" baseline="0" dirty="0" err="1" smtClean="0"/>
              <a:t>Chamaecrista</a:t>
            </a:r>
            <a:r>
              <a:rPr lang="en-US" baseline="0" dirty="0" smtClean="0"/>
              <a:t> in all his prairie plots except Cedar Creek where it overruns everything. We’d like to eventually include field studies in the project.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W09</a:t>
            </a:r>
            <a:r>
              <a:rPr lang="en-US" baseline="0" dirty="0" smtClean="0"/>
              <a:t> genetics started, we had preliminary assembled WTS from </a:t>
            </a:r>
            <a:r>
              <a:rPr lang="en-US" baseline="0" dirty="0" err="1" smtClean="0"/>
              <a:t>Chamaecrista</a:t>
            </a:r>
            <a:r>
              <a:rPr lang="en-US" baseline="0" dirty="0" smtClean="0"/>
              <a:t> shoots, roots, and nodules at different developmental stages, expression data (</a:t>
            </a:r>
            <a:r>
              <a:rPr lang="en-US" baseline="0" dirty="0" err="1" smtClean="0"/>
              <a:t>Solexa</a:t>
            </a:r>
            <a:r>
              <a:rPr lang="en-US" baseline="0" dirty="0" smtClean="0"/>
              <a:t>) and SNP data MN, OK, KS shoots.  Our group organized a </a:t>
            </a:r>
            <a:r>
              <a:rPr lang="en-US" baseline="0" dirty="0" err="1" smtClean="0"/>
              <a:t>Chamaecrista</a:t>
            </a:r>
            <a:r>
              <a:rPr lang="en-US" baseline="0" dirty="0" smtClean="0"/>
              <a:t> research workshop at the International Conference on Legume Genomics and Genetics in Mexico in December which gave us the impetus to get things together in time for the January class start date. Main point – tons of data. Just about settled on final assemblies, expression and SNP data now. Not clear that students could pull off the assembly work with the type of quality needed for research community.</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SERC lab</a:t>
            </a:r>
            <a:r>
              <a:rPr lang="en-US" baseline="0" dirty="0" smtClean="0"/>
              <a:t> observations and interviews helped us identify some major challenges for students. To help with the sense of overwhelm we applied for a CCLI grant to create a web interface to scaffold learning and free up the instructor to have higher order discussion with student groups. </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Learning goals</a:t>
            </a:r>
            <a:r>
              <a:rPr lang="en-US" baseline="0" dirty="0" smtClean="0"/>
              <a:t> drove curriculum development and assessment.</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Learning goals</a:t>
            </a:r>
            <a:r>
              <a:rPr lang="en-US" baseline="0" dirty="0" smtClean="0"/>
              <a:t> drove curriculum development and assessment.</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organism all term, more intentional</a:t>
            </a:r>
            <a:r>
              <a:rPr lang="en-US" baseline="0" dirty="0" smtClean="0"/>
              <a:t> integration of lab throughout term and also classroom. Still 2 in </a:t>
            </a:r>
            <a:r>
              <a:rPr lang="en-US" baseline="0" dirty="0" err="1" smtClean="0"/>
              <a:t>silico</a:t>
            </a:r>
            <a:r>
              <a:rPr lang="en-US" baseline="0" dirty="0" smtClean="0"/>
              <a:t> labs. While keeping the focus on the biology was a huge challenge in W08, the restructuring of the lab and having our own </a:t>
            </a:r>
            <a:r>
              <a:rPr lang="en-US" baseline="0" dirty="0" err="1" smtClean="0"/>
              <a:t>transcriptome</a:t>
            </a:r>
            <a:r>
              <a:rPr lang="en-US" baseline="0" dirty="0" smtClean="0"/>
              <a:t> date alleviated this challenge in W09, not that there weren’t others.</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a:t>
            </a:r>
            <a:r>
              <a:rPr lang="en-US" baseline="0" dirty="0" smtClean="0"/>
              <a:t> of how some students moved through the term conceptually.</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current</a:t>
            </a:r>
            <a:r>
              <a:rPr lang="en-US" baseline="0" dirty="0" smtClean="0"/>
              <a:t> challenge for biology undergraduate education is integrating genomics into the curriculum in a way that keeps the biology at the center and fosters the development of cognitive and affective domain skills students need to deal with biology at a very different scale. I’ll briefly describe the efforts that have led to our current efforts to integrate research and education in our genetics course using WTS from a prairie plant.</a:t>
            </a:r>
            <a:endParaRPr lang="en-US" dirty="0"/>
          </a:p>
        </p:txBody>
      </p:sp>
      <p:sp>
        <p:nvSpPr>
          <p:cNvPr id="4" name="Slide Number Placeholder 3"/>
          <p:cNvSpPr>
            <a:spLocks noGrp="1"/>
          </p:cNvSpPr>
          <p:nvPr>
            <p:ph type="sldNum" sz="quarter" idx="10"/>
          </p:nvPr>
        </p:nvSpPr>
        <p:spPr/>
        <p:txBody>
          <a:bodyPr/>
          <a:lstStyle/>
          <a:p>
            <a:fld id="{054AD7E7-C689-0940-A01A-F2EC62D84215}"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070F01-31BD-3641-AF01-676313CB35ED}" type="datetimeFigureOut">
              <a:rPr lang="en-US" smtClean="0"/>
              <a:pPr/>
              <a:t>6/19/09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70F01-31BD-3641-AF01-676313CB35ED}" type="datetimeFigureOut">
              <a:rPr lang="en-US" smtClean="0"/>
              <a:pPr/>
              <a:t>6/19/09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70F01-31BD-3641-AF01-676313CB35ED}" type="datetimeFigureOut">
              <a:rPr lang="en-US" smtClean="0"/>
              <a:pPr/>
              <a:t>6/19/09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70F01-31BD-3641-AF01-676313CB35ED}" type="datetimeFigureOut">
              <a:rPr lang="en-US" smtClean="0"/>
              <a:pPr/>
              <a:t>6/19/09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070F01-31BD-3641-AF01-676313CB35ED}" type="datetimeFigureOut">
              <a:rPr lang="en-US" smtClean="0"/>
              <a:pPr/>
              <a:t>6/19/09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070F01-31BD-3641-AF01-676313CB35ED}" type="datetimeFigureOut">
              <a:rPr lang="en-US" smtClean="0"/>
              <a:pPr/>
              <a:t>6/19/09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070F01-31BD-3641-AF01-676313CB35ED}" type="datetimeFigureOut">
              <a:rPr lang="en-US" smtClean="0"/>
              <a:pPr/>
              <a:t>6/19/09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070F01-31BD-3641-AF01-676313CB35ED}" type="datetimeFigureOut">
              <a:rPr lang="en-US" smtClean="0"/>
              <a:pPr/>
              <a:t>6/19/09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070F01-31BD-3641-AF01-676313CB35ED}" type="datetimeFigureOut">
              <a:rPr lang="en-US" smtClean="0"/>
              <a:pPr/>
              <a:t>6/19/09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070F01-31BD-3641-AF01-676313CB35ED}" type="datetimeFigureOut">
              <a:rPr lang="en-US" smtClean="0"/>
              <a:pPr/>
              <a:t>6/19/09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070F01-31BD-3641-AF01-676313CB35ED}" type="datetimeFigureOut">
              <a:rPr lang="en-US" smtClean="0"/>
              <a:pPr/>
              <a:t>6/19/09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509EB-DCE7-B142-981F-5FC56AAD55A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70F01-31BD-3641-AF01-676313CB35ED}" type="datetimeFigureOut">
              <a:rPr lang="en-US" smtClean="0"/>
              <a:pPr/>
              <a:t>6/19/09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509EB-DCE7-B142-981F-5FC56AAD55A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oleObject" Target="Macintosh%20HD:Users:ssinger:Desktop:UMNGenomicsEdTalk:finalPapers:final_lab_paper_jacktimmonseri.doc!OLE_LINK2" TargetMode="External"/><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Macintosh%20HD:Users:ssinger:Desktop:UMNGenomicsEdTalk:finalPapers:final_lab_paper_danielrathmeli.v2.doc!OLE_LINK1" TargetMode="External"/><Relationship Id="rId5" Type="http://schemas.openxmlformats.org/officeDocument/2006/relationships/oleObject" Target="Macintosh%20HD:Users:ssinger:Desktop:UMNGenomicsEdTalk:finalPapers:final_lab_paper_jacktimmonseri.doc!OLE_LINK3" TargetMode="External"/></Relationships>
</file>

<file path=ppt/slides/_rels/slide12.xml.rels><?xml version="1.0" encoding="UTF-8" standalone="yes"?>
<Relationships xmlns="http://schemas.openxmlformats.org/package/2006/relationships"><Relationship Id="rId4" Type="http://schemas.openxmlformats.org/officeDocument/2006/relationships/image" Target="../media/image15.jpe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Macintosh%20HD:Users:ssinger:Desktop:UMNGenomicsEdTalk:finalPapers:final_lab_paper_huntermartinch.v2.doc!OLE_LINK4"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2.xml"/><Relationship Id="rId5" Type="http://schemas.openxmlformats.org/officeDocument/2006/relationships/oleObject" Target="../embeddings/Microsoft_Word_97_-_2004_Document1.doc"/></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4" Type="http://schemas.openxmlformats.org/officeDocument/2006/relationships/hyperlink" Target="http://serc.carleton.edu/resources/21717.html"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erc.carleton.edu/genomics/units/cauliflower.html" TargetMode="External"/></Relationships>
</file>

<file path=ppt/slides/_rels/slide34.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3"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600200"/>
            <a:ext cx="8991600" cy="1470025"/>
          </a:xfrm>
        </p:spPr>
        <p:txBody>
          <a:bodyPr>
            <a:noAutofit/>
          </a:bodyPr>
          <a:lstStyle/>
          <a:p>
            <a:r>
              <a:rPr lang="en-US" sz="4800" dirty="0" smtClean="0">
                <a:solidFill>
                  <a:schemeClr val="accent3">
                    <a:lumMod val="50000"/>
                  </a:schemeClr>
                </a:solidFill>
              </a:rPr>
              <a:t>Exploring Whole </a:t>
            </a:r>
            <a:r>
              <a:rPr lang="en-US" sz="4800" dirty="0" err="1" smtClean="0">
                <a:solidFill>
                  <a:schemeClr val="accent3">
                    <a:lumMod val="50000"/>
                  </a:schemeClr>
                </a:solidFill>
              </a:rPr>
              <a:t>Transcriptomes</a:t>
            </a:r>
            <a:r>
              <a:rPr lang="en-US" sz="4800" dirty="0" smtClean="0">
                <a:solidFill>
                  <a:schemeClr val="accent3">
                    <a:lumMod val="50000"/>
                  </a:schemeClr>
                </a:solidFill>
              </a:rPr>
              <a:t> with Genetics Students</a:t>
            </a:r>
            <a:endParaRPr lang="en-US" sz="4800" dirty="0">
              <a:solidFill>
                <a:schemeClr val="accent3">
                  <a:lumMod val="50000"/>
                </a:schemeClr>
              </a:solidFill>
            </a:endParaRPr>
          </a:p>
        </p:txBody>
      </p:sp>
      <p:sp>
        <p:nvSpPr>
          <p:cNvPr id="3" name="Subtitle 2"/>
          <p:cNvSpPr>
            <a:spLocks noGrp="1"/>
          </p:cNvSpPr>
          <p:nvPr>
            <p:ph type="subTitle" idx="1"/>
          </p:nvPr>
        </p:nvSpPr>
        <p:spPr>
          <a:xfrm>
            <a:off x="304800" y="3886200"/>
            <a:ext cx="8610600" cy="2590800"/>
          </a:xfrm>
        </p:spPr>
        <p:txBody>
          <a:bodyPr>
            <a:normAutofit fontScale="62500" lnSpcReduction="20000"/>
          </a:bodyPr>
          <a:lstStyle/>
          <a:p>
            <a:r>
              <a:rPr lang="en-US" sz="3097" dirty="0" smtClean="0">
                <a:solidFill>
                  <a:srgbClr val="0000FF"/>
                </a:solidFill>
              </a:rPr>
              <a:t>Susan R. Singer, </a:t>
            </a:r>
            <a:r>
              <a:rPr lang="en-US" sz="3097" dirty="0" smtClean="0">
                <a:solidFill>
                  <a:schemeClr val="accent6">
                    <a:lumMod val="75000"/>
                  </a:schemeClr>
                </a:solidFill>
              </a:rPr>
              <a:t>Benjamin J. Taylor, </a:t>
            </a:r>
            <a:r>
              <a:rPr lang="en-US" sz="3097" dirty="0" smtClean="0">
                <a:solidFill>
                  <a:schemeClr val="accent1">
                    <a:lumMod val="75000"/>
                  </a:schemeClr>
                </a:solidFill>
              </a:rPr>
              <a:t>Cathy </a:t>
            </a:r>
            <a:r>
              <a:rPr lang="en-US" sz="3097" dirty="0" err="1" smtClean="0">
                <a:solidFill>
                  <a:schemeClr val="accent1">
                    <a:lumMod val="75000"/>
                  </a:schemeClr>
                </a:solidFill>
              </a:rPr>
              <a:t>Manduca</a:t>
            </a:r>
            <a:r>
              <a:rPr lang="en-US" sz="3097" dirty="0" smtClean="0">
                <a:solidFill>
                  <a:schemeClr val="accent1">
                    <a:lumMod val="75000"/>
                  </a:schemeClr>
                </a:solidFill>
              </a:rPr>
              <a:t>, Sean Fox, Ellen Iverson</a:t>
            </a:r>
            <a:r>
              <a:rPr lang="en-US" sz="3097" dirty="0" smtClean="0">
                <a:solidFill>
                  <a:schemeClr val="tx2">
                    <a:lumMod val="75000"/>
                  </a:schemeClr>
                </a:solidFill>
              </a:rPr>
              <a:t>, </a:t>
            </a:r>
            <a:r>
              <a:rPr lang="en-US" sz="3097" dirty="0" smtClean="0">
                <a:solidFill>
                  <a:srgbClr val="800000"/>
                </a:solidFill>
              </a:rPr>
              <a:t>Jodi Schwarz, </a:t>
            </a:r>
            <a:r>
              <a:rPr lang="en-US" sz="3097" dirty="0" smtClean="0">
                <a:solidFill>
                  <a:schemeClr val="accent2"/>
                </a:solidFill>
              </a:rPr>
              <a:t>Jeff J. Doyle,</a:t>
            </a:r>
            <a:r>
              <a:rPr lang="en-US" sz="3097" dirty="0" smtClean="0">
                <a:solidFill>
                  <a:srgbClr val="0000FF"/>
                </a:solidFill>
              </a:rPr>
              <a:t> </a:t>
            </a:r>
            <a:r>
              <a:rPr lang="en-US" sz="3097" dirty="0" smtClean="0">
                <a:solidFill>
                  <a:schemeClr val="accent2"/>
                </a:solidFill>
              </a:rPr>
              <a:t>Dan </a:t>
            </a:r>
            <a:r>
              <a:rPr lang="en-US" sz="3097" dirty="0" err="1" smtClean="0">
                <a:solidFill>
                  <a:schemeClr val="accent2"/>
                </a:solidFill>
              </a:rPr>
              <a:t>Ilut</a:t>
            </a:r>
            <a:r>
              <a:rPr lang="en-US" sz="3097" dirty="0" smtClean="0">
                <a:solidFill>
                  <a:schemeClr val="accent2"/>
                </a:solidFill>
              </a:rPr>
              <a:t>, </a:t>
            </a:r>
            <a:r>
              <a:rPr lang="en-US" sz="3097" dirty="0" smtClean="0">
                <a:solidFill>
                  <a:srgbClr val="008000"/>
                </a:solidFill>
              </a:rPr>
              <a:t>Andrew Farmer, and Gregory D. May</a:t>
            </a:r>
          </a:p>
          <a:p>
            <a:endParaRPr lang="en-US" sz="3097" dirty="0" smtClean="0">
              <a:solidFill>
                <a:srgbClr val="008000"/>
              </a:solidFill>
            </a:endParaRPr>
          </a:p>
          <a:p>
            <a:pPr>
              <a:defRPr/>
            </a:pPr>
            <a:r>
              <a:rPr lang="en-US" sz="2581" dirty="0">
                <a:solidFill>
                  <a:srgbClr val="0000FF"/>
                </a:solidFill>
                <a:ea typeface="Arial" charset="0"/>
                <a:cs typeface="Arial" charset="0"/>
              </a:rPr>
              <a:t>Department of Biology, Carleton College, Northfield, </a:t>
            </a:r>
            <a:r>
              <a:rPr lang="en-US" sz="2581" dirty="0" smtClean="0">
                <a:solidFill>
                  <a:srgbClr val="0000FF"/>
                </a:solidFill>
                <a:ea typeface="Arial" charset="0"/>
                <a:cs typeface="Arial" charset="0"/>
              </a:rPr>
              <a:t>MN</a:t>
            </a:r>
          </a:p>
          <a:p>
            <a:pPr>
              <a:defRPr/>
            </a:pPr>
            <a:r>
              <a:rPr lang="en-US" sz="2581" dirty="0" smtClean="0">
                <a:solidFill>
                  <a:schemeClr val="accent1">
                    <a:lumMod val="75000"/>
                  </a:schemeClr>
                </a:solidFill>
                <a:ea typeface="Arial" charset="0"/>
                <a:cs typeface="Arial" charset="0"/>
              </a:rPr>
              <a:t>Science Education Resource Center, Carleton College, Northfield, MN</a:t>
            </a:r>
          </a:p>
          <a:p>
            <a:pPr>
              <a:defRPr/>
            </a:pPr>
            <a:r>
              <a:rPr lang="en-US" sz="2581" dirty="0" smtClean="0">
                <a:solidFill>
                  <a:srgbClr val="E46C0A"/>
                </a:solidFill>
                <a:ea typeface="Arial" charset="0"/>
                <a:cs typeface="Arial" charset="0"/>
              </a:rPr>
              <a:t>Department of Entomology, University of Wisconsin, Madison, WI</a:t>
            </a:r>
          </a:p>
          <a:p>
            <a:pPr>
              <a:defRPr/>
            </a:pPr>
            <a:r>
              <a:rPr lang="en-US" sz="2581" dirty="0" smtClean="0">
                <a:solidFill>
                  <a:srgbClr val="800000"/>
                </a:solidFill>
                <a:ea typeface="Arial" charset="0"/>
                <a:cs typeface="Arial" charset="0"/>
              </a:rPr>
              <a:t>Vassar College, Poughkeepsie, NY</a:t>
            </a:r>
          </a:p>
          <a:p>
            <a:pPr>
              <a:defRPr/>
            </a:pPr>
            <a:r>
              <a:rPr lang="en-US" sz="2581" dirty="0">
                <a:solidFill>
                  <a:srgbClr val="953735"/>
                </a:solidFill>
              </a:rPr>
              <a:t>Department of Plant Biology, Cornell University, Ithaca, NY</a:t>
            </a:r>
            <a:endParaRPr lang="en-US" sz="2581" dirty="0" smtClean="0">
              <a:solidFill>
                <a:srgbClr val="953735"/>
              </a:solidFill>
            </a:endParaRPr>
          </a:p>
          <a:p>
            <a:pPr>
              <a:defRPr/>
            </a:pPr>
            <a:r>
              <a:rPr lang="en-US" sz="2581" dirty="0" smtClean="0">
                <a:solidFill>
                  <a:srgbClr val="008000"/>
                </a:solidFill>
              </a:rPr>
              <a:t>National </a:t>
            </a:r>
            <a:r>
              <a:rPr lang="en-US" sz="2581" dirty="0">
                <a:solidFill>
                  <a:srgbClr val="008000"/>
                </a:solidFill>
              </a:rPr>
              <a:t>Center for Genome Resources, Santa Fe, NM</a:t>
            </a:r>
          </a:p>
          <a:p>
            <a:endParaRPr lang="en-US" dirty="0"/>
          </a:p>
        </p:txBody>
      </p:sp>
      <p:pic>
        <p:nvPicPr>
          <p:cNvPr id="6" name="Picture 5"/>
          <p:cNvPicPr>
            <a:picLocks noChangeAspect="1"/>
          </p:cNvPicPr>
          <p:nvPr/>
        </p:nvPicPr>
        <p:blipFill>
          <a:blip r:embed="rId3"/>
          <a:stretch>
            <a:fillRect/>
          </a:stretch>
        </p:blipFill>
        <p:spPr>
          <a:xfrm>
            <a:off x="76200" y="0"/>
            <a:ext cx="8991600" cy="107298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F6228"/>
                </a:solidFill>
              </a:rPr>
              <a:t>Whole plant lab</a:t>
            </a:r>
            <a:br>
              <a:rPr lang="en-US" dirty="0" smtClean="0">
                <a:solidFill>
                  <a:srgbClr val="4F6228"/>
                </a:solidFill>
              </a:rPr>
            </a:br>
            <a:r>
              <a:rPr lang="en-US" dirty="0" smtClean="0">
                <a:solidFill>
                  <a:srgbClr val="4F6228"/>
                </a:solidFill>
              </a:rPr>
              <a:t>(30 ecotypes, same growth conditions)</a:t>
            </a:r>
            <a:endParaRPr lang="en-US" dirty="0">
              <a:solidFill>
                <a:srgbClr val="4F6228"/>
              </a:solidFill>
            </a:endParaRPr>
          </a:p>
        </p:txBody>
      </p:sp>
      <p:graphicFrame>
        <p:nvGraphicFramePr>
          <p:cNvPr id="4" name="Content Placeholder 3"/>
          <p:cNvGraphicFramePr>
            <a:graphicFrameLocks noGrp="1"/>
          </p:cNvGraphicFramePr>
          <p:nvPr>
            <p:ph idx="1"/>
          </p:nvPr>
        </p:nvGraphicFramePr>
        <p:xfrm>
          <a:off x="304799" y="1600200"/>
          <a:ext cx="4205869" cy="236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457200" y="4267200"/>
          <a:ext cx="4263482" cy="2362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4949281" y="1524000"/>
            <a:ext cx="4194719" cy="1754327"/>
          </a:xfrm>
          <a:prstGeom prst="rect">
            <a:avLst/>
          </a:prstGeom>
          <a:noFill/>
        </p:spPr>
        <p:txBody>
          <a:bodyPr wrap="square" rtlCol="0">
            <a:spAutoFit/>
          </a:bodyPr>
          <a:lstStyle/>
          <a:p>
            <a:r>
              <a:rPr lang="en-US" dirty="0" smtClean="0"/>
              <a:t>Strategies</a:t>
            </a:r>
          </a:p>
          <a:p>
            <a:endParaRPr lang="en-US" dirty="0" smtClean="0"/>
          </a:p>
          <a:p>
            <a:pPr marL="342900" indent="-342900">
              <a:buFont typeface="+mj-lt"/>
              <a:buAutoNum type="arabicPeriod"/>
            </a:pPr>
            <a:r>
              <a:rPr lang="en-US" dirty="0" smtClean="0"/>
              <a:t>Link lilac </a:t>
            </a:r>
            <a:r>
              <a:rPr lang="en-US" dirty="0" err="1" smtClean="0"/>
              <a:t>phenology</a:t>
            </a:r>
            <a:r>
              <a:rPr lang="en-US" dirty="0" smtClean="0"/>
              <a:t>/latitude with </a:t>
            </a:r>
            <a:r>
              <a:rPr lang="en-US" i="1" dirty="0" err="1" smtClean="0"/>
              <a:t>Chamaecrista</a:t>
            </a:r>
            <a:r>
              <a:rPr lang="en-US" dirty="0" smtClean="0"/>
              <a:t> latitude/flowering node</a:t>
            </a:r>
          </a:p>
          <a:p>
            <a:pPr marL="342900" indent="-342900">
              <a:buFont typeface="+mj-lt"/>
              <a:buAutoNum type="arabicPeriod"/>
            </a:pPr>
            <a:r>
              <a:rPr lang="en-US" dirty="0" smtClean="0"/>
              <a:t>Literature analysis</a:t>
            </a:r>
          </a:p>
          <a:p>
            <a:endParaRPr lang="en-US" dirty="0"/>
          </a:p>
        </p:txBody>
      </p:sp>
      <p:sp>
        <p:nvSpPr>
          <p:cNvPr id="7" name="TextBox 6"/>
          <p:cNvSpPr txBox="1"/>
          <p:nvPr/>
        </p:nvSpPr>
        <p:spPr>
          <a:xfrm>
            <a:off x="5029200" y="3124200"/>
            <a:ext cx="4194719" cy="1477328"/>
          </a:xfrm>
          <a:prstGeom prst="rect">
            <a:avLst/>
          </a:prstGeom>
          <a:noFill/>
        </p:spPr>
        <p:txBody>
          <a:bodyPr wrap="square" rtlCol="0">
            <a:spAutoFit/>
          </a:bodyPr>
          <a:lstStyle/>
          <a:p>
            <a:r>
              <a:rPr lang="en-US" dirty="0" smtClean="0"/>
              <a:t>Links to in </a:t>
            </a:r>
            <a:r>
              <a:rPr lang="en-US" dirty="0" err="1" smtClean="0"/>
              <a:t>silico</a:t>
            </a:r>
            <a:r>
              <a:rPr lang="en-US" dirty="0" smtClean="0"/>
              <a:t> lab</a:t>
            </a:r>
          </a:p>
          <a:p>
            <a:endParaRPr lang="en-US" dirty="0" smtClean="0"/>
          </a:p>
          <a:p>
            <a:pPr marL="342900" indent="-342900">
              <a:buFont typeface="+mj-lt"/>
              <a:buAutoNum type="arabicPeriod"/>
            </a:pPr>
            <a:r>
              <a:rPr lang="en-US" dirty="0" smtClean="0"/>
              <a:t>Flowering time genes</a:t>
            </a:r>
          </a:p>
          <a:p>
            <a:pPr marL="342900" indent="-342900">
              <a:buFont typeface="+mj-lt"/>
              <a:buAutoNum type="arabicPeriod"/>
            </a:pPr>
            <a:r>
              <a:rPr lang="en-US" dirty="0" smtClean="0"/>
              <a:t>Leaf size differences to </a:t>
            </a:r>
            <a:r>
              <a:rPr lang="en-US" dirty="0" err="1" smtClean="0"/>
              <a:t>expansin</a:t>
            </a:r>
            <a:r>
              <a:rPr lang="en-US" dirty="0" smtClean="0"/>
              <a:t> genes</a:t>
            </a:r>
          </a:p>
          <a:p>
            <a:endParaRPr lang="en-US" dirty="0"/>
          </a:p>
        </p:txBody>
      </p:sp>
      <p:pic>
        <p:nvPicPr>
          <p:cNvPr id="9" name="Picture 8"/>
          <p:cNvPicPr>
            <a:picLocks noChangeAspect="1"/>
          </p:cNvPicPr>
          <p:nvPr/>
        </p:nvPicPr>
        <p:blipFill>
          <a:blip r:embed="rId5"/>
          <a:stretch>
            <a:fillRect/>
          </a:stretch>
        </p:blipFill>
        <p:spPr>
          <a:xfrm>
            <a:off x="5424451" y="4411238"/>
            <a:ext cx="3262349" cy="244676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F6228"/>
                </a:solidFill>
              </a:rPr>
              <a:t>In </a:t>
            </a:r>
            <a:r>
              <a:rPr lang="en-US" dirty="0" err="1" smtClean="0">
                <a:solidFill>
                  <a:srgbClr val="4F6228"/>
                </a:solidFill>
              </a:rPr>
              <a:t>silico</a:t>
            </a:r>
            <a:r>
              <a:rPr lang="en-US" dirty="0" smtClean="0">
                <a:solidFill>
                  <a:srgbClr val="4F6228"/>
                </a:solidFill>
              </a:rPr>
              <a:t> labs:</a:t>
            </a:r>
            <a:br>
              <a:rPr lang="en-US" dirty="0" smtClean="0">
                <a:solidFill>
                  <a:srgbClr val="4F6228"/>
                </a:solidFill>
              </a:rPr>
            </a:br>
            <a:r>
              <a:rPr lang="en-US" dirty="0" smtClean="0">
                <a:solidFill>
                  <a:srgbClr val="4F6228"/>
                </a:solidFill>
              </a:rPr>
              <a:t>Gene expression analysis</a:t>
            </a:r>
            <a:endParaRPr lang="en-US" dirty="0">
              <a:solidFill>
                <a:srgbClr val="4F6228"/>
              </a:solidFill>
            </a:endParaRPr>
          </a:p>
        </p:txBody>
      </p:sp>
      <p:graphicFrame>
        <p:nvGraphicFramePr>
          <p:cNvPr id="53250" name="Object 2"/>
          <p:cNvGraphicFramePr>
            <a:graphicFrameLocks noChangeAspect="1"/>
          </p:cNvGraphicFramePr>
          <p:nvPr/>
        </p:nvGraphicFramePr>
        <p:xfrm>
          <a:off x="381000" y="2590800"/>
          <a:ext cx="5221534" cy="3276600"/>
        </p:xfrm>
        <a:graphic>
          <a:graphicData uri="http://schemas.openxmlformats.org/presentationml/2006/ole">
            <p:oleObj spid="_x0000_s53250" name="Document" r:id="rId3" imgW="3784600" imgH="2374900" progId="Word.Document.12">
              <p:link updateAutomatic="1"/>
            </p:oleObj>
          </a:graphicData>
        </a:graphic>
      </p:graphicFrame>
      <p:graphicFrame>
        <p:nvGraphicFramePr>
          <p:cNvPr id="53251" name="Object 3"/>
          <p:cNvGraphicFramePr>
            <a:graphicFrameLocks noChangeAspect="1"/>
          </p:cNvGraphicFramePr>
          <p:nvPr/>
        </p:nvGraphicFramePr>
        <p:xfrm>
          <a:off x="5861050" y="2222500"/>
          <a:ext cx="2578100" cy="2273300"/>
        </p:xfrm>
        <a:graphic>
          <a:graphicData uri="http://schemas.openxmlformats.org/presentationml/2006/ole">
            <p:oleObj spid="_x0000_s53251" name="Document" r:id="rId4" imgW="2578100" imgH="2273300" progId="Word.Document.12">
              <p:link updateAutomatic="1"/>
            </p:oleObj>
          </a:graphicData>
        </a:graphic>
      </p:graphicFrame>
      <p:graphicFrame>
        <p:nvGraphicFramePr>
          <p:cNvPr id="53252" name="Object 4"/>
          <p:cNvGraphicFramePr>
            <a:graphicFrameLocks noChangeAspect="1"/>
          </p:cNvGraphicFramePr>
          <p:nvPr/>
        </p:nvGraphicFramePr>
        <p:xfrm>
          <a:off x="5867400" y="4495800"/>
          <a:ext cx="2667000" cy="2286000"/>
        </p:xfrm>
        <a:graphic>
          <a:graphicData uri="http://schemas.openxmlformats.org/presentationml/2006/ole">
            <p:oleObj spid="_x0000_s53252" name="Document" r:id="rId5" imgW="2667000" imgH="2286000" progId="Word.Document.12">
              <p:link updateAutomatic="1"/>
            </p:oleObj>
          </a:graphicData>
        </a:graphic>
      </p:graphicFrame>
      <p:sp>
        <p:nvSpPr>
          <p:cNvPr id="7" name="TextBox 6"/>
          <p:cNvSpPr txBox="1"/>
          <p:nvPr/>
        </p:nvSpPr>
        <p:spPr>
          <a:xfrm>
            <a:off x="1605812" y="2036802"/>
            <a:ext cx="2585188" cy="369332"/>
          </a:xfrm>
          <a:prstGeom prst="rect">
            <a:avLst/>
          </a:prstGeom>
          <a:noFill/>
        </p:spPr>
        <p:txBody>
          <a:bodyPr wrap="none" rtlCol="0">
            <a:spAutoFit/>
          </a:bodyPr>
          <a:lstStyle/>
          <a:p>
            <a:r>
              <a:rPr lang="en-US" dirty="0" smtClean="0"/>
              <a:t>Focus on  overall patterns</a:t>
            </a:r>
            <a:endParaRPr lang="en-US" dirty="0"/>
          </a:p>
        </p:txBody>
      </p:sp>
      <p:sp>
        <p:nvSpPr>
          <p:cNvPr id="8" name="TextBox 7"/>
          <p:cNvSpPr txBox="1"/>
          <p:nvPr/>
        </p:nvSpPr>
        <p:spPr>
          <a:xfrm>
            <a:off x="5861050" y="1752600"/>
            <a:ext cx="2576396" cy="369332"/>
          </a:xfrm>
          <a:prstGeom prst="rect">
            <a:avLst/>
          </a:prstGeom>
          <a:noFill/>
        </p:spPr>
        <p:txBody>
          <a:bodyPr wrap="none" rtlCol="0">
            <a:spAutoFit/>
          </a:bodyPr>
          <a:lstStyle/>
          <a:p>
            <a:r>
              <a:rPr lang="en-US" dirty="0" smtClean="0"/>
              <a:t>Candidate gene approach</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8229600" cy="1143000"/>
          </a:xfrm>
        </p:spPr>
        <p:txBody>
          <a:bodyPr>
            <a:normAutofit fontScale="90000"/>
          </a:bodyPr>
          <a:lstStyle/>
          <a:p>
            <a:r>
              <a:rPr lang="en-US" dirty="0" smtClean="0">
                <a:solidFill>
                  <a:srgbClr val="4F6228"/>
                </a:solidFill>
              </a:rPr>
              <a:t>Linking in </a:t>
            </a:r>
            <a:r>
              <a:rPr lang="en-US" dirty="0" err="1" smtClean="0">
                <a:solidFill>
                  <a:srgbClr val="4F6228"/>
                </a:solidFill>
              </a:rPr>
              <a:t>silico</a:t>
            </a:r>
            <a:r>
              <a:rPr lang="en-US" dirty="0" smtClean="0">
                <a:solidFill>
                  <a:srgbClr val="4F6228"/>
                </a:solidFill>
              </a:rPr>
              <a:t> to wet lab:</a:t>
            </a:r>
            <a:br>
              <a:rPr lang="en-US" dirty="0" smtClean="0">
                <a:solidFill>
                  <a:srgbClr val="4F6228"/>
                </a:solidFill>
              </a:rPr>
            </a:br>
            <a:r>
              <a:rPr lang="en-US" dirty="0" smtClean="0">
                <a:solidFill>
                  <a:srgbClr val="4F6228"/>
                </a:solidFill>
              </a:rPr>
              <a:t>SNP analysis</a:t>
            </a:r>
            <a:endParaRPr lang="en-US" dirty="0">
              <a:solidFill>
                <a:srgbClr val="4F6228"/>
              </a:solidFill>
            </a:endParaRPr>
          </a:p>
        </p:txBody>
      </p:sp>
      <p:graphicFrame>
        <p:nvGraphicFramePr>
          <p:cNvPr id="54277" name="Object 5"/>
          <p:cNvGraphicFramePr>
            <a:graphicFrameLocks noChangeAspect="1"/>
          </p:cNvGraphicFramePr>
          <p:nvPr/>
        </p:nvGraphicFramePr>
        <p:xfrm>
          <a:off x="-1" y="1549400"/>
          <a:ext cx="5626100" cy="1803400"/>
        </p:xfrm>
        <a:graphic>
          <a:graphicData uri="http://schemas.openxmlformats.org/presentationml/2006/ole">
            <p:oleObj spid="_x0000_s54277" name="Document" r:id="rId3" imgW="5626100" imgH="1803400" progId="Word.Document.8">
              <p:link updateAutomatic="1"/>
            </p:oleObj>
          </a:graphicData>
        </a:graphic>
      </p:graphicFrame>
      <p:sp>
        <p:nvSpPr>
          <p:cNvPr id="10" name="TextBox 9"/>
          <p:cNvSpPr txBox="1"/>
          <p:nvPr/>
        </p:nvSpPr>
        <p:spPr>
          <a:xfrm>
            <a:off x="457200" y="3693155"/>
            <a:ext cx="4864099" cy="2523768"/>
          </a:xfrm>
          <a:prstGeom prst="rect">
            <a:avLst/>
          </a:prstGeom>
          <a:noFill/>
        </p:spPr>
        <p:txBody>
          <a:bodyPr wrap="square" rtlCol="0">
            <a:spAutoFit/>
          </a:bodyPr>
          <a:lstStyle/>
          <a:p>
            <a:pPr marL="342900" indent="-342900">
              <a:buFont typeface="+mj-lt"/>
              <a:buAutoNum type="arabicPeriod"/>
            </a:pPr>
            <a:r>
              <a:rPr lang="en-US" sz="2000" dirty="0" smtClean="0"/>
              <a:t>Identified SNP variant among ecotypes</a:t>
            </a:r>
          </a:p>
          <a:p>
            <a:pPr marL="342900" indent="-342900">
              <a:buFont typeface="+mj-lt"/>
              <a:buAutoNum type="arabicPeriod"/>
            </a:pPr>
            <a:r>
              <a:rPr lang="en-US" sz="2000" dirty="0" smtClean="0"/>
              <a:t>Identified restriction enzyme that cuts only one variant</a:t>
            </a:r>
          </a:p>
          <a:p>
            <a:pPr marL="342900" indent="-342900">
              <a:buFont typeface="+mj-lt"/>
              <a:buAutoNum type="arabicPeriod"/>
            </a:pPr>
            <a:r>
              <a:rPr lang="en-US" sz="2000" dirty="0" smtClean="0"/>
              <a:t>Designed primers</a:t>
            </a:r>
          </a:p>
          <a:p>
            <a:pPr marL="342900" indent="-342900">
              <a:buFont typeface="+mj-lt"/>
              <a:buAutoNum type="arabicPeriod"/>
            </a:pPr>
            <a:r>
              <a:rPr lang="en-US" sz="2000" dirty="0" smtClean="0"/>
              <a:t>PCR</a:t>
            </a:r>
          </a:p>
          <a:p>
            <a:pPr marL="342900" indent="-342900">
              <a:buFont typeface="+mj-lt"/>
              <a:buAutoNum type="arabicPeriod"/>
            </a:pPr>
            <a:r>
              <a:rPr lang="en-US" sz="2000" dirty="0" smtClean="0"/>
              <a:t>Digest</a:t>
            </a:r>
          </a:p>
          <a:p>
            <a:pPr marL="342900" indent="-342900">
              <a:buFont typeface="+mj-lt"/>
              <a:buAutoNum type="arabicPeriod"/>
            </a:pPr>
            <a:r>
              <a:rPr lang="en-US" sz="2000" dirty="0" smtClean="0"/>
              <a:t>Gel</a:t>
            </a:r>
          </a:p>
          <a:p>
            <a:endParaRPr lang="en-US" dirty="0"/>
          </a:p>
        </p:txBody>
      </p:sp>
      <p:grpSp>
        <p:nvGrpSpPr>
          <p:cNvPr id="18" name="Group 17"/>
          <p:cNvGrpSpPr/>
          <p:nvPr/>
        </p:nvGrpSpPr>
        <p:grpSpPr>
          <a:xfrm>
            <a:off x="5867400" y="274638"/>
            <a:ext cx="3276599" cy="3936711"/>
            <a:chOff x="5867400" y="2921288"/>
            <a:chExt cx="3276599" cy="3936711"/>
          </a:xfrm>
        </p:grpSpPr>
        <p:grpSp>
          <p:nvGrpSpPr>
            <p:cNvPr id="54278" name="Group 6"/>
            <p:cNvGrpSpPr>
              <a:grpSpLocks/>
            </p:cNvGrpSpPr>
            <p:nvPr/>
          </p:nvGrpSpPr>
          <p:grpSpPr bwMode="auto">
            <a:xfrm>
              <a:off x="5867400" y="2921288"/>
              <a:ext cx="3276599" cy="3936711"/>
              <a:chOff x="2673" y="1480"/>
              <a:chExt cx="6127" cy="7911"/>
            </a:xfrm>
          </p:grpSpPr>
          <p:pic>
            <p:nvPicPr>
              <p:cNvPr id="54279" name="Picture 7"/>
              <p:cNvPicPr>
                <a:picLocks noChangeAspect="1" noChangeArrowheads="1"/>
              </p:cNvPicPr>
              <p:nvPr/>
            </p:nvPicPr>
            <p:blipFill>
              <a:blip r:embed="rId4"/>
              <a:srcRect/>
              <a:stretch>
                <a:fillRect/>
              </a:stretch>
            </p:blipFill>
            <p:spPr bwMode="auto">
              <a:xfrm>
                <a:off x="2673" y="1480"/>
                <a:ext cx="6127" cy="7911"/>
              </a:xfrm>
              <a:prstGeom prst="rect">
                <a:avLst/>
              </a:prstGeom>
              <a:noFill/>
              <a:ln w="12700">
                <a:noFill/>
                <a:miter lim="800000"/>
                <a:headEnd/>
                <a:tailEnd/>
              </a:ln>
              <a:effectLst/>
            </p:spPr>
          </p:pic>
          <p:sp>
            <p:nvSpPr>
              <p:cNvPr id="54280" name="Rectangle 8"/>
              <p:cNvSpPr>
                <a:spLocks/>
              </p:cNvSpPr>
              <p:nvPr/>
            </p:nvSpPr>
            <p:spPr bwMode="auto">
              <a:xfrm>
                <a:off x="6700" y="1960"/>
                <a:ext cx="1245" cy="240"/>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rgbClr val="FFFFFF"/>
                    </a:solidFill>
                    <a:effectLst/>
                    <a:latin typeface="Cambria" charset="0"/>
                    <a:ea typeface="Times New Roman" charset="0"/>
                  </a:rPr>
                  <a:t>ladder</a:t>
                </a:r>
                <a:endParaRPr kumimoji="0" sz="1000" b="0" i="0" u="none" strike="noStrike" cap="none" normalizeH="0" baseline="0" noProof="1">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Times New Roman" charset="0"/>
                </a:endParaRPr>
              </a:p>
            </p:txBody>
          </p:sp>
          <p:sp>
            <p:nvSpPr>
              <p:cNvPr id="54281" name="Rectangle 9"/>
              <p:cNvSpPr>
                <a:spLocks/>
              </p:cNvSpPr>
              <p:nvPr/>
            </p:nvSpPr>
            <p:spPr bwMode="auto">
              <a:xfrm>
                <a:off x="3860" y="1960"/>
                <a:ext cx="2840" cy="540"/>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FFFFFF"/>
                    </a:solidFill>
                    <a:effectLst/>
                    <a:latin typeface="Cambria" charset="0"/>
                    <a:ea typeface="Times New Roman" charset="0"/>
                  </a:rPr>
                  <a:t>MN        MN        </a:t>
                </a:r>
                <a:r>
                  <a:rPr kumimoji="0" lang="en-US" sz="1200" b="0" i="0" u="none" strike="noStrike" cap="none" normalizeH="0" baseline="0" dirty="0" smtClean="0">
                    <a:ln>
                      <a:noFill/>
                    </a:ln>
                    <a:solidFill>
                      <a:srgbClr val="FFFFFF"/>
                    </a:solidFill>
                    <a:effectLst/>
                    <a:latin typeface="Cambria" charset="0"/>
                    <a:ea typeface="Times New Roman" charset="0"/>
                  </a:rPr>
                  <a:t> OK</a:t>
                </a:r>
                <a:endParaRPr kumimoji="0" sz="1000" b="0" i="0" u="none" strike="noStrike" cap="none" normalizeH="0" baseline="0" noProof="1" smtClean="0">
                  <a:ln>
                    <a:noFill/>
                  </a:ln>
                  <a:solidFill>
                    <a:schemeClr val="tx1"/>
                  </a:solidFill>
                  <a:effectLst/>
                  <a:latin typeface="Times New Roman" charset="0"/>
                  <a:ea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Times New Roman" charset="0"/>
                  <a:ea typeface="Times New Roman" charset="0"/>
                </a:endParaRPr>
              </a:p>
            </p:txBody>
          </p:sp>
        </p:grpSp>
        <p:sp>
          <p:nvSpPr>
            <p:cNvPr id="15" name="TextBox 14"/>
            <p:cNvSpPr txBox="1"/>
            <p:nvPr/>
          </p:nvSpPr>
          <p:spPr>
            <a:xfrm>
              <a:off x="5867400" y="4724400"/>
              <a:ext cx="615147" cy="276999"/>
            </a:xfrm>
            <a:prstGeom prst="rect">
              <a:avLst/>
            </a:prstGeom>
            <a:noFill/>
          </p:spPr>
          <p:txBody>
            <a:bodyPr wrap="none" rtlCol="0">
              <a:spAutoFit/>
            </a:bodyPr>
            <a:lstStyle/>
            <a:p>
              <a:r>
                <a:rPr lang="en-US" sz="1200" dirty="0" smtClean="0">
                  <a:solidFill>
                    <a:schemeClr val="bg1"/>
                  </a:solidFill>
                </a:rPr>
                <a:t>239 </a:t>
              </a:r>
              <a:r>
                <a:rPr lang="en-US" sz="1200" dirty="0" err="1" smtClean="0">
                  <a:solidFill>
                    <a:schemeClr val="bg1"/>
                  </a:solidFill>
                </a:rPr>
                <a:t>bp</a:t>
              </a:r>
              <a:endParaRPr lang="en-US" sz="1200" dirty="0">
                <a:solidFill>
                  <a:schemeClr val="bg1"/>
                </a:solidFill>
              </a:endParaRPr>
            </a:p>
          </p:txBody>
        </p:sp>
        <p:sp>
          <p:nvSpPr>
            <p:cNvPr id="16" name="TextBox 15"/>
            <p:cNvSpPr txBox="1"/>
            <p:nvPr/>
          </p:nvSpPr>
          <p:spPr>
            <a:xfrm>
              <a:off x="5867400" y="4876800"/>
              <a:ext cx="615147" cy="276999"/>
            </a:xfrm>
            <a:prstGeom prst="rect">
              <a:avLst/>
            </a:prstGeom>
            <a:noFill/>
          </p:spPr>
          <p:txBody>
            <a:bodyPr wrap="none" rtlCol="0">
              <a:spAutoFit/>
            </a:bodyPr>
            <a:lstStyle/>
            <a:p>
              <a:r>
                <a:rPr lang="en-US" sz="1200" dirty="0" smtClean="0">
                  <a:solidFill>
                    <a:schemeClr val="bg1"/>
                  </a:solidFill>
                </a:rPr>
                <a:t>210 </a:t>
              </a:r>
              <a:r>
                <a:rPr lang="en-US" sz="1200" dirty="0" err="1" smtClean="0">
                  <a:solidFill>
                    <a:schemeClr val="bg1"/>
                  </a:solidFill>
                </a:rPr>
                <a:t>bp</a:t>
              </a:r>
              <a:endParaRPr lang="en-US" sz="1200" dirty="0">
                <a:solidFill>
                  <a:schemeClr val="bg1"/>
                </a:solidFill>
              </a:endParaRPr>
            </a:p>
          </p:txBody>
        </p:sp>
        <p:sp>
          <p:nvSpPr>
            <p:cNvPr id="17" name="TextBox 16"/>
            <p:cNvSpPr txBox="1"/>
            <p:nvPr/>
          </p:nvSpPr>
          <p:spPr>
            <a:xfrm>
              <a:off x="5867400" y="5638800"/>
              <a:ext cx="537151" cy="276999"/>
            </a:xfrm>
            <a:prstGeom prst="rect">
              <a:avLst/>
            </a:prstGeom>
            <a:noFill/>
          </p:spPr>
          <p:txBody>
            <a:bodyPr wrap="none" rtlCol="0">
              <a:spAutoFit/>
            </a:bodyPr>
            <a:lstStyle/>
            <a:p>
              <a:r>
                <a:rPr lang="en-US" sz="1200" dirty="0" smtClean="0">
                  <a:solidFill>
                    <a:schemeClr val="bg1"/>
                  </a:solidFill>
                </a:rPr>
                <a:t>29 </a:t>
              </a:r>
              <a:r>
                <a:rPr lang="en-US" sz="1200" dirty="0" err="1" smtClean="0">
                  <a:solidFill>
                    <a:schemeClr val="bg1"/>
                  </a:solidFill>
                </a:rPr>
                <a:t>bp</a:t>
              </a:r>
              <a:endParaRPr lang="en-US" sz="1200" dirty="0">
                <a:solidFill>
                  <a:schemeClr val="bg1"/>
                </a:solidFill>
              </a:endParaRPr>
            </a:p>
          </p:txBody>
        </p:sp>
      </p:grpSp>
      <p:sp>
        <p:nvSpPr>
          <p:cNvPr id="19" name="TextBox 18"/>
          <p:cNvSpPr txBox="1"/>
          <p:nvPr/>
        </p:nvSpPr>
        <p:spPr>
          <a:xfrm>
            <a:off x="1905000" y="3276600"/>
            <a:ext cx="1211840" cy="461665"/>
          </a:xfrm>
          <a:prstGeom prst="rect">
            <a:avLst/>
          </a:prstGeom>
          <a:noFill/>
        </p:spPr>
        <p:txBody>
          <a:bodyPr wrap="none" rtlCol="0">
            <a:spAutoFit/>
          </a:bodyPr>
          <a:lstStyle/>
          <a:p>
            <a:r>
              <a:rPr lang="en-US" sz="2400" dirty="0" smtClean="0"/>
              <a:t>Strategy</a:t>
            </a:r>
            <a:endParaRPr lang="en-US" sz="2400" dirty="0"/>
          </a:p>
        </p:txBody>
      </p:sp>
      <p:sp>
        <p:nvSpPr>
          <p:cNvPr id="20" name="TextBox 19"/>
          <p:cNvSpPr txBox="1"/>
          <p:nvPr/>
        </p:nvSpPr>
        <p:spPr>
          <a:xfrm>
            <a:off x="6477000" y="4643735"/>
            <a:ext cx="1529836" cy="461665"/>
          </a:xfrm>
          <a:prstGeom prst="rect">
            <a:avLst/>
          </a:prstGeom>
          <a:noFill/>
        </p:spPr>
        <p:txBody>
          <a:bodyPr wrap="none" rtlCol="0">
            <a:spAutoFit/>
          </a:bodyPr>
          <a:lstStyle/>
          <a:p>
            <a:r>
              <a:rPr lang="en-US" sz="2400" dirty="0" smtClean="0"/>
              <a:t>Challenges</a:t>
            </a:r>
            <a:endParaRPr lang="en-US" sz="2400" dirty="0"/>
          </a:p>
        </p:txBody>
      </p:sp>
      <p:sp>
        <p:nvSpPr>
          <p:cNvPr id="21" name="TextBox 20"/>
          <p:cNvSpPr txBox="1"/>
          <p:nvPr/>
        </p:nvSpPr>
        <p:spPr>
          <a:xfrm>
            <a:off x="5651501" y="5029200"/>
            <a:ext cx="4864099" cy="1292662"/>
          </a:xfrm>
          <a:prstGeom prst="rect">
            <a:avLst/>
          </a:prstGeom>
          <a:noFill/>
        </p:spPr>
        <p:txBody>
          <a:bodyPr wrap="square" rtlCol="0">
            <a:spAutoFit/>
          </a:bodyPr>
          <a:lstStyle/>
          <a:p>
            <a:pPr marL="342900" indent="-342900">
              <a:buFont typeface="+mj-lt"/>
              <a:buAutoNum type="arabicPeriod"/>
            </a:pPr>
            <a:r>
              <a:rPr lang="en-US" sz="2000" dirty="0" smtClean="0"/>
              <a:t>No known gene function</a:t>
            </a:r>
          </a:p>
          <a:p>
            <a:pPr marL="342900" indent="-342900">
              <a:buFont typeface="+mj-lt"/>
              <a:buAutoNum type="arabicPeriod"/>
            </a:pPr>
            <a:r>
              <a:rPr lang="en-US" sz="2000" dirty="0" smtClean="0"/>
              <a:t>Synonymous SNP</a:t>
            </a:r>
          </a:p>
          <a:p>
            <a:pPr marL="342900" indent="-342900">
              <a:buFont typeface="+mj-lt"/>
              <a:buAutoNum type="arabicPeriod"/>
            </a:pPr>
            <a:r>
              <a:rPr lang="en-US" sz="2000" dirty="0" smtClean="0"/>
              <a:t>Resolution of size differences</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8229600" cy="1143000"/>
          </a:xfrm>
        </p:spPr>
        <p:txBody>
          <a:bodyPr/>
          <a:lstStyle/>
          <a:p>
            <a:r>
              <a:rPr lang="en-US" dirty="0" smtClean="0">
                <a:solidFill>
                  <a:schemeClr val="accent3">
                    <a:lumMod val="50000"/>
                  </a:schemeClr>
                </a:solidFill>
              </a:rPr>
              <a:t>Mixed methods assessment*</a:t>
            </a:r>
            <a:endParaRPr lang="en-US" dirty="0">
              <a:solidFill>
                <a:schemeClr val="accent3">
                  <a:lumMod val="50000"/>
                </a:schemeClr>
              </a:solidFill>
            </a:endParaRPr>
          </a:p>
        </p:txBody>
      </p:sp>
      <p:sp>
        <p:nvSpPr>
          <p:cNvPr id="3" name="Content Placeholder 2"/>
          <p:cNvSpPr>
            <a:spLocks noGrp="1"/>
          </p:cNvSpPr>
          <p:nvPr>
            <p:ph idx="1"/>
          </p:nvPr>
        </p:nvSpPr>
        <p:spPr>
          <a:xfrm>
            <a:off x="914400" y="2057400"/>
            <a:ext cx="8229600" cy="4525963"/>
          </a:xfrm>
        </p:spPr>
        <p:txBody>
          <a:bodyPr>
            <a:normAutofit fontScale="77500" lnSpcReduction="20000"/>
          </a:bodyPr>
          <a:lstStyle/>
          <a:p>
            <a:r>
              <a:rPr lang="en-US" dirty="0" smtClean="0"/>
              <a:t>ACT CAAP Science Reasoning (pre)</a:t>
            </a:r>
          </a:p>
          <a:p>
            <a:r>
              <a:rPr lang="en-US" dirty="0" smtClean="0"/>
              <a:t>ACT Science Reasoning</a:t>
            </a:r>
          </a:p>
          <a:p>
            <a:r>
              <a:rPr lang="en-US" dirty="0" smtClean="0"/>
              <a:t>Genetics Concepts Inventory (pre/post)</a:t>
            </a:r>
          </a:p>
          <a:p>
            <a:r>
              <a:rPr lang="en-US" dirty="0" smtClean="0"/>
              <a:t>Motivated Strategies for Learning </a:t>
            </a:r>
            <a:r>
              <a:rPr lang="en-US" dirty="0" err="1" smtClean="0"/>
              <a:t>Questionnaire(MSLQ</a:t>
            </a:r>
            <a:r>
              <a:rPr lang="en-US" dirty="0" smtClean="0"/>
              <a:t>, pre)</a:t>
            </a:r>
          </a:p>
          <a:p>
            <a:r>
              <a:rPr lang="en-US" dirty="0" smtClean="0"/>
              <a:t>Critical Thinking Rubric (2 papers, </a:t>
            </a:r>
            <a:r>
              <a:rPr lang="en-US" dirty="0" err="1" smtClean="0"/>
              <a:t>powerpoint</a:t>
            </a:r>
            <a:r>
              <a:rPr lang="en-US" dirty="0" smtClean="0"/>
              <a:t> presentation)</a:t>
            </a:r>
          </a:p>
          <a:p>
            <a:r>
              <a:rPr lang="en-US" dirty="0" smtClean="0"/>
              <a:t>Journal entries</a:t>
            </a:r>
          </a:p>
          <a:p>
            <a:r>
              <a:rPr lang="en-US" dirty="0" smtClean="0"/>
              <a:t>Web click </a:t>
            </a:r>
            <a:r>
              <a:rPr lang="en-US" dirty="0" err="1" smtClean="0"/>
              <a:t>throughs</a:t>
            </a:r>
            <a:endParaRPr lang="en-US" dirty="0" smtClean="0"/>
          </a:p>
          <a:p>
            <a:r>
              <a:rPr lang="en-US" dirty="0" smtClean="0"/>
              <a:t>Classroom observers</a:t>
            </a:r>
          </a:p>
          <a:p>
            <a:pPr>
              <a:buNone/>
            </a:pPr>
            <a:endParaRPr lang="en-US" dirty="0" smtClean="0"/>
          </a:p>
          <a:p>
            <a:pPr>
              <a:buNone/>
            </a:pPr>
            <a:r>
              <a:rPr lang="en-US" dirty="0" smtClean="0"/>
              <a:t>* 40 students, 11 groups</a:t>
            </a:r>
          </a:p>
          <a:p>
            <a:endParaRPr lang="en-US" dirty="0" smtClean="0"/>
          </a:p>
          <a:p>
            <a:endParaRPr lang="en-US" dirty="0"/>
          </a:p>
        </p:txBody>
      </p:sp>
      <p:pic>
        <p:nvPicPr>
          <p:cNvPr id="4" name="Picture 10" descr="PB291599"/>
          <p:cNvPicPr>
            <a:picLocks noChangeAspect="1" noChangeArrowheads="1"/>
          </p:cNvPicPr>
          <p:nvPr/>
        </p:nvPicPr>
        <p:blipFill>
          <a:blip r:embed="rId2"/>
          <a:srcRect/>
          <a:stretch>
            <a:fillRect/>
          </a:stretch>
        </p:blipFill>
        <p:spPr bwMode="auto">
          <a:xfrm rot="16200000">
            <a:off x="-190387" y="190388"/>
            <a:ext cx="1752600" cy="1371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rPr>
              <a:t>What counts as success?</a:t>
            </a:r>
            <a:endParaRPr lang="en-US" dirty="0">
              <a:solidFill>
                <a:schemeClr val="accent3">
                  <a:lumMod val="50000"/>
                </a:schemeClr>
              </a:solidFill>
            </a:endParaRPr>
          </a:p>
        </p:txBody>
      </p:sp>
      <p:sp>
        <p:nvSpPr>
          <p:cNvPr id="3" name="Content Placeholder 2"/>
          <p:cNvSpPr>
            <a:spLocks noGrp="1"/>
          </p:cNvSpPr>
          <p:nvPr>
            <p:ph idx="1"/>
          </p:nvPr>
        </p:nvSpPr>
        <p:spPr/>
        <p:txBody>
          <a:bodyPr>
            <a:normAutofit fontScale="92500" lnSpcReduction="20000"/>
          </a:bodyPr>
          <a:lstStyle/>
          <a:p>
            <a:r>
              <a:rPr lang="en-US" dirty="0" smtClean="0"/>
              <a:t>Final paper evaluated with critical thinking rubric as proxy for success</a:t>
            </a:r>
          </a:p>
          <a:p>
            <a:pPr lvl="1"/>
            <a:r>
              <a:rPr lang="en-US" dirty="0" smtClean="0"/>
              <a:t>First paper 69.4% (SD 10.9, Range 42.8 – 78.6)</a:t>
            </a:r>
          </a:p>
          <a:p>
            <a:pPr lvl="1"/>
            <a:r>
              <a:rPr lang="en-US" dirty="0" smtClean="0"/>
              <a:t>Final paper 83.3% (SD 14, Range 52 – 100)</a:t>
            </a:r>
          </a:p>
          <a:p>
            <a:pPr lvl="1"/>
            <a:r>
              <a:rPr lang="en-US" dirty="0" smtClean="0"/>
              <a:t>Assesses ability to frame a tractable problem, understand context and assumptions, develop own perspective, make case with evidence, integrate other perspectives, form conclusions, communicate effectively</a:t>
            </a:r>
          </a:p>
          <a:p>
            <a:r>
              <a:rPr lang="en-US" dirty="0" smtClean="0"/>
              <a:t>Pathway analysis – what did it take to move towards success?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6228"/>
                </a:solidFill>
              </a:rPr>
              <a:t>Pre-course barriers to success?</a:t>
            </a:r>
            <a:endParaRPr lang="en-US" dirty="0">
              <a:solidFill>
                <a:srgbClr val="4F6228"/>
              </a:solidFill>
            </a:endParaRPr>
          </a:p>
        </p:txBody>
      </p:sp>
      <p:sp>
        <p:nvSpPr>
          <p:cNvPr id="3" name="Content Placeholder 2"/>
          <p:cNvSpPr>
            <a:spLocks noGrp="1"/>
          </p:cNvSpPr>
          <p:nvPr>
            <p:ph idx="1"/>
          </p:nvPr>
        </p:nvSpPr>
        <p:spPr/>
        <p:txBody>
          <a:bodyPr/>
          <a:lstStyle/>
          <a:p>
            <a:r>
              <a:rPr lang="en-US" dirty="0" smtClean="0"/>
              <a:t>Range of prior knowledge and experience was not a limiting factor</a:t>
            </a:r>
          </a:p>
          <a:p>
            <a:r>
              <a:rPr lang="en-US" dirty="0" smtClean="0"/>
              <a:t>Cognitive preferences were not a barrier</a:t>
            </a:r>
          </a:p>
          <a:p>
            <a:r>
              <a:rPr lang="en-US" dirty="0" smtClean="0"/>
              <a:t>Affective preferences generally not barriers</a:t>
            </a:r>
          </a:p>
          <a:p>
            <a:pPr lvl="1"/>
            <a:r>
              <a:rPr lang="en-US" dirty="0" smtClean="0"/>
              <a:t>Possible exception: extrinsic vs. intrinsic motivation and beliefs regarding control over learning</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533400" y="-1219197"/>
          <a:ext cx="8153399" cy="7851489"/>
        </p:xfrm>
        <a:graphic>
          <a:graphicData uri="http://schemas.openxmlformats.org/drawingml/2006/table">
            <a:tbl>
              <a:tblPr/>
              <a:tblGrid>
                <a:gridCol w="2514600"/>
                <a:gridCol w="3200400"/>
                <a:gridCol w="2438399"/>
              </a:tblGrid>
              <a:tr h="1605989">
                <a:tc>
                  <a:txBody>
                    <a:bodyPr/>
                    <a:lstStyle/>
                    <a:p>
                      <a:pPr algn="l" fontAlgn="b"/>
                      <a:r>
                        <a:rPr lang="en-US" sz="2000" b="1" i="0" u="none" strike="noStrike" dirty="0">
                          <a:latin typeface="Arial"/>
                        </a:rPr>
                        <a:t>Assessment</a:t>
                      </a:r>
                    </a:p>
                  </a:txBody>
                  <a:tcPr marL="12700" marR="12700" marT="12700" marB="0" anchor="b">
                    <a:lnL>
                      <a:noFill/>
                    </a:lnL>
                    <a:lnR>
                      <a:noFill/>
                    </a:lnR>
                    <a:lnT>
                      <a:noFill/>
                    </a:lnT>
                    <a:lnB>
                      <a:noFill/>
                    </a:lnB>
                  </a:tcPr>
                </a:tc>
                <a:tc>
                  <a:txBody>
                    <a:bodyPr/>
                    <a:lstStyle/>
                    <a:p>
                      <a:pPr algn="l" fontAlgn="b"/>
                      <a:r>
                        <a:rPr lang="en-US" sz="2000" b="1" i="0" u="none" strike="noStrike" dirty="0">
                          <a:latin typeface="Arial"/>
                        </a:rPr>
                        <a:t>Final Paper</a:t>
                      </a:r>
                      <a:r>
                        <a:rPr lang="en-US" sz="2000" b="1" i="0" u="none" strike="noStrike" dirty="0" smtClean="0">
                          <a:latin typeface="Arial"/>
                        </a:rPr>
                        <a:t> (</a:t>
                      </a:r>
                      <a:r>
                        <a:rPr lang="en-US" sz="2000" b="1" i="0" u="none" strike="noStrike" dirty="0">
                          <a:latin typeface="Arial"/>
                        </a:rPr>
                        <a:t>Individual)</a:t>
                      </a:r>
                    </a:p>
                  </a:txBody>
                  <a:tcPr marL="12700" marR="12700" marT="12700" marB="0" anchor="b">
                    <a:lnL>
                      <a:noFill/>
                    </a:lnL>
                    <a:lnR>
                      <a:noFill/>
                    </a:lnR>
                    <a:lnT>
                      <a:noFill/>
                    </a:lnT>
                    <a:lnB>
                      <a:noFill/>
                    </a:lnB>
                  </a:tcPr>
                </a:tc>
                <a:tc>
                  <a:txBody>
                    <a:bodyPr/>
                    <a:lstStyle/>
                    <a:p>
                      <a:pPr algn="l" fontAlgn="b"/>
                      <a:r>
                        <a:rPr lang="en-US" sz="2000" b="1" i="0" u="none" strike="noStrike" dirty="0">
                          <a:latin typeface="Arial"/>
                        </a:rPr>
                        <a:t>Final Paper</a:t>
                      </a:r>
                      <a:r>
                        <a:rPr lang="en-US" sz="2000" b="1" i="0" u="none" strike="noStrike" dirty="0" smtClean="0">
                          <a:latin typeface="Arial"/>
                        </a:rPr>
                        <a:t> Group</a:t>
                      </a:r>
                      <a:r>
                        <a:rPr lang="en-US" sz="2000" b="1" i="0" u="none" strike="noStrike" dirty="0">
                          <a:latin typeface="Arial"/>
                        </a:rPr>
                        <a:t>)</a:t>
                      </a:r>
                    </a:p>
                  </a:txBody>
                  <a:tcPr marL="12700" marR="12700" marT="12700" marB="0" anchor="b">
                    <a:lnL>
                      <a:noFill/>
                    </a:lnL>
                    <a:lnR>
                      <a:noFill/>
                    </a:lnR>
                    <a:lnT>
                      <a:noFill/>
                    </a:lnT>
                    <a:lnB>
                      <a:noFill/>
                    </a:lnB>
                  </a:tcPr>
                </a:tc>
              </a:tr>
              <a:tr h="624550">
                <a:tc>
                  <a:txBody>
                    <a:bodyPr/>
                    <a:lstStyle/>
                    <a:p>
                      <a:pPr algn="l" fontAlgn="b"/>
                      <a:r>
                        <a:rPr lang="en-US" sz="1800" b="0" i="0" u="none" strike="noStrike" dirty="0">
                          <a:latin typeface="Arial"/>
                        </a:rPr>
                        <a:t>CAAP</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=0.94</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=0.84</a:t>
                      </a:r>
                    </a:p>
                  </a:txBody>
                  <a:tcPr marL="12700" marR="12700" marT="12700" marB="0" anchor="b">
                    <a:lnL>
                      <a:noFill/>
                    </a:lnL>
                    <a:lnR>
                      <a:noFill/>
                    </a:lnR>
                    <a:lnT>
                      <a:noFill/>
                    </a:lnT>
                    <a:lnB>
                      <a:noFill/>
                    </a:lnB>
                  </a:tcPr>
                </a:tc>
              </a:tr>
              <a:tr h="624550">
                <a:tc>
                  <a:txBody>
                    <a:bodyPr/>
                    <a:lstStyle/>
                    <a:p>
                      <a:pPr algn="l" fontAlgn="b"/>
                      <a:r>
                        <a:rPr lang="en-US" sz="1800" b="0" i="0" u="none" strike="noStrike">
                          <a:latin typeface="Arial"/>
                        </a:rPr>
                        <a:t>SAT-Math</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=0.99</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p=0.99</a:t>
                      </a:r>
                    </a:p>
                  </a:txBody>
                  <a:tcPr marL="12700" marR="12700" marT="12700" marB="0" anchor="b">
                    <a:lnL>
                      <a:noFill/>
                    </a:lnL>
                    <a:lnR>
                      <a:noFill/>
                    </a:lnR>
                    <a:lnT>
                      <a:noFill/>
                    </a:lnT>
                    <a:lnB>
                      <a:noFill/>
                    </a:lnB>
                  </a:tcPr>
                </a:tc>
              </a:tr>
              <a:tr h="624550">
                <a:tc>
                  <a:txBody>
                    <a:bodyPr/>
                    <a:lstStyle/>
                    <a:p>
                      <a:pPr algn="l" fontAlgn="b"/>
                      <a:r>
                        <a:rPr lang="en-US" sz="1800" b="0" i="0" u="none" strike="noStrike" dirty="0">
                          <a:latin typeface="Arial"/>
                        </a:rPr>
                        <a:t>ACT-Math</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=0.28</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=0.35</a:t>
                      </a:r>
                    </a:p>
                  </a:txBody>
                  <a:tcPr marL="12700" marR="12700" marT="12700" marB="0" anchor="b">
                    <a:lnL>
                      <a:noFill/>
                    </a:lnL>
                    <a:lnR>
                      <a:noFill/>
                    </a:lnR>
                    <a:lnT>
                      <a:noFill/>
                    </a:lnT>
                    <a:lnB>
                      <a:noFill/>
                    </a:lnB>
                  </a:tcPr>
                </a:tc>
              </a:tr>
              <a:tr h="624550">
                <a:tc>
                  <a:txBody>
                    <a:bodyPr/>
                    <a:lstStyle/>
                    <a:p>
                      <a:pPr algn="l" fontAlgn="b"/>
                      <a:r>
                        <a:rPr lang="en-US" sz="1800" b="0" i="0" u="none" strike="noStrike">
                          <a:latin typeface="Arial"/>
                        </a:rPr>
                        <a:t>ACT-Science Reasoning</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p=0.88</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=0.84</a:t>
                      </a:r>
                    </a:p>
                  </a:txBody>
                  <a:tcPr marL="12700" marR="12700" marT="12700" marB="0" anchor="b">
                    <a:lnL>
                      <a:noFill/>
                    </a:lnL>
                    <a:lnR>
                      <a:noFill/>
                    </a:lnR>
                    <a:lnT>
                      <a:noFill/>
                    </a:lnT>
                    <a:lnB>
                      <a:noFill/>
                    </a:lnB>
                  </a:tcPr>
                </a:tc>
              </a:tr>
              <a:tr h="624550">
                <a:tc>
                  <a:txBody>
                    <a:bodyPr/>
                    <a:lstStyle/>
                    <a:p>
                      <a:pPr algn="l" fontAlgn="b"/>
                      <a:r>
                        <a:rPr lang="en-US" sz="1800" b="0" i="0" u="none" strike="noStrike" dirty="0">
                          <a:latin typeface="Arial"/>
                        </a:rPr>
                        <a:t>GCI Pre-Test (full)</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p=0.14</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=0.35</a:t>
                      </a:r>
                    </a:p>
                  </a:txBody>
                  <a:tcPr marL="12700" marR="12700" marT="12700" marB="0" anchor="b">
                    <a:lnL>
                      <a:noFill/>
                    </a:lnL>
                    <a:lnR>
                      <a:noFill/>
                    </a:lnR>
                    <a:lnT>
                      <a:noFill/>
                    </a:lnT>
                    <a:lnB>
                      <a:noFill/>
                    </a:lnB>
                  </a:tcPr>
                </a:tc>
              </a:tr>
              <a:tr h="624550">
                <a:tc>
                  <a:txBody>
                    <a:bodyPr/>
                    <a:lstStyle/>
                    <a:p>
                      <a:pPr algn="l" fontAlgn="b"/>
                      <a:r>
                        <a:rPr lang="en-US" sz="1800" b="0" i="0" u="none" strike="noStrike">
                          <a:latin typeface="Arial"/>
                        </a:rPr>
                        <a:t>Total Science Classes</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=0.91</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=0.75</a:t>
                      </a:r>
                    </a:p>
                  </a:txBody>
                  <a:tcPr marL="12700" marR="12700" marT="12700" marB="0" anchor="b">
                    <a:lnL>
                      <a:noFill/>
                    </a:lnL>
                    <a:lnR>
                      <a:noFill/>
                    </a:lnR>
                    <a:lnT>
                      <a:noFill/>
                    </a:lnT>
                    <a:lnB>
                      <a:noFill/>
                    </a:lnB>
                  </a:tcPr>
                </a:tc>
              </a:tr>
              <a:tr h="624550">
                <a:tc>
                  <a:txBody>
                    <a:bodyPr/>
                    <a:lstStyle/>
                    <a:p>
                      <a:pPr algn="l" fontAlgn="b"/>
                      <a:r>
                        <a:rPr lang="en-US" sz="1800" b="0" i="0" u="none" strike="noStrike">
                          <a:latin typeface="Arial"/>
                        </a:rPr>
                        <a:t>MSLQ-Intrinsic Goals</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p=0.72</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=0.67</a:t>
                      </a:r>
                    </a:p>
                  </a:txBody>
                  <a:tcPr marL="12700" marR="12700" marT="12700" marB="0" anchor="b">
                    <a:lnL>
                      <a:noFill/>
                    </a:lnL>
                    <a:lnR>
                      <a:noFill/>
                    </a:lnR>
                    <a:lnT>
                      <a:noFill/>
                    </a:lnT>
                    <a:lnB>
                      <a:noFill/>
                    </a:lnB>
                  </a:tcPr>
                </a:tc>
              </a:tr>
              <a:tr h="624550">
                <a:tc>
                  <a:txBody>
                    <a:bodyPr/>
                    <a:lstStyle/>
                    <a:p>
                      <a:pPr algn="l" fontAlgn="b"/>
                      <a:r>
                        <a:rPr lang="en-US" sz="1800" b="0" i="0" u="none" strike="noStrike">
                          <a:latin typeface="Arial"/>
                        </a:rPr>
                        <a:t>MSLQ-Extrinsic Goals</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p=0.05</a:t>
                      </a:r>
                    </a:p>
                  </a:txBody>
                  <a:tcPr marL="12700" marR="12700" marT="12700" marB="0" anchor="b">
                    <a:lnL>
                      <a:noFill/>
                    </a:lnL>
                    <a:lnR>
                      <a:noFill/>
                    </a:lnR>
                    <a:lnT>
                      <a:noFill/>
                    </a:lnT>
                    <a:lnB>
                      <a:noFill/>
                    </a:lnB>
                    <a:solidFill>
                      <a:srgbClr val="FCF305"/>
                    </a:solidFill>
                  </a:tcPr>
                </a:tc>
                <a:tc>
                  <a:txBody>
                    <a:bodyPr/>
                    <a:lstStyle/>
                    <a:p>
                      <a:pPr algn="l" fontAlgn="b"/>
                      <a:r>
                        <a:rPr lang="en-US" sz="1800" b="0" i="0" u="none" strike="noStrike" dirty="0" err="1">
                          <a:latin typeface="Arial"/>
                        </a:rPr>
                        <a:t>p</a:t>
                      </a:r>
                      <a:r>
                        <a:rPr lang="en-US" sz="1800" b="0" i="0" u="none" strike="noStrike" dirty="0">
                          <a:latin typeface="Arial"/>
                        </a:rPr>
                        <a:t>=0.04</a:t>
                      </a:r>
                    </a:p>
                  </a:txBody>
                  <a:tcPr marL="12700" marR="12700" marT="12700" marB="0" anchor="b">
                    <a:lnL>
                      <a:noFill/>
                    </a:lnL>
                    <a:lnR>
                      <a:noFill/>
                    </a:lnR>
                    <a:lnT>
                      <a:noFill/>
                    </a:lnT>
                    <a:lnB>
                      <a:noFill/>
                    </a:lnB>
                    <a:solidFill>
                      <a:srgbClr val="1FB714"/>
                    </a:solidFill>
                  </a:tcPr>
                </a:tc>
              </a:tr>
              <a:tr h="624550">
                <a:tc>
                  <a:txBody>
                    <a:bodyPr/>
                    <a:lstStyle/>
                    <a:p>
                      <a:pPr algn="l" fontAlgn="b"/>
                      <a:r>
                        <a:rPr lang="en-US" sz="1800" b="0" i="0" u="none" strike="noStrike" dirty="0">
                          <a:latin typeface="Arial"/>
                        </a:rPr>
                        <a:t>MSLQ-Task Value</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p=0.39</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=0.16</a:t>
                      </a:r>
                    </a:p>
                  </a:txBody>
                  <a:tcPr marL="12700" marR="12700" marT="12700" marB="0" anchor="b">
                    <a:lnL>
                      <a:noFill/>
                    </a:lnL>
                    <a:lnR>
                      <a:noFill/>
                    </a:lnR>
                    <a:lnT>
                      <a:noFill/>
                    </a:lnT>
                    <a:lnB>
                      <a:noFill/>
                    </a:lnB>
                  </a:tcPr>
                </a:tc>
              </a:tr>
              <a:tr h="624550">
                <a:tc>
                  <a:txBody>
                    <a:bodyPr/>
                    <a:lstStyle/>
                    <a:p>
                      <a:pPr algn="l" fontAlgn="b"/>
                      <a:r>
                        <a:rPr lang="en-US" sz="1800" b="0" i="0" u="none" strike="noStrike" dirty="0">
                          <a:latin typeface="Arial"/>
                        </a:rPr>
                        <a:t>MSLQ-Control of Learning</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p=0.05</a:t>
                      </a:r>
                    </a:p>
                  </a:txBody>
                  <a:tcPr marL="12700" marR="12700" marT="12700" marB="0" anchor="b">
                    <a:lnL>
                      <a:noFill/>
                    </a:lnL>
                    <a:lnR>
                      <a:noFill/>
                    </a:lnR>
                    <a:lnT>
                      <a:noFill/>
                    </a:lnT>
                    <a:lnB>
                      <a:noFill/>
                    </a:lnB>
                    <a:solidFill>
                      <a:srgbClr val="FCF305"/>
                    </a:solidFill>
                  </a:tcPr>
                </a:tc>
                <a:tc>
                  <a:txBody>
                    <a:bodyPr/>
                    <a:lstStyle/>
                    <a:p>
                      <a:pPr algn="l" fontAlgn="b"/>
                      <a:r>
                        <a:rPr lang="en-US" sz="1800" b="0" i="0" u="none" strike="noStrike" dirty="0" err="1">
                          <a:latin typeface="Arial"/>
                        </a:rPr>
                        <a:t>p</a:t>
                      </a:r>
                      <a:r>
                        <a:rPr lang="en-US" sz="1800" b="0" i="0" u="none" strike="noStrike" dirty="0">
                          <a:latin typeface="Arial"/>
                        </a:rPr>
                        <a:t>=0.03</a:t>
                      </a:r>
                    </a:p>
                  </a:txBody>
                  <a:tcPr marL="12700" marR="12700" marT="12700" marB="0" anchor="b">
                    <a:lnL>
                      <a:noFill/>
                    </a:lnL>
                    <a:lnR>
                      <a:noFill/>
                    </a:lnR>
                    <a:lnT>
                      <a:noFill/>
                    </a:lnT>
                    <a:lnB>
                      <a:noFill/>
                    </a:lnB>
                    <a:solidFill>
                      <a:srgbClr val="1FB714"/>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457200" y="-5"/>
          <a:ext cx="8153399" cy="6705600"/>
        </p:xfrm>
        <a:graphic>
          <a:graphicData uri="http://schemas.openxmlformats.org/drawingml/2006/table">
            <a:tbl>
              <a:tblPr/>
              <a:tblGrid>
                <a:gridCol w="2514600"/>
                <a:gridCol w="3200400"/>
                <a:gridCol w="2438399"/>
              </a:tblGrid>
              <a:tr h="609600">
                <a:tc>
                  <a:txBody>
                    <a:bodyPr/>
                    <a:lstStyle/>
                    <a:p>
                      <a:pPr algn="l" fontAlgn="b"/>
                      <a:r>
                        <a:rPr lang="en-US" sz="2000" b="1" i="0" u="none" strike="noStrike" dirty="0">
                          <a:latin typeface="Arial"/>
                        </a:rPr>
                        <a:t>Assessment</a:t>
                      </a:r>
                    </a:p>
                  </a:txBody>
                  <a:tcPr marL="12700" marR="12700" marT="12700" marB="0" anchor="b">
                    <a:lnL>
                      <a:noFill/>
                    </a:lnL>
                    <a:lnR>
                      <a:noFill/>
                    </a:lnR>
                    <a:lnT>
                      <a:noFill/>
                    </a:lnT>
                    <a:lnB>
                      <a:noFill/>
                    </a:lnB>
                  </a:tcPr>
                </a:tc>
                <a:tc>
                  <a:txBody>
                    <a:bodyPr/>
                    <a:lstStyle/>
                    <a:p>
                      <a:pPr algn="l" fontAlgn="b"/>
                      <a:r>
                        <a:rPr lang="en-US" sz="2000" b="1" i="0" u="none" strike="noStrike" dirty="0">
                          <a:latin typeface="Arial"/>
                        </a:rPr>
                        <a:t>Final Paper</a:t>
                      </a:r>
                      <a:r>
                        <a:rPr lang="en-US" sz="2000" b="1" i="0" u="none" strike="noStrike" dirty="0" smtClean="0">
                          <a:latin typeface="Arial"/>
                        </a:rPr>
                        <a:t> (</a:t>
                      </a:r>
                      <a:r>
                        <a:rPr lang="en-US" sz="2000" b="1" i="0" u="none" strike="noStrike" dirty="0">
                          <a:latin typeface="Arial"/>
                        </a:rPr>
                        <a:t>Individual)</a:t>
                      </a:r>
                    </a:p>
                  </a:txBody>
                  <a:tcPr marL="12700" marR="12700" marT="12700" marB="0" anchor="b">
                    <a:lnL>
                      <a:noFill/>
                    </a:lnL>
                    <a:lnR>
                      <a:noFill/>
                    </a:lnR>
                    <a:lnT>
                      <a:noFill/>
                    </a:lnT>
                    <a:lnB>
                      <a:noFill/>
                    </a:lnB>
                  </a:tcPr>
                </a:tc>
                <a:tc>
                  <a:txBody>
                    <a:bodyPr/>
                    <a:lstStyle/>
                    <a:p>
                      <a:pPr algn="l" fontAlgn="b"/>
                      <a:r>
                        <a:rPr lang="en-US" sz="2000" b="1" i="0" u="none" strike="noStrike" dirty="0">
                          <a:latin typeface="Arial"/>
                        </a:rPr>
                        <a:t>Final Paper</a:t>
                      </a:r>
                      <a:r>
                        <a:rPr lang="en-US" sz="2000" b="1" i="0" u="none" strike="noStrike" dirty="0" smtClean="0">
                          <a:latin typeface="Arial"/>
                        </a:rPr>
                        <a:t> Group</a:t>
                      </a:r>
                      <a:r>
                        <a:rPr lang="en-US" sz="2000" b="1" i="0" u="none" strike="noStrike" dirty="0">
                          <a:latin typeface="Arial"/>
                        </a:rPr>
                        <a:t>)</a:t>
                      </a:r>
                    </a:p>
                  </a:txBody>
                  <a:tcPr marL="12700" marR="12700" marT="12700" marB="0" anchor="b">
                    <a:lnL>
                      <a:noFill/>
                    </a:lnL>
                    <a:lnR>
                      <a:noFill/>
                    </a:lnR>
                    <a:lnT>
                      <a:noFill/>
                    </a:lnT>
                    <a:lnB>
                      <a:noFill/>
                    </a:lnB>
                  </a:tcPr>
                </a:tc>
              </a:tr>
              <a:tr h="609600">
                <a:tc>
                  <a:txBody>
                    <a:bodyPr/>
                    <a:lstStyle/>
                    <a:p>
                      <a:pPr algn="l" fontAlgn="b"/>
                      <a:r>
                        <a:rPr lang="en-US" sz="1800" b="0" i="0" u="none" strike="noStrike" dirty="0">
                          <a:latin typeface="Arial"/>
                        </a:rPr>
                        <a:t>MSLQ-Self-Efficacy</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p=0.83</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=0.81</a:t>
                      </a:r>
                    </a:p>
                  </a:txBody>
                  <a:tcPr marL="12700" marR="12700" marT="12700" marB="0" anchor="b">
                    <a:lnL>
                      <a:noFill/>
                    </a:lnL>
                    <a:lnR>
                      <a:noFill/>
                    </a:lnR>
                    <a:lnT>
                      <a:noFill/>
                    </a:lnT>
                    <a:lnB>
                      <a:noFill/>
                    </a:lnB>
                  </a:tcPr>
                </a:tc>
              </a:tr>
              <a:tr h="609600">
                <a:tc>
                  <a:txBody>
                    <a:bodyPr/>
                    <a:lstStyle/>
                    <a:p>
                      <a:pPr algn="l" fontAlgn="b"/>
                      <a:r>
                        <a:rPr lang="en-US" sz="1800" b="0" i="0" u="none" strike="noStrike" dirty="0">
                          <a:latin typeface="Arial"/>
                        </a:rPr>
                        <a:t>MSLQ-Elaboration</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p=0.20</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=0.06</a:t>
                      </a:r>
                    </a:p>
                  </a:txBody>
                  <a:tcPr marL="12700" marR="12700" marT="12700" marB="0" anchor="b">
                    <a:lnL>
                      <a:noFill/>
                    </a:lnL>
                    <a:lnR>
                      <a:noFill/>
                    </a:lnR>
                    <a:lnT>
                      <a:noFill/>
                    </a:lnT>
                    <a:lnB>
                      <a:noFill/>
                    </a:lnB>
                    <a:solidFill>
                      <a:srgbClr val="FCF305"/>
                    </a:solidFill>
                  </a:tcPr>
                </a:tc>
              </a:tr>
              <a:tr h="609600">
                <a:tc>
                  <a:txBody>
                    <a:bodyPr/>
                    <a:lstStyle/>
                    <a:p>
                      <a:pPr algn="l" fontAlgn="b"/>
                      <a:r>
                        <a:rPr lang="en-US" sz="1800" b="0" i="0" u="none" strike="noStrike">
                          <a:latin typeface="Arial"/>
                        </a:rPr>
                        <a:t>MSLQ-Organization</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p=0.05</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=0.18</a:t>
                      </a:r>
                    </a:p>
                  </a:txBody>
                  <a:tcPr marL="12700" marR="12700" marT="12700" marB="0" anchor="b">
                    <a:lnL>
                      <a:noFill/>
                    </a:lnL>
                    <a:lnR>
                      <a:noFill/>
                    </a:lnR>
                    <a:lnT>
                      <a:noFill/>
                    </a:lnT>
                    <a:lnB>
                      <a:noFill/>
                    </a:lnB>
                  </a:tcPr>
                </a:tc>
              </a:tr>
              <a:tr h="609600">
                <a:tc>
                  <a:txBody>
                    <a:bodyPr/>
                    <a:lstStyle/>
                    <a:p>
                      <a:pPr algn="l" fontAlgn="b"/>
                      <a:r>
                        <a:rPr lang="en-US" sz="1800" b="0" i="0" u="none" strike="noStrike">
                          <a:latin typeface="Arial"/>
                        </a:rPr>
                        <a:t>MSLQ-Critical Thinking</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p=0.51</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p=0.41</a:t>
                      </a:r>
                    </a:p>
                  </a:txBody>
                  <a:tcPr marL="12700" marR="12700" marT="12700" marB="0" anchor="b">
                    <a:lnL>
                      <a:noFill/>
                    </a:lnL>
                    <a:lnR>
                      <a:noFill/>
                    </a:lnR>
                    <a:lnT>
                      <a:noFill/>
                    </a:lnT>
                    <a:lnB>
                      <a:noFill/>
                    </a:lnB>
                  </a:tcPr>
                </a:tc>
              </a:tr>
              <a:tr h="609600">
                <a:tc>
                  <a:txBody>
                    <a:bodyPr/>
                    <a:lstStyle/>
                    <a:p>
                      <a:pPr algn="l" fontAlgn="b"/>
                      <a:r>
                        <a:rPr lang="en-US" sz="1800" b="0" i="0" u="none" strike="noStrike">
                          <a:latin typeface="Arial"/>
                        </a:rPr>
                        <a:t>MSLQ-Self-Regulation</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p=0.85</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p=0.70</a:t>
                      </a:r>
                    </a:p>
                  </a:txBody>
                  <a:tcPr marL="12700" marR="12700" marT="12700" marB="0" anchor="b">
                    <a:lnL>
                      <a:noFill/>
                    </a:lnL>
                    <a:lnR>
                      <a:noFill/>
                    </a:lnR>
                    <a:lnT>
                      <a:noFill/>
                    </a:lnT>
                    <a:lnB>
                      <a:noFill/>
                    </a:lnB>
                  </a:tcPr>
                </a:tc>
              </a:tr>
              <a:tr h="609600">
                <a:tc>
                  <a:txBody>
                    <a:bodyPr/>
                    <a:lstStyle/>
                    <a:p>
                      <a:pPr algn="l" fontAlgn="b"/>
                      <a:r>
                        <a:rPr lang="en-US" sz="1800" b="0" i="0" u="none" strike="noStrike">
                          <a:latin typeface="Arial"/>
                        </a:rPr>
                        <a:t>MSLQ-Instructor Help-Seeking Strategies</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p=0.61</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=0.69</a:t>
                      </a:r>
                    </a:p>
                  </a:txBody>
                  <a:tcPr marL="12700" marR="12700" marT="12700" marB="0" anchor="b">
                    <a:lnL>
                      <a:noFill/>
                    </a:lnL>
                    <a:lnR>
                      <a:noFill/>
                    </a:lnR>
                    <a:lnT>
                      <a:noFill/>
                    </a:lnT>
                    <a:lnB>
                      <a:noFill/>
                    </a:lnB>
                  </a:tcPr>
                </a:tc>
              </a:tr>
              <a:tr h="609600">
                <a:tc>
                  <a:txBody>
                    <a:bodyPr/>
                    <a:lstStyle/>
                    <a:p>
                      <a:pPr algn="l" fontAlgn="b"/>
                      <a:r>
                        <a:rPr lang="en-US" sz="1800" b="0" i="0" u="none" strike="noStrike">
                          <a:latin typeface="Arial"/>
                        </a:rPr>
                        <a:t>MSLQ-Peer Help-Seeking Strategies</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p=0.69</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p=0.73</a:t>
                      </a:r>
                    </a:p>
                  </a:txBody>
                  <a:tcPr marL="12700" marR="12700" marT="12700" marB="0" anchor="b">
                    <a:lnL>
                      <a:noFill/>
                    </a:lnL>
                    <a:lnR>
                      <a:noFill/>
                    </a:lnR>
                    <a:lnT>
                      <a:noFill/>
                    </a:lnT>
                    <a:lnB>
                      <a:noFill/>
                    </a:lnB>
                  </a:tcPr>
                </a:tc>
              </a:tr>
              <a:tr h="609600">
                <a:tc>
                  <a:txBody>
                    <a:bodyPr/>
                    <a:lstStyle/>
                    <a:p>
                      <a:pPr algn="l" fontAlgn="b"/>
                      <a:r>
                        <a:rPr lang="en-US" sz="1800" b="0" i="0" u="none" strike="noStrike">
                          <a:latin typeface="Arial"/>
                        </a:rPr>
                        <a:t>GCI Post-Test (full)</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p=0.02</a:t>
                      </a:r>
                    </a:p>
                  </a:txBody>
                  <a:tcPr marL="12700" marR="12700" marT="12700" marB="0" anchor="b">
                    <a:lnL>
                      <a:noFill/>
                    </a:lnL>
                    <a:lnR>
                      <a:noFill/>
                    </a:lnR>
                    <a:lnT>
                      <a:noFill/>
                    </a:lnT>
                    <a:lnB>
                      <a:noFill/>
                    </a:lnB>
                    <a:solidFill>
                      <a:srgbClr val="1FB714"/>
                    </a:solidFill>
                  </a:tcPr>
                </a:tc>
                <a:tc>
                  <a:txBody>
                    <a:bodyPr/>
                    <a:lstStyle/>
                    <a:p>
                      <a:pPr algn="l" fontAlgn="b"/>
                      <a:r>
                        <a:rPr lang="en-US" sz="1800" b="0" i="0" u="none" strike="noStrike" dirty="0" err="1">
                          <a:latin typeface="Arial"/>
                        </a:rPr>
                        <a:t>p</a:t>
                      </a:r>
                      <a:r>
                        <a:rPr lang="en-US" sz="1800" b="0" i="0" u="none" strike="noStrike" dirty="0">
                          <a:latin typeface="Arial"/>
                        </a:rPr>
                        <a:t>=0.01</a:t>
                      </a:r>
                    </a:p>
                  </a:txBody>
                  <a:tcPr marL="12700" marR="12700" marT="12700" marB="0" anchor="b">
                    <a:lnL>
                      <a:noFill/>
                    </a:lnL>
                    <a:lnR>
                      <a:noFill/>
                    </a:lnR>
                    <a:lnT>
                      <a:noFill/>
                    </a:lnT>
                    <a:lnB>
                      <a:noFill/>
                    </a:lnB>
                    <a:solidFill>
                      <a:srgbClr val="1FB714"/>
                    </a:solidFill>
                  </a:tcPr>
                </a:tc>
              </a:tr>
              <a:tr h="609600">
                <a:tc>
                  <a:txBody>
                    <a:bodyPr/>
                    <a:lstStyle/>
                    <a:p>
                      <a:pPr algn="l" fontAlgn="b"/>
                      <a:r>
                        <a:rPr lang="en-US" sz="1800" b="0" i="0" u="none" strike="noStrike" dirty="0">
                          <a:latin typeface="Arial"/>
                        </a:rPr>
                        <a:t>Comfort With Ambiguity</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p=0.68</a:t>
                      </a:r>
                    </a:p>
                  </a:txBody>
                  <a:tcPr marL="12700" marR="12700" marT="12700" marB="0" anchor="b">
                    <a:lnL>
                      <a:noFill/>
                    </a:lnL>
                    <a:lnR>
                      <a:noFill/>
                    </a:lnR>
                    <a:lnT>
                      <a:noFill/>
                    </a:lnT>
                    <a:lnB>
                      <a:noFill/>
                    </a:lnB>
                  </a:tcPr>
                </a:tc>
                <a:tc>
                  <a:txBody>
                    <a:bodyPr/>
                    <a:lstStyle/>
                    <a:p>
                      <a:pPr algn="l" fontAlgn="b"/>
                      <a:r>
                        <a:rPr lang="en-US" sz="1800" b="0" i="0" u="none" strike="noStrike">
                          <a:latin typeface="Arial"/>
                        </a:rPr>
                        <a:t>p=0.75</a:t>
                      </a:r>
                    </a:p>
                  </a:txBody>
                  <a:tcPr marL="12700" marR="12700" marT="12700" marB="0" anchor="b">
                    <a:lnL>
                      <a:noFill/>
                    </a:lnL>
                    <a:lnR>
                      <a:noFill/>
                    </a:lnR>
                    <a:lnT>
                      <a:noFill/>
                    </a:lnT>
                    <a:lnB>
                      <a:noFill/>
                    </a:lnB>
                  </a:tcPr>
                </a:tc>
              </a:tr>
              <a:tr h="609600">
                <a:tc>
                  <a:txBody>
                    <a:bodyPr/>
                    <a:lstStyle/>
                    <a:p>
                      <a:pPr algn="l" fontAlgn="b"/>
                      <a:r>
                        <a:rPr lang="en-US" sz="1800" b="0" i="0" u="none" strike="noStrike">
                          <a:latin typeface="Arial"/>
                        </a:rPr>
                        <a:t>Linear Thinking</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=0.99</a:t>
                      </a:r>
                    </a:p>
                  </a:txBody>
                  <a:tcPr marL="12700" marR="12700" marT="12700" marB="0" anchor="b">
                    <a:lnL>
                      <a:noFill/>
                    </a:lnL>
                    <a:lnR>
                      <a:noFill/>
                    </a:lnR>
                    <a:lnT>
                      <a:noFill/>
                    </a:lnT>
                    <a:lnB>
                      <a:noFill/>
                    </a:lnB>
                  </a:tcPr>
                </a:tc>
                <a:tc>
                  <a:txBody>
                    <a:bodyPr/>
                    <a:lstStyle/>
                    <a:p>
                      <a:pPr algn="l" fontAlgn="b"/>
                      <a:r>
                        <a:rPr lang="en-US" sz="1800" b="0" i="0" u="none" strike="noStrike" dirty="0" err="1">
                          <a:latin typeface="Arial"/>
                        </a:rPr>
                        <a:t>p</a:t>
                      </a:r>
                      <a:r>
                        <a:rPr lang="en-US" sz="1800" b="0" i="0" u="none" strike="noStrike" dirty="0">
                          <a:latin typeface="Arial"/>
                        </a:rPr>
                        <a:t>=0.96</a:t>
                      </a:r>
                    </a:p>
                  </a:txBody>
                  <a:tcPr marL="12700" marR="12700" marT="12700"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Extrinsically motivated groups were less successful</a:t>
            </a:r>
            <a:endParaRPr lang="en-US" sz="2800" dirty="0"/>
          </a:p>
        </p:txBody>
      </p:sp>
      <p:pic>
        <p:nvPicPr>
          <p:cNvPr id="4" name="Picture 3"/>
          <p:cNvPicPr/>
          <p:nvPr/>
        </p:nvPicPr>
        <p:blipFill>
          <a:blip r:embed="rId2"/>
          <a:srcRect/>
          <a:stretch>
            <a:fillRect/>
          </a:stretch>
        </p:blipFill>
        <p:spPr bwMode="auto">
          <a:xfrm>
            <a:off x="457200" y="1676400"/>
            <a:ext cx="9829800" cy="10741050"/>
          </a:xfrm>
          <a:prstGeom prst="rect">
            <a:avLst/>
          </a:prstGeom>
          <a:noFill/>
          <a:ln w="9525">
            <a:noFill/>
            <a:miter lim="800000"/>
            <a:headEnd/>
            <a:tailEnd/>
          </a:ln>
        </p:spPr>
      </p:pic>
      <p:sp>
        <p:nvSpPr>
          <p:cNvPr id="5" name="TextBox 4"/>
          <p:cNvSpPr txBox="1"/>
          <p:nvPr/>
        </p:nvSpPr>
        <p:spPr>
          <a:xfrm>
            <a:off x="990600" y="6172200"/>
            <a:ext cx="6781800" cy="1569660"/>
          </a:xfrm>
          <a:prstGeom prst="rect">
            <a:avLst/>
          </a:prstGeom>
          <a:solidFill>
            <a:schemeClr val="bg1"/>
          </a:solidFill>
        </p:spPr>
        <p:txBody>
          <a:bodyPr wrap="square" rtlCol="0">
            <a:spAutoFit/>
          </a:bodyPr>
          <a:lstStyle/>
          <a:p>
            <a:r>
              <a:rPr lang="en-US" dirty="0" smtClean="0"/>
              <a:t>				</a:t>
            </a:r>
            <a:r>
              <a:rPr lang="en-US" sz="2400" dirty="0" smtClean="0"/>
              <a:t>	Extrinsic Motivation</a:t>
            </a:r>
          </a:p>
          <a:p>
            <a:endParaRPr lang="en-US" sz="2400" dirty="0" smtClean="0"/>
          </a:p>
          <a:p>
            <a:endParaRPr lang="en-US" sz="2400" dirty="0" smtClean="0"/>
          </a:p>
          <a:p>
            <a:endParaRPr lang="en-US" sz="2400" dirty="0" smtClean="0"/>
          </a:p>
          <a:p>
            <a:endParaRPr lang="en-US" sz="2400" dirty="0"/>
          </a:p>
        </p:txBody>
      </p:sp>
      <p:sp>
        <p:nvSpPr>
          <p:cNvPr id="6" name="TextBox 5"/>
          <p:cNvSpPr txBox="1"/>
          <p:nvPr/>
        </p:nvSpPr>
        <p:spPr>
          <a:xfrm>
            <a:off x="457200" y="1676400"/>
            <a:ext cx="553998" cy="3962400"/>
          </a:xfrm>
          <a:prstGeom prst="rect">
            <a:avLst/>
          </a:prstGeom>
          <a:solidFill>
            <a:schemeClr val="bg1"/>
          </a:solidFill>
        </p:spPr>
        <p:txBody>
          <a:bodyPr vert="vert270" wrap="square" rtlCol="0">
            <a:spAutoFit/>
          </a:bodyPr>
          <a:lstStyle/>
          <a:p>
            <a:r>
              <a:rPr lang="en-US" sz="2400" dirty="0" smtClean="0"/>
              <a:t>Critical Thinking on Final Paper</a:t>
            </a:r>
            <a:endParaRPr lang="en-US" sz="2400" dirty="0"/>
          </a:p>
        </p:txBody>
      </p:sp>
      <p:sp>
        <p:nvSpPr>
          <p:cNvPr id="7" name="TextBox 6"/>
          <p:cNvSpPr txBox="1"/>
          <p:nvPr/>
        </p:nvSpPr>
        <p:spPr>
          <a:xfrm>
            <a:off x="6324600" y="5269468"/>
            <a:ext cx="834220" cy="369332"/>
          </a:xfrm>
          <a:prstGeom prst="rect">
            <a:avLst/>
          </a:prstGeom>
          <a:noFill/>
        </p:spPr>
        <p:txBody>
          <a:bodyPr wrap="none" rtlCol="0">
            <a:spAutoFit/>
          </a:bodyPr>
          <a:lstStyle/>
          <a:p>
            <a:r>
              <a:rPr lang="en-US" dirty="0" smtClean="0"/>
              <a:t>R=0.62</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r>
              <a:rPr lang="en-US" sz="2800" dirty="0" smtClean="0"/>
              <a:t>Groups that believed they were in control of their learning were less successful </a:t>
            </a:r>
            <a:endParaRPr lang="en-US" sz="2800" dirty="0"/>
          </a:p>
        </p:txBody>
      </p:sp>
      <p:pic>
        <p:nvPicPr>
          <p:cNvPr id="5" name="Picture 4"/>
          <p:cNvPicPr>
            <a:picLocks noChangeAspect="1"/>
          </p:cNvPicPr>
          <p:nvPr/>
        </p:nvPicPr>
        <p:blipFill>
          <a:blip r:embed="rId2"/>
          <a:stretch>
            <a:fillRect/>
          </a:stretch>
        </p:blipFill>
        <p:spPr>
          <a:xfrm>
            <a:off x="1454150" y="1752600"/>
            <a:ext cx="6235700" cy="4394200"/>
          </a:xfrm>
          <a:prstGeom prst="rect">
            <a:avLst/>
          </a:prstGeom>
        </p:spPr>
      </p:pic>
      <p:sp>
        <p:nvSpPr>
          <p:cNvPr id="6" name="TextBox 5"/>
          <p:cNvSpPr txBox="1"/>
          <p:nvPr/>
        </p:nvSpPr>
        <p:spPr>
          <a:xfrm>
            <a:off x="2438400" y="5301734"/>
            <a:ext cx="938591" cy="369332"/>
          </a:xfrm>
          <a:prstGeom prst="rect">
            <a:avLst/>
          </a:prstGeom>
          <a:noFill/>
        </p:spPr>
        <p:txBody>
          <a:bodyPr wrap="none" rtlCol="0">
            <a:spAutoFit/>
          </a:bodyPr>
          <a:lstStyle/>
          <a:p>
            <a:r>
              <a:rPr lang="en-US" dirty="0" smtClean="0"/>
              <a:t>R = 0.66</a:t>
            </a:r>
            <a:endParaRPr lang="en-US" dirty="0"/>
          </a:p>
        </p:txBody>
      </p:sp>
      <p:pic>
        <p:nvPicPr>
          <p:cNvPr id="7" name="Picture 6"/>
          <p:cNvPicPr>
            <a:picLocks noChangeAspect="1"/>
          </p:cNvPicPr>
          <p:nvPr/>
        </p:nvPicPr>
        <p:blipFill>
          <a:blip r:embed="rId3"/>
          <a:stretch>
            <a:fillRect/>
          </a:stretch>
        </p:blipFill>
        <p:spPr>
          <a:xfrm>
            <a:off x="7095088" y="828675"/>
            <a:ext cx="1591712" cy="1847850"/>
          </a:xfrm>
          <a:prstGeom prst="rect">
            <a:avLst/>
          </a:prstGeom>
        </p:spPr>
      </p:pic>
      <p:sp>
        <p:nvSpPr>
          <p:cNvPr id="8" name="TextBox 7"/>
          <p:cNvSpPr txBox="1"/>
          <p:nvPr/>
        </p:nvSpPr>
        <p:spPr>
          <a:xfrm>
            <a:off x="1066800" y="6096000"/>
            <a:ext cx="6781800" cy="1569660"/>
          </a:xfrm>
          <a:prstGeom prst="rect">
            <a:avLst/>
          </a:prstGeom>
          <a:solidFill>
            <a:schemeClr val="bg1"/>
          </a:solidFill>
        </p:spPr>
        <p:txBody>
          <a:bodyPr wrap="square" rtlCol="0">
            <a:spAutoFit/>
          </a:bodyPr>
          <a:lstStyle/>
          <a:p>
            <a:r>
              <a:rPr lang="en-US" dirty="0" smtClean="0"/>
              <a:t>				</a:t>
            </a:r>
            <a:r>
              <a:rPr lang="en-US" sz="2400" dirty="0" smtClean="0"/>
              <a:t>	Control of Learning</a:t>
            </a:r>
          </a:p>
          <a:p>
            <a:endParaRPr lang="en-US" sz="2400" dirty="0" smtClean="0"/>
          </a:p>
          <a:p>
            <a:endParaRPr lang="en-US" sz="2400" dirty="0" smtClean="0"/>
          </a:p>
          <a:p>
            <a:endParaRPr lang="en-US" sz="2400" dirty="0" smtClean="0"/>
          </a:p>
          <a:p>
            <a:endParaRPr lang="en-US" sz="2400" dirty="0"/>
          </a:p>
        </p:txBody>
      </p:sp>
      <p:sp>
        <p:nvSpPr>
          <p:cNvPr id="9" name="TextBox 8"/>
          <p:cNvSpPr txBox="1"/>
          <p:nvPr/>
        </p:nvSpPr>
        <p:spPr>
          <a:xfrm>
            <a:off x="1122402" y="1981200"/>
            <a:ext cx="553998" cy="3962400"/>
          </a:xfrm>
          <a:prstGeom prst="rect">
            <a:avLst/>
          </a:prstGeom>
          <a:solidFill>
            <a:schemeClr val="bg1"/>
          </a:solidFill>
        </p:spPr>
        <p:txBody>
          <a:bodyPr vert="vert270" wrap="square" rtlCol="0">
            <a:spAutoFit/>
          </a:bodyPr>
          <a:lstStyle/>
          <a:p>
            <a:r>
              <a:rPr lang="en-US" sz="2400" dirty="0" smtClean="0"/>
              <a:t>Critical Thinking on Final Paper</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3" name="Picture 9"/>
          <p:cNvPicPr>
            <a:picLocks noChangeAspect="1"/>
          </p:cNvPicPr>
          <p:nvPr/>
        </p:nvPicPr>
        <p:blipFill>
          <a:blip r:embed="rId4"/>
          <a:srcRect/>
          <a:stretch>
            <a:fillRect/>
          </a:stretch>
        </p:blipFill>
        <p:spPr bwMode="auto">
          <a:xfrm>
            <a:off x="0" y="0"/>
            <a:ext cx="1676400" cy="2041525"/>
          </a:xfrm>
          <a:prstGeom prst="rect">
            <a:avLst/>
          </a:prstGeom>
          <a:noFill/>
          <a:ln w="9525">
            <a:noFill/>
            <a:miter lim="800000"/>
            <a:headEnd/>
            <a:tailEnd/>
          </a:ln>
        </p:spPr>
      </p:pic>
      <p:graphicFrame>
        <p:nvGraphicFramePr>
          <p:cNvPr id="15362" name="Object 2"/>
          <p:cNvGraphicFramePr>
            <a:graphicFrameLocks noChangeAspect="1"/>
          </p:cNvGraphicFramePr>
          <p:nvPr/>
        </p:nvGraphicFramePr>
        <p:xfrm>
          <a:off x="1498600" y="812800"/>
          <a:ext cx="1536700" cy="1228725"/>
        </p:xfrm>
        <a:graphic>
          <a:graphicData uri="http://schemas.openxmlformats.org/presentationml/2006/ole">
            <p:oleObj spid="_x0000_s31746" name="Document" r:id="rId5" imgW="3087624" imgH="2471928" progId="Word.Document.8">
              <p:embed/>
            </p:oleObj>
          </a:graphicData>
        </a:graphic>
      </p:graphicFrame>
      <p:sp>
        <p:nvSpPr>
          <p:cNvPr id="15364" name="Rectangle 2"/>
          <p:cNvSpPr>
            <a:spLocks noGrp="1" noChangeArrowheads="1"/>
          </p:cNvSpPr>
          <p:nvPr>
            <p:ph type="title"/>
          </p:nvPr>
        </p:nvSpPr>
        <p:spPr>
          <a:xfrm>
            <a:off x="3581400" y="471488"/>
            <a:ext cx="5019675" cy="1343025"/>
          </a:xfrm>
        </p:spPr>
        <p:txBody>
          <a:bodyPr/>
          <a:lstStyle/>
          <a:p>
            <a:r>
              <a:rPr lang="en-US" sz="4000" dirty="0">
                <a:solidFill>
                  <a:schemeClr val="accent3">
                    <a:lumMod val="50000"/>
                  </a:schemeClr>
                </a:solidFill>
              </a:rPr>
              <a:t>Why </a:t>
            </a:r>
            <a:r>
              <a:rPr lang="en-US" sz="4000" i="1" dirty="0" err="1">
                <a:solidFill>
                  <a:schemeClr val="accent3">
                    <a:lumMod val="50000"/>
                  </a:schemeClr>
                </a:solidFill>
              </a:rPr>
              <a:t>Chamaecrista</a:t>
            </a:r>
            <a:r>
              <a:rPr lang="en-US" sz="4000" i="1" dirty="0">
                <a:solidFill>
                  <a:schemeClr val="accent3">
                    <a:lumMod val="50000"/>
                  </a:schemeClr>
                </a:solidFill>
              </a:rPr>
              <a:t> </a:t>
            </a:r>
            <a:br>
              <a:rPr lang="en-US" sz="4000" i="1" dirty="0">
                <a:solidFill>
                  <a:schemeClr val="accent3">
                    <a:lumMod val="50000"/>
                  </a:schemeClr>
                </a:solidFill>
              </a:rPr>
            </a:br>
            <a:r>
              <a:rPr lang="en-US" sz="4000" dirty="0">
                <a:solidFill>
                  <a:schemeClr val="accent3">
                    <a:lumMod val="50000"/>
                  </a:schemeClr>
                </a:solidFill>
              </a:rPr>
              <a:t>(Partridge Pea)?</a:t>
            </a:r>
            <a:endParaRPr lang="en-US" dirty="0">
              <a:solidFill>
                <a:schemeClr val="accent3">
                  <a:lumMod val="50000"/>
                </a:schemeClr>
              </a:solidFill>
            </a:endParaRPr>
          </a:p>
        </p:txBody>
      </p:sp>
      <p:sp>
        <p:nvSpPr>
          <p:cNvPr id="15365" name="Rectangle 3"/>
          <p:cNvSpPr>
            <a:spLocks noGrp="1" noChangeArrowheads="1"/>
          </p:cNvSpPr>
          <p:nvPr>
            <p:ph type="body" idx="1"/>
          </p:nvPr>
        </p:nvSpPr>
        <p:spPr>
          <a:xfrm>
            <a:off x="533400" y="2286000"/>
            <a:ext cx="7772400" cy="4114800"/>
          </a:xfrm>
        </p:spPr>
        <p:txBody>
          <a:bodyPr>
            <a:normAutofit lnSpcReduction="10000"/>
          </a:bodyPr>
          <a:lstStyle/>
          <a:p>
            <a:pPr>
              <a:lnSpc>
                <a:spcPct val="90000"/>
              </a:lnSpc>
            </a:pPr>
            <a:r>
              <a:rPr lang="en-US" sz="2800" dirty="0" err="1" smtClean="0"/>
              <a:t>Phylogenetic</a:t>
            </a:r>
            <a:r>
              <a:rPr lang="en-US" sz="2800" dirty="0" smtClean="0"/>
              <a:t> position</a:t>
            </a:r>
          </a:p>
          <a:p>
            <a:pPr>
              <a:lnSpc>
                <a:spcPct val="90000"/>
              </a:lnSpc>
            </a:pPr>
            <a:r>
              <a:rPr lang="en-US" sz="2800" dirty="0" smtClean="0"/>
              <a:t>Not a tree</a:t>
            </a:r>
          </a:p>
          <a:p>
            <a:pPr>
              <a:lnSpc>
                <a:spcPct val="90000"/>
              </a:lnSpc>
            </a:pPr>
            <a:r>
              <a:rPr lang="en-US" sz="2800" dirty="0" smtClean="0"/>
              <a:t>Legume genome duplication events</a:t>
            </a:r>
          </a:p>
          <a:p>
            <a:pPr>
              <a:lnSpc>
                <a:spcPct val="90000"/>
              </a:lnSpc>
            </a:pPr>
            <a:r>
              <a:rPr lang="en-US" sz="2800" dirty="0" err="1" smtClean="0"/>
              <a:t>Origin(s</a:t>
            </a:r>
            <a:r>
              <a:rPr lang="en-US" sz="2800" dirty="0" smtClean="0"/>
              <a:t>) of nodulation</a:t>
            </a:r>
          </a:p>
          <a:p>
            <a:pPr>
              <a:lnSpc>
                <a:spcPct val="90000"/>
              </a:lnSpc>
            </a:pPr>
            <a:r>
              <a:rPr lang="en-US" sz="2800" dirty="0" smtClean="0"/>
              <a:t>Flowering and floral development evolution </a:t>
            </a:r>
          </a:p>
          <a:p>
            <a:pPr>
              <a:lnSpc>
                <a:spcPct val="90000"/>
              </a:lnSpc>
            </a:pPr>
            <a:r>
              <a:rPr lang="en-US" sz="2800" dirty="0" smtClean="0"/>
              <a:t>Different flowering ecotypes likely to become extinct with global change (</a:t>
            </a:r>
            <a:r>
              <a:rPr lang="en-US" sz="2800" dirty="0" err="1" smtClean="0"/>
              <a:t>Etterson</a:t>
            </a:r>
            <a:r>
              <a:rPr lang="en-US" sz="2800" dirty="0" smtClean="0"/>
              <a:t> and Shaw 2001)</a:t>
            </a:r>
          </a:p>
          <a:p>
            <a:pPr>
              <a:lnSpc>
                <a:spcPct val="90000"/>
              </a:lnSpc>
            </a:pPr>
            <a:r>
              <a:rPr lang="en-US" sz="2800" dirty="0" err="1" smtClean="0"/>
              <a:t>Biofuel</a:t>
            </a:r>
            <a:r>
              <a:rPr lang="en-US" sz="2800" dirty="0" smtClean="0"/>
              <a:t> potential – mixed prairies</a:t>
            </a:r>
          </a:p>
          <a:p>
            <a:pPr>
              <a:lnSpc>
                <a:spcPct val="90000"/>
              </a:lnSpc>
            </a:pPr>
            <a:r>
              <a:rPr lang="en-US" sz="2800" dirty="0" smtClean="0"/>
              <a:t>Model for integrating research and education</a:t>
            </a:r>
          </a:p>
        </p:txBody>
      </p:sp>
      <p:pic>
        <p:nvPicPr>
          <p:cNvPr id="15366" name="Picture 4"/>
          <p:cNvPicPr>
            <a:picLocks noChangeAspect="1" noChangeArrowheads="1"/>
          </p:cNvPicPr>
          <p:nvPr/>
        </p:nvPicPr>
        <p:blipFill>
          <a:blip r:embed="rId6"/>
          <a:srcRect/>
          <a:stretch>
            <a:fillRect/>
          </a:stretch>
        </p:blipFill>
        <p:spPr bwMode="auto">
          <a:xfrm>
            <a:off x="1498600" y="-9525"/>
            <a:ext cx="1536700"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Autofit/>
          </a:bodyPr>
          <a:lstStyle/>
          <a:p>
            <a:pPr algn="l"/>
            <a:r>
              <a:rPr lang="en-US" sz="2800" b="1" dirty="0" smtClean="0"/>
              <a:t>Results: </a:t>
            </a:r>
            <a:r>
              <a:rPr lang="en-US" sz="2800" dirty="0" smtClean="0"/>
              <a:t>Good alignment with success on GCI post but not pre and both final course grade and success in lab.</a:t>
            </a:r>
            <a:br>
              <a:rPr lang="en-US" sz="2800" dirty="0" smtClean="0"/>
            </a:br>
            <a:r>
              <a:rPr lang="en-US" sz="2800" b="1" dirty="0" smtClean="0"/>
              <a:t>Conclusion: </a:t>
            </a:r>
            <a:r>
              <a:rPr lang="en-US" sz="2800" dirty="0" smtClean="0"/>
              <a:t>Understanding core genetics concepts is important for success with the </a:t>
            </a:r>
            <a:r>
              <a:rPr lang="en-US" sz="2800" dirty="0" err="1" smtClean="0"/>
              <a:t>transcriptome</a:t>
            </a:r>
            <a:r>
              <a:rPr lang="en-US" sz="2800" dirty="0" smtClean="0"/>
              <a:t> lab. Interplay between course and lab learning.  </a:t>
            </a:r>
            <a:endParaRPr lang="en-US" sz="2800" dirty="0"/>
          </a:p>
        </p:txBody>
      </p:sp>
      <p:grpSp>
        <p:nvGrpSpPr>
          <p:cNvPr id="9" name="Group 8"/>
          <p:cNvGrpSpPr/>
          <p:nvPr/>
        </p:nvGrpSpPr>
        <p:grpSpPr>
          <a:xfrm>
            <a:off x="0" y="2650867"/>
            <a:ext cx="4495801" cy="3809999"/>
            <a:chOff x="1649968" y="1981200"/>
            <a:chExt cx="4966944" cy="3809999"/>
          </a:xfrm>
        </p:grpSpPr>
        <p:pic>
          <p:nvPicPr>
            <p:cNvPr id="5" name="Picture 4"/>
            <p:cNvPicPr>
              <a:picLocks noChangeAspect="1"/>
            </p:cNvPicPr>
            <p:nvPr/>
          </p:nvPicPr>
          <p:blipFill>
            <a:blip r:embed="rId2"/>
            <a:stretch>
              <a:fillRect/>
            </a:stretch>
          </p:blipFill>
          <p:spPr>
            <a:xfrm>
              <a:off x="1854200" y="1981200"/>
              <a:ext cx="4762712" cy="3322822"/>
            </a:xfrm>
            <a:prstGeom prst="rect">
              <a:avLst/>
            </a:prstGeom>
          </p:spPr>
        </p:pic>
        <p:sp>
          <p:nvSpPr>
            <p:cNvPr id="6" name="TextBox 5"/>
            <p:cNvSpPr txBox="1"/>
            <p:nvPr/>
          </p:nvSpPr>
          <p:spPr>
            <a:xfrm rot="16200000">
              <a:off x="158234" y="3930133"/>
              <a:ext cx="3352800" cy="369332"/>
            </a:xfrm>
            <a:prstGeom prst="rect">
              <a:avLst/>
            </a:prstGeom>
            <a:solidFill>
              <a:schemeClr val="bg1"/>
            </a:solidFill>
          </p:spPr>
          <p:txBody>
            <a:bodyPr wrap="square" rtlCol="0">
              <a:spAutoFit/>
            </a:bodyPr>
            <a:lstStyle/>
            <a:p>
              <a:r>
                <a:rPr lang="en-US" dirty="0" smtClean="0"/>
                <a:t>                     Course grade (%)</a:t>
              </a:r>
              <a:endParaRPr lang="en-US" dirty="0"/>
            </a:p>
          </p:txBody>
        </p:sp>
        <p:sp>
          <p:nvSpPr>
            <p:cNvPr id="7" name="TextBox 6"/>
            <p:cNvSpPr txBox="1"/>
            <p:nvPr/>
          </p:nvSpPr>
          <p:spPr>
            <a:xfrm>
              <a:off x="3252359" y="5119356"/>
              <a:ext cx="2101770" cy="369332"/>
            </a:xfrm>
            <a:prstGeom prst="rect">
              <a:avLst/>
            </a:prstGeom>
            <a:solidFill>
              <a:schemeClr val="bg1"/>
            </a:solidFill>
          </p:spPr>
          <p:txBody>
            <a:bodyPr wrap="none" rtlCol="0">
              <a:spAutoFit/>
            </a:bodyPr>
            <a:lstStyle/>
            <a:p>
              <a:r>
                <a:rPr lang="en-US" dirty="0" smtClean="0"/>
                <a:t>GCI Post-test (Smith)</a:t>
              </a:r>
              <a:endParaRPr lang="en-US" dirty="0"/>
            </a:p>
          </p:txBody>
        </p:sp>
        <p:sp>
          <p:nvSpPr>
            <p:cNvPr id="8" name="TextBox 7"/>
            <p:cNvSpPr txBox="1"/>
            <p:nvPr/>
          </p:nvSpPr>
          <p:spPr>
            <a:xfrm>
              <a:off x="5354129" y="4191001"/>
              <a:ext cx="834219" cy="369332"/>
            </a:xfrm>
            <a:prstGeom prst="rect">
              <a:avLst/>
            </a:prstGeom>
            <a:noFill/>
          </p:spPr>
          <p:txBody>
            <a:bodyPr wrap="none" rtlCol="0">
              <a:spAutoFit/>
            </a:bodyPr>
            <a:lstStyle/>
            <a:p>
              <a:r>
                <a:rPr lang="en-US" dirty="0" smtClean="0"/>
                <a:t>R=0.91</a:t>
              </a:r>
              <a:endParaRPr lang="en-US" dirty="0"/>
            </a:p>
          </p:txBody>
        </p:sp>
      </p:grpSp>
      <p:pic>
        <p:nvPicPr>
          <p:cNvPr id="10" name="Picture 9"/>
          <p:cNvPicPr>
            <a:picLocks noChangeAspect="1"/>
          </p:cNvPicPr>
          <p:nvPr/>
        </p:nvPicPr>
        <p:blipFill>
          <a:blip r:embed="rId3"/>
          <a:stretch>
            <a:fillRect/>
          </a:stretch>
        </p:blipFill>
        <p:spPr>
          <a:xfrm>
            <a:off x="5182946" y="2893424"/>
            <a:ext cx="4113454" cy="2895599"/>
          </a:xfrm>
          <a:prstGeom prst="rect">
            <a:avLst/>
          </a:prstGeom>
        </p:spPr>
      </p:pic>
      <p:sp>
        <p:nvSpPr>
          <p:cNvPr id="11" name="TextBox 10"/>
          <p:cNvSpPr txBox="1"/>
          <p:nvPr/>
        </p:nvSpPr>
        <p:spPr>
          <a:xfrm>
            <a:off x="6553200" y="5791200"/>
            <a:ext cx="1902405" cy="369332"/>
          </a:xfrm>
          <a:prstGeom prst="rect">
            <a:avLst/>
          </a:prstGeom>
          <a:solidFill>
            <a:schemeClr val="bg1"/>
          </a:solidFill>
        </p:spPr>
        <p:txBody>
          <a:bodyPr wrap="none" rtlCol="0">
            <a:spAutoFit/>
          </a:bodyPr>
          <a:lstStyle/>
          <a:p>
            <a:r>
              <a:rPr lang="en-US" dirty="0" smtClean="0"/>
              <a:t>GCI Post-test (Smith)</a:t>
            </a:r>
            <a:endParaRPr lang="en-US" dirty="0"/>
          </a:p>
        </p:txBody>
      </p:sp>
      <p:sp>
        <p:nvSpPr>
          <p:cNvPr id="12" name="TextBox 11"/>
          <p:cNvSpPr txBox="1"/>
          <p:nvPr/>
        </p:nvSpPr>
        <p:spPr>
          <a:xfrm rot="16200000">
            <a:off x="3963748" y="4020235"/>
            <a:ext cx="2438398" cy="646331"/>
          </a:xfrm>
          <a:prstGeom prst="rect">
            <a:avLst/>
          </a:prstGeom>
          <a:solidFill>
            <a:schemeClr val="bg1"/>
          </a:solidFill>
        </p:spPr>
        <p:txBody>
          <a:bodyPr wrap="square" rtlCol="0">
            <a:spAutoFit/>
          </a:bodyPr>
          <a:lstStyle/>
          <a:p>
            <a:pPr algn="ctr"/>
            <a:r>
              <a:rPr lang="en-US" dirty="0" smtClean="0"/>
              <a:t>Critical Thinking on Final Paper</a:t>
            </a:r>
            <a:endParaRPr lang="en-US" dirty="0"/>
          </a:p>
        </p:txBody>
      </p:sp>
      <p:sp>
        <p:nvSpPr>
          <p:cNvPr id="14" name="TextBox 13"/>
          <p:cNvSpPr txBox="1"/>
          <p:nvPr/>
        </p:nvSpPr>
        <p:spPr>
          <a:xfrm>
            <a:off x="8153400" y="4953000"/>
            <a:ext cx="834220" cy="369332"/>
          </a:xfrm>
          <a:prstGeom prst="rect">
            <a:avLst/>
          </a:prstGeom>
          <a:noFill/>
        </p:spPr>
        <p:txBody>
          <a:bodyPr wrap="none" rtlCol="0">
            <a:spAutoFit/>
          </a:bodyPr>
          <a:lstStyle/>
          <a:p>
            <a:r>
              <a:rPr lang="en-US" dirty="0" smtClean="0"/>
              <a:t>R=0.72</a:t>
            </a:r>
            <a:endParaRPr lang="en-US" dirty="0"/>
          </a:p>
        </p:txBody>
      </p:sp>
      <p:sp>
        <p:nvSpPr>
          <p:cNvPr id="15" name="Rectangle 14"/>
          <p:cNvSpPr/>
          <p:nvPr/>
        </p:nvSpPr>
        <p:spPr>
          <a:xfrm>
            <a:off x="0" y="2650867"/>
            <a:ext cx="4648200" cy="3509665"/>
          </a:xfrm>
          <a:prstGeom prst="rect">
            <a:avLst/>
          </a:prstGeom>
          <a:solidFill>
            <a:schemeClr val="tx2">
              <a:lumMod val="20000"/>
              <a:lumOff val="80000"/>
              <a:alpha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859781" y="2981292"/>
            <a:ext cx="4284219" cy="3267108"/>
          </a:xfrm>
          <a:prstGeom prst="rect">
            <a:avLst/>
          </a:prstGeom>
          <a:solidFill>
            <a:schemeClr val="tx2">
              <a:lumMod val="20000"/>
              <a:lumOff val="80000"/>
              <a:alpha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5"/>
          <p:cNvGrpSpPr>
            <a:grpSpLocks/>
          </p:cNvGrpSpPr>
          <p:nvPr/>
        </p:nvGrpSpPr>
        <p:grpSpPr bwMode="auto">
          <a:xfrm>
            <a:off x="914400" y="1143000"/>
            <a:ext cx="7620000" cy="5486400"/>
            <a:chOff x="672" y="576"/>
            <a:chExt cx="4800" cy="3456"/>
          </a:xfrm>
        </p:grpSpPr>
        <p:sp>
          <p:nvSpPr>
            <p:cNvPr id="16388" name="AutoShape 2"/>
            <p:cNvSpPr>
              <a:spLocks noChangeArrowheads="1"/>
            </p:cNvSpPr>
            <p:nvPr/>
          </p:nvSpPr>
          <p:spPr bwMode="auto">
            <a:xfrm>
              <a:off x="1248" y="1680"/>
              <a:ext cx="1536" cy="480"/>
            </a:xfrm>
            <a:prstGeom prst="roundRect">
              <a:avLst>
                <a:gd name="adj" fmla="val 16667"/>
              </a:avLst>
            </a:prstGeom>
            <a:solidFill>
              <a:srgbClr val="FFFF99"/>
            </a:solidFill>
            <a:ln w="9525">
              <a:solidFill>
                <a:schemeClr val="tx1"/>
              </a:solidFill>
              <a:round/>
              <a:headEnd/>
              <a:tailEnd/>
            </a:ln>
          </p:spPr>
          <p:txBody>
            <a:bodyPr wrap="none" anchor="ctr">
              <a:prstTxWarp prst="textNoShape">
                <a:avLst/>
              </a:prstTxWarp>
            </a:bodyPr>
            <a:lstStyle/>
            <a:p>
              <a:pPr algn="ctr"/>
              <a:r>
                <a:rPr lang="en-US"/>
                <a:t>Variation (SNP)</a:t>
              </a:r>
            </a:p>
          </p:txBody>
        </p:sp>
        <p:sp>
          <p:nvSpPr>
            <p:cNvPr id="16389" name="AutoShape 3"/>
            <p:cNvSpPr>
              <a:spLocks noChangeArrowheads="1"/>
            </p:cNvSpPr>
            <p:nvPr/>
          </p:nvSpPr>
          <p:spPr bwMode="auto">
            <a:xfrm>
              <a:off x="1200" y="624"/>
              <a:ext cx="1536" cy="480"/>
            </a:xfrm>
            <a:prstGeom prst="roundRect">
              <a:avLst>
                <a:gd name="adj" fmla="val 16667"/>
              </a:avLst>
            </a:prstGeom>
            <a:solidFill>
              <a:srgbClr val="FFFF99"/>
            </a:solidFill>
            <a:ln w="9525">
              <a:solidFill>
                <a:schemeClr val="tx1"/>
              </a:solidFill>
              <a:round/>
              <a:headEnd/>
              <a:tailEnd/>
            </a:ln>
          </p:spPr>
          <p:txBody>
            <a:bodyPr wrap="none" anchor="ctr">
              <a:prstTxWarp prst="textNoShape">
                <a:avLst/>
              </a:prstTxWarp>
            </a:bodyPr>
            <a:lstStyle/>
            <a:p>
              <a:pPr algn="ctr"/>
              <a:r>
                <a:rPr lang="en-US" dirty="0"/>
                <a:t>Literature</a:t>
              </a:r>
            </a:p>
          </p:txBody>
        </p:sp>
        <p:sp>
          <p:nvSpPr>
            <p:cNvPr id="16390" name="Rectangle 4"/>
            <p:cNvSpPr>
              <a:spLocks noChangeArrowheads="1"/>
            </p:cNvSpPr>
            <p:nvPr/>
          </p:nvSpPr>
          <p:spPr bwMode="auto">
            <a:xfrm>
              <a:off x="1751" y="2444"/>
              <a:ext cx="116" cy="288"/>
            </a:xfrm>
            <a:prstGeom prst="rect">
              <a:avLst/>
            </a:prstGeom>
            <a:noFill/>
            <a:ln w="9525">
              <a:noFill/>
              <a:miter lim="800000"/>
              <a:headEnd/>
              <a:tailEnd/>
            </a:ln>
          </p:spPr>
          <p:txBody>
            <a:bodyPr wrap="none">
              <a:prstTxWarp prst="textNoShape">
                <a:avLst/>
              </a:prstTxWarp>
              <a:spAutoFit/>
            </a:bodyPr>
            <a:lstStyle/>
            <a:p>
              <a:endParaRPr lang="en-US"/>
            </a:p>
          </p:txBody>
        </p:sp>
        <p:sp>
          <p:nvSpPr>
            <p:cNvPr id="16391" name="AutoShape 5"/>
            <p:cNvSpPr>
              <a:spLocks noChangeArrowheads="1"/>
            </p:cNvSpPr>
            <p:nvPr/>
          </p:nvSpPr>
          <p:spPr bwMode="auto">
            <a:xfrm>
              <a:off x="3792" y="1056"/>
              <a:ext cx="1536" cy="480"/>
            </a:xfrm>
            <a:prstGeom prst="roundRect">
              <a:avLst>
                <a:gd name="adj" fmla="val 16667"/>
              </a:avLst>
            </a:prstGeom>
            <a:solidFill>
              <a:srgbClr val="FFFF99"/>
            </a:solidFill>
            <a:ln w="9525">
              <a:solidFill>
                <a:schemeClr val="tx1"/>
              </a:solidFill>
              <a:round/>
              <a:headEnd/>
              <a:tailEnd/>
            </a:ln>
          </p:spPr>
          <p:txBody>
            <a:bodyPr wrap="none" anchor="ctr">
              <a:prstTxWarp prst="textNoShape">
                <a:avLst/>
              </a:prstTxWarp>
            </a:bodyPr>
            <a:lstStyle/>
            <a:p>
              <a:pPr algn="ctr"/>
              <a:r>
                <a:rPr lang="en-US"/>
                <a:t>Expression</a:t>
              </a:r>
            </a:p>
          </p:txBody>
        </p:sp>
        <p:sp>
          <p:nvSpPr>
            <p:cNvPr id="16392" name="AutoShape 6"/>
            <p:cNvSpPr>
              <a:spLocks noChangeArrowheads="1"/>
            </p:cNvSpPr>
            <p:nvPr/>
          </p:nvSpPr>
          <p:spPr bwMode="auto">
            <a:xfrm>
              <a:off x="1296" y="2928"/>
              <a:ext cx="1536" cy="480"/>
            </a:xfrm>
            <a:prstGeom prst="roundRect">
              <a:avLst>
                <a:gd name="adj" fmla="val 16667"/>
              </a:avLst>
            </a:prstGeom>
            <a:solidFill>
              <a:srgbClr val="FFFF99"/>
            </a:solidFill>
            <a:ln w="9525">
              <a:solidFill>
                <a:schemeClr val="tx1"/>
              </a:solidFill>
              <a:round/>
              <a:headEnd/>
              <a:tailEnd/>
            </a:ln>
          </p:spPr>
          <p:txBody>
            <a:bodyPr wrap="none" anchor="ctr">
              <a:prstTxWarp prst="textNoShape">
                <a:avLst/>
              </a:prstTxWarp>
            </a:bodyPr>
            <a:lstStyle/>
            <a:p>
              <a:pPr algn="ctr"/>
              <a:r>
                <a:rPr lang="en-US"/>
                <a:t>Candidate Gene</a:t>
              </a:r>
            </a:p>
          </p:txBody>
        </p:sp>
        <p:sp>
          <p:nvSpPr>
            <p:cNvPr id="16393" name="AutoShape 7"/>
            <p:cNvSpPr>
              <a:spLocks noChangeArrowheads="1"/>
            </p:cNvSpPr>
            <p:nvPr/>
          </p:nvSpPr>
          <p:spPr bwMode="auto">
            <a:xfrm>
              <a:off x="3936" y="3552"/>
              <a:ext cx="1536" cy="480"/>
            </a:xfrm>
            <a:prstGeom prst="roundRect">
              <a:avLst>
                <a:gd name="adj" fmla="val 16667"/>
              </a:avLst>
            </a:prstGeom>
            <a:solidFill>
              <a:srgbClr val="C0C0C0"/>
            </a:solidFill>
            <a:ln w="9525">
              <a:solidFill>
                <a:schemeClr val="tx1"/>
              </a:solidFill>
              <a:round/>
              <a:headEnd/>
              <a:tailEnd/>
            </a:ln>
          </p:spPr>
          <p:txBody>
            <a:bodyPr wrap="none" anchor="ctr">
              <a:prstTxWarp prst="textNoShape">
                <a:avLst/>
              </a:prstTxWarp>
            </a:bodyPr>
            <a:lstStyle/>
            <a:p>
              <a:pPr algn="ctr"/>
              <a:r>
                <a:rPr lang="en-US"/>
                <a:t>Gene trees</a:t>
              </a:r>
            </a:p>
          </p:txBody>
        </p:sp>
        <p:sp>
          <p:nvSpPr>
            <p:cNvPr id="16394" name="Line 8"/>
            <p:cNvSpPr>
              <a:spLocks noChangeShapeType="1"/>
            </p:cNvSpPr>
            <p:nvPr/>
          </p:nvSpPr>
          <p:spPr bwMode="auto">
            <a:xfrm>
              <a:off x="1680" y="1200"/>
              <a:ext cx="0" cy="43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395" name="Rectangle 9"/>
            <p:cNvSpPr>
              <a:spLocks noChangeArrowheads="1"/>
            </p:cNvSpPr>
            <p:nvPr/>
          </p:nvSpPr>
          <p:spPr bwMode="auto">
            <a:xfrm>
              <a:off x="1440" y="1296"/>
              <a:ext cx="184" cy="198"/>
            </a:xfrm>
            <a:prstGeom prst="rect">
              <a:avLst/>
            </a:prstGeom>
            <a:noFill/>
            <a:ln w="9525">
              <a:solidFill>
                <a:schemeClr val="tx1"/>
              </a:solidFill>
              <a:miter lim="800000"/>
              <a:headEnd/>
              <a:tailEnd/>
            </a:ln>
          </p:spPr>
          <p:txBody>
            <a:bodyPr wrap="none">
              <a:prstTxWarp prst="textNoShape">
                <a:avLst/>
              </a:prstTxWarp>
              <a:spAutoFit/>
            </a:bodyPr>
            <a:lstStyle/>
            <a:p>
              <a:r>
                <a:rPr lang="en-US" sz="1400"/>
                <a:t>1</a:t>
              </a:r>
              <a:endParaRPr lang="en-US"/>
            </a:p>
          </p:txBody>
        </p:sp>
        <p:sp>
          <p:nvSpPr>
            <p:cNvPr id="16396" name="Text Box 10"/>
            <p:cNvSpPr txBox="1">
              <a:spLocks noChangeArrowheads="1"/>
            </p:cNvSpPr>
            <p:nvPr/>
          </p:nvSpPr>
          <p:spPr bwMode="auto">
            <a:xfrm>
              <a:off x="816" y="576"/>
              <a:ext cx="144" cy="288"/>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16397" name="Rectangle 11"/>
            <p:cNvSpPr>
              <a:spLocks noChangeArrowheads="1"/>
            </p:cNvSpPr>
            <p:nvPr/>
          </p:nvSpPr>
          <p:spPr bwMode="auto">
            <a:xfrm>
              <a:off x="3120" y="1392"/>
              <a:ext cx="184" cy="198"/>
            </a:xfrm>
            <a:prstGeom prst="rect">
              <a:avLst/>
            </a:prstGeom>
            <a:noFill/>
            <a:ln w="9525">
              <a:solidFill>
                <a:schemeClr val="tx1"/>
              </a:solidFill>
              <a:miter lim="800000"/>
              <a:headEnd/>
              <a:tailEnd/>
            </a:ln>
          </p:spPr>
          <p:txBody>
            <a:bodyPr>
              <a:prstTxWarp prst="textNoShape">
                <a:avLst/>
              </a:prstTxWarp>
              <a:spAutoFit/>
            </a:bodyPr>
            <a:lstStyle/>
            <a:p>
              <a:r>
                <a:rPr lang="en-US" sz="1400"/>
                <a:t>2</a:t>
              </a:r>
              <a:endParaRPr lang="en-US"/>
            </a:p>
          </p:txBody>
        </p:sp>
        <p:sp>
          <p:nvSpPr>
            <p:cNvPr id="16398" name="Line 12"/>
            <p:cNvSpPr>
              <a:spLocks noChangeShapeType="1"/>
            </p:cNvSpPr>
            <p:nvPr/>
          </p:nvSpPr>
          <p:spPr bwMode="auto">
            <a:xfrm flipV="1">
              <a:off x="2832" y="1440"/>
              <a:ext cx="912" cy="48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399" name="Rectangle 13"/>
            <p:cNvSpPr>
              <a:spLocks noChangeArrowheads="1"/>
            </p:cNvSpPr>
            <p:nvPr/>
          </p:nvSpPr>
          <p:spPr bwMode="auto">
            <a:xfrm>
              <a:off x="1440" y="2400"/>
              <a:ext cx="184" cy="198"/>
            </a:xfrm>
            <a:prstGeom prst="rect">
              <a:avLst/>
            </a:prstGeom>
            <a:noFill/>
            <a:ln w="9525">
              <a:solidFill>
                <a:schemeClr val="tx1"/>
              </a:solidFill>
              <a:miter lim="800000"/>
              <a:headEnd/>
              <a:tailEnd/>
            </a:ln>
          </p:spPr>
          <p:txBody>
            <a:bodyPr wrap="none">
              <a:prstTxWarp prst="textNoShape">
                <a:avLst/>
              </a:prstTxWarp>
              <a:spAutoFit/>
            </a:bodyPr>
            <a:lstStyle/>
            <a:p>
              <a:r>
                <a:rPr lang="en-US" sz="1400"/>
                <a:t>3</a:t>
              </a:r>
              <a:endParaRPr lang="en-US"/>
            </a:p>
          </p:txBody>
        </p:sp>
        <p:sp>
          <p:nvSpPr>
            <p:cNvPr id="16400" name="Line 14"/>
            <p:cNvSpPr>
              <a:spLocks noChangeShapeType="1"/>
            </p:cNvSpPr>
            <p:nvPr/>
          </p:nvSpPr>
          <p:spPr bwMode="auto">
            <a:xfrm>
              <a:off x="1728" y="2352"/>
              <a:ext cx="0" cy="384"/>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401" name="Line 15"/>
            <p:cNvSpPr>
              <a:spLocks noChangeShapeType="1"/>
            </p:cNvSpPr>
            <p:nvPr/>
          </p:nvSpPr>
          <p:spPr bwMode="auto">
            <a:xfrm flipV="1">
              <a:off x="2064" y="2352"/>
              <a:ext cx="0" cy="33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402" name="Rectangle 16"/>
            <p:cNvSpPr>
              <a:spLocks noChangeArrowheads="1"/>
            </p:cNvSpPr>
            <p:nvPr/>
          </p:nvSpPr>
          <p:spPr bwMode="auto">
            <a:xfrm>
              <a:off x="1824" y="2400"/>
              <a:ext cx="184" cy="198"/>
            </a:xfrm>
            <a:prstGeom prst="rect">
              <a:avLst/>
            </a:prstGeom>
            <a:noFill/>
            <a:ln w="9525">
              <a:solidFill>
                <a:schemeClr val="tx1"/>
              </a:solidFill>
              <a:miter lim="800000"/>
              <a:headEnd/>
              <a:tailEnd/>
            </a:ln>
          </p:spPr>
          <p:txBody>
            <a:bodyPr wrap="none">
              <a:prstTxWarp prst="textNoShape">
                <a:avLst/>
              </a:prstTxWarp>
              <a:spAutoFit/>
            </a:bodyPr>
            <a:lstStyle/>
            <a:p>
              <a:r>
                <a:rPr lang="en-US" sz="1400"/>
                <a:t>4</a:t>
              </a:r>
              <a:endParaRPr lang="en-US"/>
            </a:p>
          </p:txBody>
        </p:sp>
        <p:sp>
          <p:nvSpPr>
            <p:cNvPr id="16403" name="Line 18"/>
            <p:cNvSpPr>
              <a:spLocks noChangeShapeType="1"/>
            </p:cNvSpPr>
            <p:nvPr/>
          </p:nvSpPr>
          <p:spPr bwMode="auto">
            <a:xfrm flipV="1">
              <a:off x="1968" y="1200"/>
              <a:ext cx="0" cy="384"/>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404" name="Rectangle 19"/>
            <p:cNvSpPr>
              <a:spLocks noChangeArrowheads="1"/>
            </p:cNvSpPr>
            <p:nvPr/>
          </p:nvSpPr>
          <p:spPr bwMode="auto">
            <a:xfrm>
              <a:off x="1728" y="1296"/>
              <a:ext cx="184" cy="198"/>
            </a:xfrm>
            <a:prstGeom prst="rect">
              <a:avLst/>
            </a:prstGeom>
            <a:noFill/>
            <a:ln w="9525">
              <a:solidFill>
                <a:schemeClr val="tx1"/>
              </a:solidFill>
              <a:miter lim="800000"/>
              <a:headEnd/>
              <a:tailEnd/>
            </a:ln>
          </p:spPr>
          <p:txBody>
            <a:bodyPr wrap="none">
              <a:prstTxWarp prst="textNoShape">
                <a:avLst/>
              </a:prstTxWarp>
              <a:spAutoFit/>
            </a:bodyPr>
            <a:lstStyle/>
            <a:p>
              <a:r>
                <a:rPr lang="en-US" sz="1400"/>
                <a:t>5</a:t>
              </a:r>
              <a:endParaRPr lang="en-US"/>
            </a:p>
          </p:txBody>
        </p:sp>
        <p:sp>
          <p:nvSpPr>
            <p:cNvPr id="16405" name="Line 20"/>
            <p:cNvSpPr>
              <a:spLocks noChangeShapeType="1"/>
            </p:cNvSpPr>
            <p:nvPr/>
          </p:nvSpPr>
          <p:spPr bwMode="auto">
            <a:xfrm flipH="1">
              <a:off x="960" y="864"/>
              <a:ext cx="24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6406" name="Line 22"/>
            <p:cNvSpPr>
              <a:spLocks noChangeShapeType="1"/>
            </p:cNvSpPr>
            <p:nvPr/>
          </p:nvSpPr>
          <p:spPr bwMode="auto">
            <a:xfrm>
              <a:off x="960" y="864"/>
              <a:ext cx="0" cy="235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6407" name="Line 23"/>
            <p:cNvSpPr>
              <a:spLocks noChangeShapeType="1"/>
            </p:cNvSpPr>
            <p:nvPr/>
          </p:nvSpPr>
          <p:spPr bwMode="auto">
            <a:xfrm>
              <a:off x="960" y="3216"/>
              <a:ext cx="336"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408" name="Rectangle 24"/>
            <p:cNvSpPr>
              <a:spLocks noChangeArrowheads="1"/>
            </p:cNvSpPr>
            <p:nvPr/>
          </p:nvSpPr>
          <p:spPr bwMode="auto">
            <a:xfrm>
              <a:off x="672" y="1920"/>
              <a:ext cx="184" cy="198"/>
            </a:xfrm>
            <a:prstGeom prst="rect">
              <a:avLst/>
            </a:prstGeom>
            <a:noFill/>
            <a:ln w="9525">
              <a:solidFill>
                <a:schemeClr val="tx1"/>
              </a:solidFill>
              <a:miter lim="800000"/>
              <a:headEnd/>
              <a:tailEnd/>
            </a:ln>
          </p:spPr>
          <p:txBody>
            <a:bodyPr wrap="none">
              <a:prstTxWarp prst="textNoShape">
                <a:avLst/>
              </a:prstTxWarp>
              <a:spAutoFit/>
            </a:bodyPr>
            <a:lstStyle/>
            <a:p>
              <a:r>
                <a:rPr lang="en-US" sz="1400"/>
                <a:t>6</a:t>
              </a:r>
              <a:endParaRPr lang="en-US"/>
            </a:p>
          </p:txBody>
        </p:sp>
        <p:sp>
          <p:nvSpPr>
            <p:cNvPr id="16409" name="Line 25"/>
            <p:cNvSpPr>
              <a:spLocks noChangeShapeType="1"/>
            </p:cNvSpPr>
            <p:nvPr/>
          </p:nvSpPr>
          <p:spPr bwMode="auto">
            <a:xfrm flipV="1">
              <a:off x="2448" y="2352"/>
              <a:ext cx="0" cy="33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410" name="Rectangle 26"/>
            <p:cNvSpPr>
              <a:spLocks noChangeArrowheads="1"/>
            </p:cNvSpPr>
            <p:nvPr/>
          </p:nvSpPr>
          <p:spPr bwMode="auto">
            <a:xfrm>
              <a:off x="2160" y="2400"/>
              <a:ext cx="184" cy="198"/>
            </a:xfrm>
            <a:prstGeom prst="rect">
              <a:avLst/>
            </a:prstGeom>
            <a:noFill/>
            <a:ln w="9525">
              <a:solidFill>
                <a:schemeClr val="tx1"/>
              </a:solidFill>
              <a:miter lim="800000"/>
              <a:headEnd/>
              <a:tailEnd/>
            </a:ln>
          </p:spPr>
          <p:txBody>
            <a:bodyPr wrap="none">
              <a:prstTxWarp prst="textNoShape">
                <a:avLst/>
              </a:prstTxWarp>
              <a:spAutoFit/>
            </a:bodyPr>
            <a:lstStyle/>
            <a:p>
              <a:r>
                <a:rPr lang="en-US" sz="1400"/>
                <a:t>7</a:t>
              </a:r>
              <a:endParaRPr lang="en-US"/>
            </a:p>
          </p:txBody>
        </p:sp>
        <p:sp>
          <p:nvSpPr>
            <p:cNvPr id="16411" name="AutoShape 28"/>
            <p:cNvSpPr>
              <a:spLocks noChangeArrowheads="1"/>
            </p:cNvSpPr>
            <p:nvPr/>
          </p:nvSpPr>
          <p:spPr bwMode="auto">
            <a:xfrm>
              <a:off x="3984" y="2208"/>
              <a:ext cx="1392" cy="672"/>
            </a:xfrm>
            <a:prstGeom prst="roundRect">
              <a:avLst>
                <a:gd name="adj" fmla="val 16667"/>
              </a:avLst>
            </a:prstGeom>
            <a:solidFill>
              <a:srgbClr val="FFCC99"/>
            </a:solidFill>
            <a:ln w="9525">
              <a:solidFill>
                <a:schemeClr val="tx1"/>
              </a:solidFill>
              <a:round/>
              <a:headEnd/>
              <a:tailEnd/>
            </a:ln>
          </p:spPr>
          <p:txBody>
            <a:bodyPr anchor="ctr">
              <a:prstTxWarp prst="textNoShape">
                <a:avLst/>
              </a:prstTxWarp>
            </a:bodyPr>
            <a:lstStyle/>
            <a:p>
              <a:pPr algn="ctr"/>
              <a:r>
                <a:rPr lang="en-US"/>
                <a:t>Student generated strategy</a:t>
              </a:r>
            </a:p>
          </p:txBody>
        </p:sp>
        <p:sp>
          <p:nvSpPr>
            <p:cNvPr id="16412" name="Line 30"/>
            <p:cNvSpPr>
              <a:spLocks noChangeShapeType="1"/>
            </p:cNvSpPr>
            <p:nvPr/>
          </p:nvSpPr>
          <p:spPr bwMode="auto">
            <a:xfrm>
              <a:off x="2880" y="2016"/>
              <a:ext cx="1008" cy="48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413" name="Rectangle 32"/>
            <p:cNvSpPr>
              <a:spLocks noChangeArrowheads="1"/>
            </p:cNvSpPr>
            <p:nvPr/>
          </p:nvSpPr>
          <p:spPr bwMode="auto">
            <a:xfrm>
              <a:off x="3337" y="2639"/>
              <a:ext cx="116" cy="288"/>
            </a:xfrm>
            <a:prstGeom prst="rect">
              <a:avLst/>
            </a:prstGeom>
            <a:noFill/>
            <a:ln w="9525">
              <a:noFill/>
              <a:miter lim="800000"/>
              <a:headEnd/>
              <a:tailEnd/>
            </a:ln>
          </p:spPr>
          <p:txBody>
            <a:bodyPr wrap="none">
              <a:prstTxWarp prst="textNoShape">
                <a:avLst/>
              </a:prstTxWarp>
              <a:spAutoFit/>
            </a:bodyPr>
            <a:lstStyle/>
            <a:p>
              <a:endParaRPr lang="en-US"/>
            </a:p>
          </p:txBody>
        </p:sp>
        <p:sp>
          <p:nvSpPr>
            <p:cNvPr id="16414" name="Rectangle 33"/>
            <p:cNvSpPr>
              <a:spLocks noChangeArrowheads="1"/>
            </p:cNvSpPr>
            <p:nvPr/>
          </p:nvSpPr>
          <p:spPr bwMode="auto">
            <a:xfrm>
              <a:off x="3168" y="2352"/>
              <a:ext cx="184" cy="198"/>
            </a:xfrm>
            <a:prstGeom prst="rect">
              <a:avLst/>
            </a:prstGeom>
            <a:noFill/>
            <a:ln w="9525">
              <a:solidFill>
                <a:schemeClr val="tx1"/>
              </a:solidFill>
              <a:miter lim="800000"/>
              <a:headEnd/>
              <a:tailEnd/>
            </a:ln>
          </p:spPr>
          <p:txBody>
            <a:bodyPr wrap="none">
              <a:prstTxWarp prst="textNoShape">
                <a:avLst/>
              </a:prstTxWarp>
              <a:spAutoFit/>
            </a:bodyPr>
            <a:lstStyle/>
            <a:p>
              <a:r>
                <a:rPr lang="en-US" sz="1400"/>
                <a:t>8</a:t>
              </a:r>
              <a:endParaRPr lang="en-US"/>
            </a:p>
          </p:txBody>
        </p:sp>
      </p:grpSp>
      <p:sp>
        <p:nvSpPr>
          <p:cNvPr id="16387" name="Text Box 34"/>
          <p:cNvSpPr txBox="1">
            <a:spLocks noChangeArrowheads="1"/>
          </p:cNvSpPr>
          <p:nvPr/>
        </p:nvSpPr>
        <p:spPr bwMode="auto">
          <a:xfrm>
            <a:off x="2057400" y="228600"/>
            <a:ext cx="5616091" cy="707886"/>
          </a:xfrm>
          <a:prstGeom prst="rect">
            <a:avLst/>
          </a:prstGeom>
          <a:noFill/>
          <a:ln w="9525">
            <a:noFill/>
            <a:miter lim="800000"/>
            <a:headEnd/>
            <a:tailEnd/>
          </a:ln>
        </p:spPr>
        <p:txBody>
          <a:bodyPr wrap="none">
            <a:prstTxWarp prst="textNoShape">
              <a:avLst/>
            </a:prstTxWarp>
            <a:spAutoFit/>
          </a:bodyPr>
          <a:lstStyle/>
          <a:p>
            <a:r>
              <a:rPr lang="en-US" sz="4000" dirty="0" smtClean="0">
                <a:solidFill>
                  <a:srgbClr val="4F6228"/>
                </a:solidFill>
              </a:rPr>
              <a:t>Pathway Analysis Example</a:t>
            </a:r>
            <a:endParaRPr lang="en-US" sz="4000" dirty="0">
              <a:solidFill>
                <a:srgbClr val="4F6228"/>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52400"/>
            <a:ext cx="8229600" cy="1143000"/>
          </a:xfrm>
        </p:spPr>
        <p:txBody>
          <a:bodyPr/>
          <a:lstStyle/>
          <a:p>
            <a:pPr eaLnBrk="1" hangingPunct="1"/>
            <a:r>
              <a:rPr lang="en-US" sz="3600" dirty="0">
                <a:solidFill>
                  <a:srgbClr val="4F6228"/>
                </a:solidFill>
              </a:rPr>
              <a:t>Factors corresponding with success</a:t>
            </a:r>
            <a:endParaRPr lang="en-US" dirty="0">
              <a:solidFill>
                <a:srgbClr val="4F6228"/>
              </a:solidFill>
            </a:endParaRPr>
          </a:p>
        </p:txBody>
      </p:sp>
      <p:sp>
        <p:nvSpPr>
          <p:cNvPr id="18435" name="Rectangle 3"/>
          <p:cNvSpPr>
            <a:spLocks noGrp="1" noChangeArrowheads="1"/>
          </p:cNvSpPr>
          <p:nvPr>
            <p:ph type="body" idx="1"/>
          </p:nvPr>
        </p:nvSpPr>
        <p:spPr>
          <a:xfrm>
            <a:off x="457200" y="838200"/>
            <a:ext cx="7086600" cy="5638799"/>
          </a:xfrm>
          <a:solidFill>
            <a:schemeClr val="bg1"/>
          </a:solidFill>
        </p:spPr>
        <p:txBody>
          <a:bodyPr>
            <a:normAutofit/>
          </a:bodyPr>
          <a:lstStyle/>
          <a:p>
            <a:pPr eaLnBrk="1" hangingPunct="1">
              <a:lnSpc>
                <a:spcPct val="90000"/>
              </a:lnSpc>
            </a:pPr>
            <a:r>
              <a:rPr lang="en-US" sz="2800" dirty="0"/>
              <a:t>Iterative approach over entire term</a:t>
            </a:r>
          </a:p>
          <a:p>
            <a:pPr eaLnBrk="1" hangingPunct="1">
              <a:lnSpc>
                <a:spcPct val="90000"/>
              </a:lnSpc>
            </a:pPr>
            <a:r>
              <a:rPr lang="en-US" sz="2800" dirty="0"/>
              <a:t>Integrated multiple </a:t>
            </a:r>
            <a:r>
              <a:rPr lang="en-US" sz="2800" dirty="0" smtClean="0"/>
              <a:t>strategies</a:t>
            </a:r>
          </a:p>
          <a:p>
            <a:pPr eaLnBrk="1" hangingPunct="1">
              <a:lnSpc>
                <a:spcPct val="90000"/>
              </a:lnSpc>
            </a:pPr>
            <a:r>
              <a:rPr lang="en-US" sz="2800" dirty="0" smtClean="0"/>
              <a:t>Think aloud</a:t>
            </a:r>
          </a:p>
          <a:p>
            <a:pPr eaLnBrk="1" hangingPunct="1">
              <a:lnSpc>
                <a:spcPct val="90000"/>
              </a:lnSpc>
            </a:pPr>
            <a:r>
              <a:rPr lang="en-US" sz="2800" dirty="0"/>
              <a:t>Engaged each other</a:t>
            </a:r>
          </a:p>
          <a:p>
            <a:pPr eaLnBrk="1" hangingPunct="1">
              <a:lnSpc>
                <a:spcPct val="90000"/>
              </a:lnSpc>
            </a:pPr>
            <a:r>
              <a:rPr lang="en-US" sz="2800" dirty="0" err="1">
                <a:solidFill>
                  <a:srgbClr val="000000"/>
                </a:solidFill>
              </a:rPr>
              <a:t>Metacognitive</a:t>
            </a:r>
            <a:r>
              <a:rPr lang="en-US" sz="2800" dirty="0">
                <a:solidFill>
                  <a:srgbClr val="000000"/>
                </a:solidFill>
              </a:rPr>
              <a:t> use of journal</a:t>
            </a:r>
          </a:p>
          <a:p>
            <a:pPr eaLnBrk="1" hangingPunct="1">
              <a:lnSpc>
                <a:spcPct val="90000"/>
              </a:lnSpc>
            </a:pPr>
            <a:r>
              <a:rPr lang="en-US" sz="2800" dirty="0"/>
              <a:t>Focused, clarification questions for instructor</a:t>
            </a:r>
          </a:p>
          <a:p>
            <a:pPr eaLnBrk="1" hangingPunct="1">
              <a:lnSpc>
                <a:spcPct val="90000"/>
              </a:lnSpc>
            </a:pPr>
            <a:r>
              <a:rPr lang="en-US" sz="2800" dirty="0"/>
              <a:t>Incorporated presentation feedback to improve paper</a:t>
            </a:r>
          </a:p>
          <a:p>
            <a:pPr eaLnBrk="1" hangingPunct="1">
              <a:lnSpc>
                <a:spcPct val="90000"/>
              </a:lnSpc>
              <a:buFontTx/>
              <a:buNone/>
            </a:pPr>
            <a:endParaRPr lang="en-US" sz="2800" dirty="0"/>
          </a:p>
          <a:p>
            <a:pPr eaLnBrk="1" hangingPunct="1">
              <a:lnSpc>
                <a:spcPct val="90000"/>
              </a:lnSpc>
            </a:pPr>
            <a:endParaRPr lang="en-US" sz="2800" dirty="0"/>
          </a:p>
        </p:txBody>
      </p:sp>
      <p:pic>
        <p:nvPicPr>
          <p:cNvPr id="5" name="Picture 4"/>
          <p:cNvPicPr>
            <a:picLocks noChangeAspect="1"/>
          </p:cNvPicPr>
          <p:nvPr/>
        </p:nvPicPr>
        <p:blipFill>
          <a:blip r:embed="rId2"/>
          <a:stretch>
            <a:fillRect/>
          </a:stretch>
        </p:blipFill>
        <p:spPr>
          <a:xfrm>
            <a:off x="5181600" y="4191000"/>
            <a:ext cx="3556000" cy="2667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Think </a:t>
            </a:r>
            <a:r>
              <a:rPr lang="en-US" dirty="0" smtClean="0"/>
              <a:t>Aloud </a:t>
            </a:r>
            <a:br>
              <a:rPr lang="en-US" dirty="0" smtClean="0"/>
            </a:br>
            <a:r>
              <a:rPr lang="en-US" dirty="0" smtClean="0"/>
              <a:t>A </a:t>
            </a:r>
            <a:r>
              <a:rPr lang="en-US" dirty="0" err="1" smtClean="0"/>
              <a:t>metacogintive</a:t>
            </a:r>
            <a:r>
              <a:rPr lang="en-US" smtClean="0"/>
              <a:t> strategy</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dirty="0" smtClean="0"/>
              <a:t>    “</a:t>
            </a:r>
            <a:r>
              <a:rPr lang="en-US" dirty="0" smtClean="0">
                <a:solidFill>
                  <a:srgbClr val="000000"/>
                </a:solidFill>
                <a:latin typeface="Verdana"/>
                <a:ea typeface="Verdana"/>
                <a:cs typeface="Verdana"/>
              </a:rPr>
              <a:t>I am also interested in finding those genes that are have differential expression in one or two specific regions … a gene that is a spike on the graph of all gene expression.”</a:t>
            </a:r>
          </a:p>
          <a:p>
            <a:pPr>
              <a:buNone/>
            </a:pPr>
            <a:endParaRPr lang="en-US" dirty="0" smtClean="0">
              <a:solidFill>
                <a:srgbClr val="000000"/>
              </a:solidFill>
              <a:latin typeface="Verdana"/>
              <a:ea typeface="Verdana"/>
              <a:cs typeface="Verdana"/>
            </a:endParaRPr>
          </a:p>
          <a:p>
            <a:pPr>
              <a:buNone/>
            </a:pPr>
            <a:r>
              <a:rPr lang="en-US" dirty="0" smtClean="0">
                <a:solidFill>
                  <a:srgbClr val="000000"/>
                </a:solidFill>
                <a:latin typeface="Verdana"/>
                <a:ea typeface="Verdana"/>
                <a:cs typeface="Verdana"/>
              </a:rPr>
              <a:t>   “If they [</a:t>
            </a:r>
            <a:r>
              <a:rPr lang="en-US" dirty="0" err="1" smtClean="0">
                <a:solidFill>
                  <a:srgbClr val="000000"/>
                </a:solidFill>
                <a:latin typeface="Verdana"/>
                <a:ea typeface="Verdana"/>
                <a:cs typeface="Verdana"/>
              </a:rPr>
              <a:t>SNPs</a:t>
            </a:r>
            <a:r>
              <a:rPr lang="en-US" dirty="0" smtClean="0">
                <a:solidFill>
                  <a:srgbClr val="000000"/>
                </a:solidFill>
                <a:latin typeface="Verdana"/>
                <a:ea typeface="Verdana"/>
                <a:cs typeface="Verdana"/>
              </a:rPr>
              <a:t>] do affect protein sequence, does this cause a functional difference that allows plants to be better adapted to their ecotype?”</a:t>
            </a:r>
          </a:p>
          <a:p>
            <a:pPr>
              <a:buNone/>
            </a:pPr>
            <a:endParaRPr lang="en-US" dirty="0" smtClean="0">
              <a:solidFill>
                <a:srgbClr val="000000"/>
              </a:solidFill>
              <a:latin typeface="Verdana"/>
              <a:ea typeface="Verdana"/>
              <a:cs typeface="Verdana"/>
            </a:endParaRPr>
          </a:p>
          <a:p>
            <a:pPr>
              <a:buNone/>
            </a:pPr>
            <a:r>
              <a:rPr lang="en-US" dirty="0" smtClean="0">
                <a:solidFill>
                  <a:srgbClr val="000000"/>
                </a:solidFill>
                <a:latin typeface="Verdana"/>
                <a:ea typeface="Verdana"/>
                <a:cs typeface="Verdana"/>
              </a:rPr>
              <a:t>   “Change of plan. We are going to work on the LFY gene instead, because we returned no hits on our SNP data for the FT gene. LFY is apparently crucially important for floral </a:t>
            </a:r>
            <a:r>
              <a:rPr lang="en-US" dirty="0" err="1" smtClean="0">
                <a:solidFill>
                  <a:srgbClr val="000000"/>
                </a:solidFill>
                <a:latin typeface="Verdana"/>
                <a:ea typeface="Verdana"/>
                <a:cs typeface="Verdana"/>
              </a:rPr>
              <a:t>meristem</a:t>
            </a:r>
            <a:r>
              <a:rPr lang="en-US" dirty="0" smtClean="0">
                <a:solidFill>
                  <a:srgbClr val="000000"/>
                </a:solidFill>
                <a:latin typeface="Verdana"/>
                <a:ea typeface="Verdana"/>
                <a:cs typeface="Verdana"/>
              </a:rPr>
              <a:t> specification. “</a:t>
            </a:r>
            <a:endParaRPr lang="en-US" dirty="0"/>
          </a:p>
        </p:txBody>
      </p:sp>
      <p:sp>
        <p:nvSpPr>
          <p:cNvPr id="4" name="TextBox 3"/>
          <p:cNvSpPr txBox="1"/>
          <p:nvPr/>
        </p:nvSpPr>
        <p:spPr>
          <a:xfrm>
            <a:off x="7042666" y="6304002"/>
            <a:ext cx="1269511" cy="369332"/>
          </a:xfrm>
          <a:prstGeom prst="rect">
            <a:avLst/>
          </a:prstGeom>
          <a:noFill/>
        </p:spPr>
        <p:txBody>
          <a:bodyPr wrap="none" rtlCol="0">
            <a:spAutoFit/>
          </a:bodyPr>
          <a:lstStyle/>
          <a:p>
            <a:r>
              <a:rPr lang="en-US" dirty="0" smtClean="0"/>
              <a:t>Th4 Journal</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F6228"/>
                </a:solidFill>
              </a:rPr>
              <a:t>Innovators</a:t>
            </a:r>
            <a:r>
              <a:rPr lang="en-US" dirty="0" smtClean="0"/>
              <a:t>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fontScale="85000" lnSpcReduction="20000"/>
          </a:bodyPr>
          <a:lstStyle/>
          <a:p>
            <a:r>
              <a:rPr lang="en-US" dirty="0" smtClean="0"/>
              <a:t>Can both design problems and extend conclusions</a:t>
            </a:r>
          </a:p>
          <a:p>
            <a:r>
              <a:rPr lang="en-US" dirty="0" smtClean="0"/>
              <a:t>Can make independent progress</a:t>
            </a:r>
          </a:p>
          <a:p>
            <a:r>
              <a:rPr lang="en-US" dirty="0" smtClean="0"/>
              <a:t>Use a </a:t>
            </a:r>
            <a:r>
              <a:rPr lang="en-US" dirty="0" err="1" smtClean="0"/>
              <a:t>metacognitive</a:t>
            </a:r>
            <a:r>
              <a:rPr lang="en-US" dirty="0" smtClean="0"/>
              <a:t> approach where they identify what they don't understand, find a specific way to probe, draw conclusions and iterate</a:t>
            </a:r>
          </a:p>
          <a:p>
            <a:r>
              <a:rPr lang="en-US" dirty="0" smtClean="0"/>
              <a:t>Frame specific well posed questions based on their experience for Susan - appropriately ask for help</a:t>
            </a:r>
          </a:p>
          <a:p>
            <a:pPr lvl="1"/>
            <a:r>
              <a:rPr lang="en-US" dirty="0" smtClean="0"/>
              <a:t>critical to forward movement</a:t>
            </a:r>
          </a:p>
          <a:p>
            <a:pPr lvl="1"/>
            <a:r>
              <a:rPr lang="en-US" dirty="0" smtClean="0"/>
              <a:t> they have investigated solutions from other sources</a:t>
            </a:r>
          </a:p>
          <a:p>
            <a:pPr lvl="1"/>
            <a:r>
              <a:rPr lang="en-US" dirty="0" smtClean="0"/>
              <a:t>confirming their hypotheses/plans</a:t>
            </a:r>
          </a:p>
          <a:p>
            <a:pPr>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6096000" y="4572000"/>
            <a:ext cx="3048000" cy="2286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F6228"/>
                </a:solidFill>
              </a:rPr>
              <a:t>Mimics</a:t>
            </a:r>
            <a:r>
              <a:rPr lang="en-US" dirty="0" smtClean="0"/>
              <a:t> </a:t>
            </a:r>
            <a:br>
              <a:rPr lang="en-US" dirty="0" smtClean="0"/>
            </a:br>
            <a:endParaRPr lang="en-US" dirty="0"/>
          </a:p>
        </p:txBody>
      </p:sp>
      <p:sp>
        <p:nvSpPr>
          <p:cNvPr id="3" name="Content Placeholder 2"/>
          <p:cNvSpPr>
            <a:spLocks noGrp="1"/>
          </p:cNvSpPr>
          <p:nvPr>
            <p:ph idx="1"/>
          </p:nvPr>
        </p:nvSpPr>
        <p:spPr>
          <a:xfrm>
            <a:off x="457200" y="1295400"/>
            <a:ext cx="8229600" cy="4525963"/>
          </a:xfrm>
        </p:spPr>
        <p:txBody>
          <a:bodyPr>
            <a:normAutofit/>
          </a:bodyPr>
          <a:lstStyle/>
          <a:p>
            <a:r>
              <a:rPr lang="en-US" dirty="0" smtClean="0"/>
              <a:t>Make progress by finding an analogous situation in the literature and mimicking it</a:t>
            </a:r>
          </a:p>
          <a:p>
            <a:r>
              <a:rPr lang="en-US" dirty="0" smtClean="0"/>
              <a:t>Ask relational questions - how does what we are interested in relate to something doable; needed help with experimental design</a:t>
            </a:r>
          </a:p>
          <a:p>
            <a:pPr>
              <a:buNone/>
            </a:pPr>
            <a:endParaRPr lang="en-US" dirty="0" smtClean="0"/>
          </a:p>
        </p:txBody>
      </p:sp>
      <p:pic>
        <p:nvPicPr>
          <p:cNvPr id="6" name="Picture 5"/>
          <p:cNvPicPr>
            <a:picLocks noChangeAspect="1"/>
          </p:cNvPicPr>
          <p:nvPr/>
        </p:nvPicPr>
        <p:blipFill>
          <a:blip r:embed="rId2"/>
          <a:stretch>
            <a:fillRect/>
          </a:stretch>
        </p:blipFill>
        <p:spPr>
          <a:xfrm>
            <a:off x="990600" y="4267200"/>
            <a:ext cx="2628106" cy="1955800"/>
          </a:xfrm>
          <a:prstGeom prst="rect">
            <a:avLst/>
          </a:prstGeom>
        </p:spPr>
      </p:pic>
      <p:pic>
        <p:nvPicPr>
          <p:cNvPr id="7" name="Picture 6"/>
          <p:cNvPicPr>
            <a:picLocks noChangeAspect="1"/>
          </p:cNvPicPr>
          <p:nvPr/>
        </p:nvPicPr>
        <p:blipFill>
          <a:blip r:embed="rId2"/>
          <a:stretch>
            <a:fillRect/>
          </a:stretch>
        </p:blipFill>
        <p:spPr>
          <a:xfrm>
            <a:off x="5334000" y="4181548"/>
            <a:ext cx="2743200" cy="204145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2476500" y="304800"/>
            <a:ext cx="45339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Carleton Genetics</a:t>
            </a:r>
          </a:p>
          <a:p>
            <a:pPr algn="ctr"/>
            <a:r>
              <a:rPr lang="en-US" dirty="0" smtClean="0"/>
              <a:t>Preliminary data gathering and analysis</a:t>
            </a:r>
            <a:endParaRPr lang="en-US" dirty="0"/>
          </a:p>
        </p:txBody>
      </p:sp>
      <p:sp>
        <p:nvSpPr>
          <p:cNvPr id="5" name="Rounded Rectangle 4"/>
          <p:cNvSpPr/>
          <p:nvPr/>
        </p:nvSpPr>
        <p:spPr>
          <a:xfrm>
            <a:off x="2362200" y="1828800"/>
            <a:ext cx="46482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Vassar Genomics</a:t>
            </a:r>
          </a:p>
          <a:p>
            <a:pPr algn="ctr"/>
            <a:r>
              <a:rPr lang="en-US" dirty="0" smtClean="0"/>
              <a:t>Transfer and improve what we’ve learned</a:t>
            </a:r>
            <a:endParaRPr lang="en-US" dirty="0"/>
          </a:p>
        </p:txBody>
      </p:sp>
      <p:sp>
        <p:nvSpPr>
          <p:cNvPr id="6" name="Rounded Rectangle 5"/>
          <p:cNvSpPr/>
          <p:nvPr/>
        </p:nvSpPr>
        <p:spPr>
          <a:xfrm>
            <a:off x="1676400" y="3505200"/>
            <a:ext cx="63246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Carleton Genetics</a:t>
            </a:r>
          </a:p>
          <a:p>
            <a:pPr algn="ctr"/>
            <a:r>
              <a:rPr lang="en-US" dirty="0" smtClean="0"/>
              <a:t>Improvements based on Carleton and Vassar experience</a:t>
            </a:r>
            <a:endParaRPr lang="en-US" dirty="0"/>
          </a:p>
        </p:txBody>
      </p:sp>
      <p:sp>
        <p:nvSpPr>
          <p:cNvPr id="7" name="Rounded Rectangle 6"/>
          <p:cNvSpPr/>
          <p:nvPr/>
        </p:nvSpPr>
        <p:spPr>
          <a:xfrm>
            <a:off x="2133600" y="5181600"/>
            <a:ext cx="56388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Vassar Bioinformatics</a:t>
            </a:r>
          </a:p>
          <a:p>
            <a:pPr algn="ctr"/>
            <a:r>
              <a:rPr lang="en-US" dirty="0" smtClean="0"/>
              <a:t>Extending from biology to computer science students</a:t>
            </a:r>
            <a:endParaRPr lang="en-US" dirty="0"/>
          </a:p>
        </p:txBody>
      </p:sp>
      <p:sp>
        <p:nvSpPr>
          <p:cNvPr id="8" name="Down Arrow 7"/>
          <p:cNvSpPr/>
          <p:nvPr/>
        </p:nvSpPr>
        <p:spPr>
          <a:xfrm>
            <a:off x="4572000" y="1295400"/>
            <a:ext cx="304800" cy="533400"/>
          </a:xfrm>
          <a:prstGeom prst="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4572000" y="2819400"/>
            <a:ext cx="304800" cy="685800"/>
          </a:xfrm>
          <a:prstGeom prst="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4572000" y="4495800"/>
            <a:ext cx="304800" cy="685800"/>
          </a:xfrm>
          <a:prstGeom prst="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Big Science at Small Schools Genomics project (</a:t>
            </a:r>
            <a:r>
              <a:rPr lang="en-US" dirty="0" err="1" smtClean="0"/>
              <a:t>Teagle</a:t>
            </a:r>
            <a:r>
              <a:rPr lang="en-US" dirty="0" smtClean="0"/>
              <a:t> funded)</a:t>
            </a:r>
          </a:p>
          <a:p>
            <a:r>
              <a:rPr lang="en-US" dirty="0" smtClean="0"/>
              <a:t>NSF SGER grant – curriculum development to involve undergraduates in genomics research in the context of a course</a:t>
            </a:r>
          </a:p>
          <a:p>
            <a:r>
              <a:rPr lang="en-US" dirty="0" smtClean="0"/>
              <a:t>NSF CCLI grant – Scaffold genomics exploration with a web interface</a:t>
            </a:r>
            <a:endParaRPr lang="en-US" dirty="0"/>
          </a:p>
        </p:txBody>
      </p:sp>
      <p:sp>
        <p:nvSpPr>
          <p:cNvPr id="4" name="Rectangle 3"/>
          <p:cNvSpPr/>
          <p:nvPr/>
        </p:nvSpPr>
        <p:spPr>
          <a:xfrm>
            <a:off x="2514600" y="5638800"/>
            <a:ext cx="5802415" cy="369332"/>
          </a:xfrm>
          <a:prstGeom prst="rect">
            <a:avLst/>
          </a:prstGeom>
        </p:spPr>
        <p:txBody>
          <a:bodyPr wrap="none">
            <a:spAutoFit/>
          </a:bodyPr>
          <a:lstStyle/>
          <a:p>
            <a:pPr algn="ctr">
              <a:spcBef>
                <a:spcPct val="50000"/>
              </a:spcBef>
            </a:pPr>
            <a:r>
              <a:rPr lang="en-US" dirty="0" err="1" smtClean="0">
                <a:solidFill>
                  <a:srgbClr val="000000"/>
                </a:solidFill>
              </a:rPr>
              <a:t>Teagle</a:t>
            </a:r>
            <a:r>
              <a:rPr lang="en-US" dirty="0" smtClean="0">
                <a:solidFill>
                  <a:srgbClr val="000000"/>
                </a:solidFill>
              </a:rPr>
              <a:t> Foundation, NSF </a:t>
            </a:r>
            <a:r>
              <a:rPr lang="en-US" dirty="0" smtClean="0"/>
              <a:t>DEB-0746571 and NSF DUE-0837375</a:t>
            </a:r>
            <a:endParaRPr lang="en-US" dirty="0"/>
          </a:p>
        </p:txBody>
      </p:sp>
      <p:pic>
        <p:nvPicPr>
          <p:cNvPr id="5" name="Picture 4"/>
          <p:cNvPicPr>
            <a:picLocks noChangeAspect="1"/>
          </p:cNvPicPr>
          <p:nvPr/>
        </p:nvPicPr>
        <p:blipFill>
          <a:blip r:embed="rId3"/>
          <a:stretch>
            <a:fillRect/>
          </a:stretch>
        </p:blipFill>
        <p:spPr>
          <a:xfrm>
            <a:off x="1371600" y="5410200"/>
            <a:ext cx="838200" cy="838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762000" y="1676400"/>
            <a:ext cx="7772400" cy="4114800"/>
          </a:xfrm>
        </p:spPr>
        <p:txBody>
          <a:bodyPr/>
          <a:lstStyle/>
          <a:p>
            <a:r>
              <a:rPr lang="en-US" dirty="0"/>
              <a:t>Integrate workshop and web approaches over 3 years to:</a:t>
            </a:r>
          </a:p>
          <a:p>
            <a:pPr lvl="1"/>
            <a:r>
              <a:rPr lang="en-US" dirty="0"/>
              <a:t>Support faculty development of genomics curriculum (Integrated Instructional Units)</a:t>
            </a:r>
          </a:p>
          <a:p>
            <a:pPr lvl="1"/>
            <a:r>
              <a:rPr lang="en-US" dirty="0"/>
              <a:t>Built in assessment of activities and overall faculty development effort</a:t>
            </a:r>
          </a:p>
          <a:p>
            <a:pPr lvl="1"/>
            <a:r>
              <a:rPr lang="en-US" dirty="0"/>
              <a:t>Disseminate coherent, vetted curricular activities</a:t>
            </a:r>
          </a:p>
        </p:txBody>
      </p:sp>
      <p:pic>
        <p:nvPicPr>
          <p:cNvPr id="50180" name="Picture 4"/>
          <p:cNvPicPr>
            <a:picLocks noChangeAspect="1" noChangeArrowheads="1"/>
          </p:cNvPicPr>
          <p:nvPr/>
        </p:nvPicPr>
        <p:blipFill>
          <a:blip r:embed="rId3"/>
          <a:srcRect/>
          <a:stretch>
            <a:fillRect/>
          </a:stretch>
        </p:blipFill>
        <p:spPr bwMode="auto">
          <a:xfrm>
            <a:off x="0" y="0"/>
            <a:ext cx="9144000" cy="1181100"/>
          </a:xfrm>
          <a:prstGeom prst="rect">
            <a:avLst/>
          </a:prstGeom>
          <a:noFill/>
          <a:ln w="9525">
            <a:noFill/>
            <a:miter lim="800000"/>
            <a:headEnd/>
            <a:tailEnd/>
          </a:ln>
          <a:effectLst/>
        </p:spPr>
      </p:pic>
      <p:sp>
        <p:nvSpPr>
          <p:cNvPr id="4" name="TextBox 3"/>
          <p:cNvSpPr txBox="1"/>
          <p:nvPr/>
        </p:nvSpPr>
        <p:spPr>
          <a:xfrm>
            <a:off x="2286000" y="6022032"/>
            <a:ext cx="4608954" cy="461665"/>
          </a:xfrm>
          <a:prstGeom prst="rect">
            <a:avLst/>
          </a:prstGeom>
          <a:noFill/>
        </p:spPr>
        <p:txBody>
          <a:bodyPr wrap="none" rtlCol="0">
            <a:spAutoFit/>
          </a:bodyPr>
          <a:lstStyle/>
          <a:p>
            <a:r>
              <a:rPr lang="en-US" sz="2400" dirty="0" smtClean="0"/>
              <a:t>http://</a:t>
            </a:r>
            <a:r>
              <a:rPr lang="en-US" sz="2400" dirty="0" err="1" smtClean="0"/>
              <a:t>serc.carleton.edu</a:t>
            </a:r>
            <a:r>
              <a:rPr lang="en-US" sz="2400" dirty="0" smtClean="0"/>
              <a:t>/genomics/</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7"/>
          <p:cNvSpPr>
            <a:spLocks noGrp="1"/>
          </p:cNvSpPr>
          <p:nvPr>
            <p:ph type="title"/>
          </p:nvPr>
        </p:nvSpPr>
        <p:spPr>
          <a:xfrm>
            <a:off x="457200" y="-76200"/>
            <a:ext cx="8229600" cy="914400"/>
          </a:xfrm>
        </p:spPr>
        <p:txBody>
          <a:bodyPr/>
          <a:lstStyle/>
          <a:p>
            <a:pPr>
              <a:defRPr/>
            </a:pPr>
            <a:r>
              <a:rPr lang="en-US" sz="3600" dirty="0" err="1" smtClean="0">
                <a:solidFill>
                  <a:schemeClr val="accent2">
                    <a:lumMod val="75000"/>
                  </a:schemeClr>
                </a:solidFill>
              </a:rPr>
              <a:t>Illumina</a:t>
            </a:r>
            <a:r>
              <a:rPr lang="en-US" sz="3600" dirty="0" smtClean="0">
                <a:solidFill>
                  <a:schemeClr val="accent2">
                    <a:lumMod val="75000"/>
                  </a:schemeClr>
                </a:solidFill>
              </a:rPr>
              <a:t> Results</a:t>
            </a:r>
          </a:p>
        </p:txBody>
      </p:sp>
      <p:sp>
        <p:nvSpPr>
          <p:cNvPr id="36867" name="Content Placeholder 8"/>
          <p:cNvSpPr>
            <a:spLocks noGrp="1"/>
          </p:cNvSpPr>
          <p:nvPr>
            <p:ph sz="half" idx="1"/>
          </p:nvPr>
        </p:nvSpPr>
        <p:spPr>
          <a:xfrm>
            <a:off x="457200" y="685800"/>
            <a:ext cx="8229600" cy="1858963"/>
          </a:xfrm>
        </p:spPr>
        <p:txBody>
          <a:bodyPr/>
          <a:lstStyle/>
          <a:p>
            <a:r>
              <a:rPr lang="en-US" smtClean="0"/>
              <a:t>Total passing reads (46 bp):    143,442,505</a:t>
            </a:r>
          </a:p>
          <a:p>
            <a:r>
              <a:rPr lang="en-US" smtClean="0"/>
              <a:t>Total Mbp:    6,598</a:t>
            </a:r>
          </a:p>
          <a:p>
            <a:r>
              <a:rPr lang="en-US" smtClean="0"/>
              <a:t>157,350 SNPs among 3 ecotypes</a:t>
            </a:r>
          </a:p>
          <a:p>
            <a:endParaRPr lang="en-US" smtClean="0"/>
          </a:p>
        </p:txBody>
      </p:sp>
      <p:pic>
        <p:nvPicPr>
          <p:cNvPr id="36868" name="Picture 10" descr="PB291599"/>
          <p:cNvPicPr>
            <a:picLocks noChangeAspect="1" noChangeArrowheads="1"/>
          </p:cNvPicPr>
          <p:nvPr/>
        </p:nvPicPr>
        <p:blipFill>
          <a:blip r:embed="rId3"/>
          <a:srcRect/>
          <a:stretch>
            <a:fillRect/>
          </a:stretch>
        </p:blipFill>
        <p:spPr bwMode="auto">
          <a:xfrm rot="-5400000">
            <a:off x="6766719" y="4480719"/>
            <a:ext cx="2667000" cy="2087562"/>
          </a:xfrm>
          <a:prstGeom prst="rect">
            <a:avLst/>
          </a:prstGeom>
          <a:noFill/>
          <a:ln w="9525">
            <a:noFill/>
            <a:miter lim="800000"/>
            <a:headEnd/>
            <a:tailEnd/>
          </a:ln>
        </p:spPr>
      </p:pic>
      <p:sp>
        <p:nvSpPr>
          <p:cNvPr id="36869" name="Title 7"/>
          <p:cNvSpPr txBox="1">
            <a:spLocks/>
          </p:cNvSpPr>
          <p:nvPr/>
        </p:nvSpPr>
        <p:spPr bwMode="auto">
          <a:xfrm>
            <a:off x="1828800" y="1981200"/>
            <a:ext cx="5227638" cy="1371600"/>
          </a:xfrm>
          <a:prstGeom prst="rect">
            <a:avLst/>
          </a:prstGeom>
          <a:noFill/>
          <a:ln w="9525">
            <a:noFill/>
            <a:miter lim="800000"/>
            <a:headEnd/>
            <a:tailEnd/>
          </a:ln>
        </p:spPr>
        <p:txBody>
          <a:bodyPr anchor="ctr">
            <a:prstTxWarp prst="textNoShape">
              <a:avLst/>
            </a:prstTxWarp>
          </a:bodyPr>
          <a:lstStyle/>
          <a:p>
            <a:pPr algn="ctr" eaLnBrk="0" hangingPunct="0"/>
            <a:r>
              <a:rPr lang="en-US" sz="3600">
                <a:solidFill>
                  <a:srgbClr val="953735"/>
                </a:solidFill>
                <a:latin typeface="Calibri" charset="0"/>
              </a:rPr>
              <a:t>454 Titanium Results</a:t>
            </a:r>
          </a:p>
        </p:txBody>
      </p:sp>
      <p:sp>
        <p:nvSpPr>
          <p:cNvPr id="36870" name="Content Placeholder 8"/>
          <p:cNvSpPr>
            <a:spLocks noGrp="1"/>
          </p:cNvSpPr>
          <p:nvPr>
            <p:ph sz="half" idx="1"/>
          </p:nvPr>
        </p:nvSpPr>
        <p:spPr>
          <a:xfrm>
            <a:off x="304800" y="3048000"/>
            <a:ext cx="8229600" cy="1219200"/>
          </a:xfrm>
        </p:spPr>
        <p:txBody>
          <a:bodyPr/>
          <a:lstStyle/>
          <a:p>
            <a:r>
              <a:rPr lang="en-US" smtClean="0"/>
              <a:t>Total reads (370 bp):    ~1,000,000</a:t>
            </a:r>
          </a:p>
          <a:p>
            <a:r>
              <a:rPr lang="en-US" smtClean="0"/>
              <a:t>Total Mbp:        370</a:t>
            </a:r>
          </a:p>
          <a:p>
            <a:pPr>
              <a:buFont typeface="Arial" charset="0"/>
              <a:buNone/>
            </a:pPr>
            <a:endParaRPr lang="en-US" smtClean="0"/>
          </a:p>
        </p:txBody>
      </p:sp>
      <p:sp>
        <p:nvSpPr>
          <p:cNvPr id="36871" name="Content Placeholder 8"/>
          <p:cNvSpPr>
            <a:spLocks noGrp="1"/>
          </p:cNvSpPr>
          <p:nvPr>
            <p:ph sz="half" idx="1"/>
          </p:nvPr>
        </p:nvSpPr>
        <p:spPr>
          <a:xfrm>
            <a:off x="457200" y="4724400"/>
            <a:ext cx="4419600" cy="1981200"/>
          </a:xfrm>
        </p:spPr>
        <p:txBody>
          <a:bodyPr/>
          <a:lstStyle/>
          <a:p>
            <a:pPr>
              <a:buFont typeface="Arial" charset="0"/>
              <a:buNone/>
            </a:pPr>
            <a:r>
              <a:rPr lang="en-US" smtClean="0">
                <a:solidFill>
                  <a:srgbClr val="953735"/>
                </a:solidFill>
              </a:rPr>
              <a:t>ESTs in NCBI as of 11/28/08</a:t>
            </a:r>
          </a:p>
          <a:p>
            <a:r>
              <a:rPr lang="en-US" sz="2400" i="1" smtClean="0"/>
              <a:t>Medicago truncatula  </a:t>
            </a:r>
            <a:r>
              <a:rPr lang="en-US" sz="2400" smtClean="0"/>
              <a:t>260,238</a:t>
            </a:r>
          </a:p>
          <a:p>
            <a:r>
              <a:rPr lang="en-US" sz="2400" i="1" smtClean="0"/>
              <a:t>Glycine max               </a:t>
            </a:r>
            <a:r>
              <a:rPr lang="en-US" sz="2400" smtClean="0"/>
              <a:t>1,386,618</a:t>
            </a:r>
          </a:p>
          <a:p>
            <a:r>
              <a:rPr lang="en-US" sz="2400" i="1" smtClean="0"/>
              <a:t>Lotus japonicus            </a:t>
            </a:r>
            <a:r>
              <a:rPr lang="en-US" sz="2400" smtClean="0"/>
              <a:t>157,951 </a:t>
            </a:r>
          </a:p>
          <a:p>
            <a:pPr>
              <a:buFont typeface="Arial" charset="0"/>
              <a:buNone/>
            </a:pPr>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219200"/>
            <a:ext cx="7772400" cy="1143000"/>
          </a:xfrm>
        </p:spPr>
        <p:txBody>
          <a:bodyPr/>
          <a:lstStyle/>
          <a:p>
            <a:r>
              <a:rPr lang="en-US">
                <a:solidFill>
                  <a:srgbClr val="000000"/>
                </a:solidFill>
              </a:rPr>
              <a:t>Unpacking I</a:t>
            </a:r>
            <a:r>
              <a:rPr lang="en-US" baseline="30000">
                <a:solidFill>
                  <a:srgbClr val="000000"/>
                </a:solidFill>
              </a:rPr>
              <a:t>3</a:t>
            </a:r>
            <a:r>
              <a:rPr lang="en-US">
                <a:solidFill>
                  <a:srgbClr val="000000"/>
                </a:solidFill>
              </a:rPr>
              <a:t>Us</a:t>
            </a:r>
          </a:p>
        </p:txBody>
      </p:sp>
      <p:sp>
        <p:nvSpPr>
          <p:cNvPr id="5123" name="Rectangle 3"/>
          <p:cNvSpPr>
            <a:spLocks noGrp="1" noChangeArrowheads="1"/>
          </p:cNvSpPr>
          <p:nvPr>
            <p:ph type="body" idx="1"/>
          </p:nvPr>
        </p:nvSpPr>
        <p:spPr>
          <a:xfrm>
            <a:off x="457200" y="2133600"/>
            <a:ext cx="8229600" cy="5257800"/>
          </a:xfrm>
        </p:spPr>
        <p:txBody>
          <a:bodyPr/>
          <a:lstStyle/>
          <a:p>
            <a:r>
              <a:rPr lang="en-US">
                <a:solidFill>
                  <a:srgbClr val="008000"/>
                </a:solidFill>
              </a:rPr>
              <a:t>Inquiry-based</a:t>
            </a:r>
            <a:r>
              <a:rPr lang="en-US">
                <a:solidFill>
                  <a:srgbClr val="000000"/>
                </a:solidFill>
              </a:rPr>
              <a:t> – actively engages students in asking and answering questions</a:t>
            </a:r>
          </a:p>
          <a:p>
            <a:r>
              <a:rPr lang="en-US">
                <a:solidFill>
                  <a:srgbClr val="008000"/>
                </a:solidFill>
              </a:rPr>
              <a:t>Integrated</a:t>
            </a:r>
            <a:r>
              <a:rPr lang="en-US">
                <a:solidFill>
                  <a:srgbClr val="000000"/>
                </a:solidFill>
              </a:rPr>
              <a:t> -  flow of lab experience, lecture, discussion, and reading are designed to optimize learning</a:t>
            </a:r>
          </a:p>
          <a:p>
            <a:r>
              <a:rPr lang="en-US">
                <a:solidFill>
                  <a:srgbClr val="008000"/>
                </a:solidFill>
              </a:rPr>
              <a:t>Instructional units</a:t>
            </a:r>
            <a:r>
              <a:rPr lang="en-US">
                <a:solidFill>
                  <a:srgbClr val="000000"/>
                </a:solidFill>
              </a:rPr>
              <a:t> – comprehensive package that can range from a short activity to course or larger-scale curricular effort.</a:t>
            </a:r>
          </a:p>
        </p:txBody>
      </p:sp>
      <p:pic>
        <p:nvPicPr>
          <p:cNvPr id="5125" name="Picture 5"/>
          <p:cNvPicPr>
            <a:picLocks noChangeAspect="1" noChangeArrowheads="1"/>
          </p:cNvPicPr>
          <p:nvPr/>
        </p:nvPicPr>
        <p:blipFill>
          <a:blip r:embed="rId3"/>
          <a:srcRect/>
          <a:stretch>
            <a:fillRect/>
          </a:stretch>
        </p:blipFill>
        <p:spPr bwMode="auto">
          <a:xfrm>
            <a:off x="0" y="0"/>
            <a:ext cx="9144000" cy="1181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381000" y="304800"/>
            <a:ext cx="1671638" cy="2514600"/>
          </a:xfrm>
          <a:prstGeom prst="rect">
            <a:avLst/>
          </a:prstGeom>
          <a:noFill/>
          <a:ln w="9525">
            <a:noFill/>
            <a:miter lim="800000"/>
            <a:headEnd/>
            <a:tailEnd/>
          </a:ln>
          <a:effectLst/>
        </p:spPr>
      </p:pic>
      <p:sp>
        <p:nvSpPr>
          <p:cNvPr id="6147" name="Rectangle 3"/>
          <p:cNvSpPr>
            <a:spLocks noChangeArrowheads="1"/>
          </p:cNvSpPr>
          <p:nvPr/>
        </p:nvSpPr>
        <p:spPr bwMode="auto">
          <a:xfrm>
            <a:off x="2209800" y="1828800"/>
            <a:ext cx="6553200" cy="4478338"/>
          </a:xfrm>
          <a:prstGeom prst="rect">
            <a:avLst/>
          </a:prstGeom>
          <a:noFill/>
          <a:ln w="9525">
            <a:noFill/>
            <a:miter lim="800000"/>
            <a:headEnd/>
            <a:tailEnd/>
          </a:ln>
          <a:effectLst/>
        </p:spPr>
        <p:txBody>
          <a:bodyPr anchor="ctr">
            <a:prstTxWarp prst="textNoShape">
              <a:avLst/>
            </a:prstTxWarp>
            <a:spAutoFit/>
          </a:bodyPr>
          <a:lstStyle/>
          <a:p>
            <a:pPr marL="342900" indent="-342900" eaLnBrk="1" hangingPunct="1">
              <a:buFontTx/>
              <a:buChar char="•"/>
            </a:pPr>
            <a:r>
              <a:rPr lang="en-US" sz="3200">
                <a:solidFill>
                  <a:srgbClr val="000000"/>
                </a:solidFill>
              </a:rPr>
              <a:t>Evidence-based curriculum development </a:t>
            </a:r>
          </a:p>
          <a:p>
            <a:pPr marL="342900" indent="-342900" eaLnBrk="1" hangingPunct="1">
              <a:buFontTx/>
              <a:buChar char="•"/>
            </a:pPr>
            <a:r>
              <a:rPr lang="en-US" sz="3200">
                <a:solidFill>
                  <a:srgbClr val="000000"/>
                </a:solidFill>
              </a:rPr>
              <a:t>I</a:t>
            </a:r>
            <a:r>
              <a:rPr lang="en-US" sz="3200" baseline="30000">
                <a:solidFill>
                  <a:srgbClr val="000000"/>
                </a:solidFill>
              </a:rPr>
              <a:t>3</a:t>
            </a:r>
            <a:r>
              <a:rPr lang="en-US" sz="3200">
                <a:solidFill>
                  <a:srgbClr val="000000"/>
                </a:solidFill>
              </a:rPr>
              <a:t>Us</a:t>
            </a:r>
            <a:r>
              <a:rPr lang="en-US" sz="3200" b="1">
                <a:solidFill>
                  <a:srgbClr val="000000"/>
                </a:solidFill>
              </a:rPr>
              <a:t> </a:t>
            </a:r>
            <a:r>
              <a:rPr lang="en-US" sz="3200">
                <a:solidFill>
                  <a:srgbClr val="000000"/>
                </a:solidFill>
              </a:rPr>
              <a:t>follow the instructional design principles recommended in the NRC's </a:t>
            </a:r>
            <a:r>
              <a:rPr lang="en-US" sz="3200">
                <a:solidFill>
                  <a:srgbClr val="000000"/>
                </a:solidFill>
                <a:hlinkClick r:id="rId4"/>
              </a:rPr>
              <a:t>"America's Lab Report" </a:t>
            </a:r>
            <a:r>
              <a:rPr lang="en-US" sz="3200">
                <a:solidFill>
                  <a:srgbClr val="000000"/>
                </a:solidFill>
              </a:rPr>
              <a:t>(National Academies Press, 2005)</a:t>
            </a:r>
          </a:p>
          <a:p>
            <a:pPr marL="342900" indent="-342900" eaLnBrk="1" hangingPunct="1"/>
            <a:endParaRPr lang="en-US" sz="3200">
              <a:solidFill>
                <a:srgbClr val="000000"/>
              </a:solidFill>
            </a:endParaRPr>
          </a:p>
          <a:p>
            <a:pPr marL="342900" indent="-342900" algn="ctr"/>
            <a:endParaRPr lang="en-US" sz="3200"/>
          </a:p>
        </p:txBody>
      </p:sp>
      <p:sp>
        <p:nvSpPr>
          <p:cNvPr id="6148" name="Rectangle 4"/>
          <p:cNvSpPr>
            <a:spLocks noGrp="1" noChangeArrowheads="1"/>
          </p:cNvSpPr>
          <p:nvPr>
            <p:ph type="title"/>
          </p:nvPr>
        </p:nvSpPr>
        <p:spPr/>
        <p:txBody>
          <a:bodyPr/>
          <a:lstStyle/>
          <a:p>
            <a:r>
              <a:rPr lang="en-US">
                <a:solidFill>
                  <a:srgbClr val="000000"/>
                </a:solidFill>
              </a:rPr>
              <a:t>Why I</a:t>
            </a:r>
            <a:r>
              <a:rPr lang="en-US" baseline="30000">
                <a:solidFill>
                  <a:srgbClr val="000000"/>
                </a:solidFill>
              </a:rPr>
              <a:t>3</a:t>
            </a:r>
            <a:r>
              <a:rPr lang="en-US">
                <a:solidFill>
                  <a:srgbClr val="000000"/>
                </a:solidFill>
              </a:rPr>
              <a:t>Us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533400"/>
            <a:ext cx="8229600" cy="1219200"/>
          </a:xfrm>
        </p:spPr>
        <p:txBody>
          <a:bodyPr>
            <a:normAutofit fontScale="90000"/>
          </a:bodyPr>
          <a:lstStyle/>
          <a:p>
            <a:r>
              <a:rPr lang="en-US" sz="4000">
                <a:solidFill>
                  <a:srgbClr val="000000"/>
                </a:solidFill>
              </a:rPr>
              <a:t>Design Principles:</a:t>
            </a:r>
            <a:br>
              <a:rPr lang="en-US" sz="4000">
                <a:solidFill>
                  <a:srgbClr val="000000"/>
                </a:solidFill>
              </a:rPr>
            </a:br>
            <a:r>
              <a:rPr lang="en-US" sz="4000">
                <a:solidFill>
                  <a:srgbClr val="000000"/>
                </a:solidFill>
              </a:rPr>
              <a:t> The How of I</a:t>
            </a:r>
            <a:r>
              <a:rPr lang="en-US" sz="4000" baseline="30000">
                <a:solidFill>
                  <a:srgbClr val="000000"/>
                </a:solidFill>
              </a:rPr>
              <a:t>3</a:t>
            </a:r>
            <a:r>
              <a:rPr lang="en-US" sz="4000">
                <a:solidFill>
                  <a:srgbClr val="000000"/>
                </a:solidFill>
              </a:rPr>
              <a:t>Us</a:t>
            </a:r>
          </a:p>
        </p:txBody>
      </p:sp>
      <p:sp>
        <p:nvSpPr>
          <p:cNvPr id="9219" name="Rectangle 3"/>
          <p:cNvSpPr>
            <a:spLocks noGrp="1" noChangeArrowheads="1"/>
          </p:cNvSpPr>
          <p:nvPr>
            <p:ph type="body" idx="1"/>
          </p:nvPr>
        </p:nvSpPr>
        <p:spPr>
          <a:xfrm>
            <a:off x="533400" y="2209800"/>
            <a:ext cx="8229600" cy="3992563"/>
          </a:xfrm>
        </p:spPr>
        <p:txBody>
          <a:bodyPr/>
          <a:lstStyle/>
          <a:p>
            <a:pPr marL="609600" indent="-609600">
              <a:buFontTx/>
              <a:buAutoNum type="arabicParenR"/>
            </a:pPr>
            <a:r>
              <a:rPr lang="en-US">
                <a:solidFill>
                  <a:srgbClr val="000000"/>
                </a:solidFill>
              </a:rPr>
              <a:t>Clear learning outcomes in mind.</a:t>
            </a:r>
          </a:p>
          <a:p>
            <a:pPr marL="609600" indent="-609600">
              <a:buFontTx/>
              <a:buAutoNum type="arabicParenR"/>
            </a:pPr>
            <a:r>
              <a:rPr lang="en-US">
                <a:solidFill>
                  <a:srgbClr val="000000"/>
                </a:solidFill>
              </a:rPr>
              <a:t>Thoughtfully sequenced into the flow of classroom science instruction.</a:t>
            </a:r>
          </a:p>
          <a:p>
            <a:pPr marL="609600" indent="-609600">
              <a:buFontTx/>
              <a:buAutoNum type="arabicParenR"/>
            </a:pPr>
            <a:r>
              <a:rPr lang="en-US">
                <a:solidFill>
                  <a:srgbClr val="000000"/>
                </a:solidFill>
              </a:rPr>
              <a:t>Integrate learning of science content with learning about the processes of science. </a:t>
            </a:r>
          </a:p>
          <a:p>
            <a:pPr marL="609600" indent="-609600">
              <a:buFontTx/>
              <a:buAutoNum type="arabicParenR"/>
            </a:pPr>
            <a:r>
              <a:rPr lang="en-US">
                <a:solidFill>
                  <a:srgbClr val="000000"/>
                </a:solidFill>
              </a:rPr>
              <a:t>Incorporate ongoing student reflection and discussion.</a:t>
            </a:r>
          </a:p>
        </p:txBody>
      </p:sp>
      <p:pic>
        <p:nvPicPr>
          <p:cNvPr id="9220" name="Picture 4"/>
          <p:cNvPicPr>
            <a:picLocks noChangeAspect="1" noChangeArrowheads="1"/>
          </p:cNvPicPr>
          <p:nvPr/>
        </p:nvPicPr>
        <p:blipFill>
          <a:blip r:embed="rId3"/>
          <a:srcRect/>
          <a:stretch>
            <a:fillRect/>
          </a:stretch>
        </p:blipFill>
        <p:spPr bwMode="auto">
          <a:xfrm>
            <a:off x="533400" y="533400"/>
            <a:ext cx="608013" cy="914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3"/>
              </a:rPr>
              <a:t>Example of a starting point activity</a:t>
            </a:r>
            <a:r>
              <a:rPr lang="en-US" dirty="0" smtClean="0"/>
              <a:t/>
            </a:r>
            <a:br>
              <a:rPr lang="en-US" dirty="0" smtClean="0"/>
            </a:br>
            <a:r>
              <a:rPr lang="en-US" sz="3556" dirty="0" smtClean="0"/>
              <a:t>Single gene vs. genome</a:t>
            </a:r>
            <a:endParaRPr lang="en-US" sz="3556"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4"/>
          <a:stretch>
            <a:fillRect/>
          </a:stretch>
        </p:blipFill>
        <p:spPr>
          <a:xfrm>
            <a:off x="76200" y="1600200"/>
            <a:ext cx="8992286" cy="484535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52004"/>
            <a:ext cx="9601200" cy="1143000"/>
          </a:xfrm>
        </p:spPr>
        <p:txBody>
          <a:bodyPr>
            <a:normAutofit fontScale="90000"/>
          </a:bodyPr>
          <a:lstStyle/>
          <a:p>
            <a:r>
              <a:rPr lang="en-US" sz="4000" dirty="0" smtClean="0">
                <a:solidFill>
                  <a:schemeClr val="accent3">
                    <a:lumMod val="50000"/>
                  </a:schemeClr>
                </a:solidFill>
              </a:rPr>
              <a:t>Moving on to </a:t>
            </a:r>
            <a:r>
              <a:rPr lang="en-US" sz="4000" dirty="0" err="1" smtClean="0">
                <a:solidFill>
                  <a:schemeClr val="accent3">
                    <a:lumMod val="50000"/>
                  </a:schemeClr>
                </a:solidFill>
              </a:rPr>
              <a:t>Illumina/Solexa</a:t>
            </a:r>
            <a:r>
              <a:rPr lang="en-US" sz="4000" dirty="0" smtClean="0">
                <a:solidFill>
                  <a:schemeClr val="accent3">
                    <a:lumMod val="50000"/>
                  </a:schemeClr>
                </a:solidFill>
              </a:rPr>
              <a:t> generated WTS</a:t>
            </a:r>
            <a:r>
              <a:rPr lang="en-US" dirty="0" smtClean="0">
                <a:solidFill>
                  <a:schemeClr val="accent3">
                    <a:lumMod val="50000"/>
                  </a:schemeClr>
                </a:solidFill>
              </a:rPr>
              <a:t/>
            </a:r>
            <a:br>
              <a:rPr lang="en-US" dirty="0" smtClean="0">
                <a:solidFill>
                  <a:schemeClr val="accent3">
                    <a:lumMod val="50000"/>
                  </a:schemeClr>
                </a:solidFill>
              </a:rPr>
            </a:br>
            <a:r>
              <a:rPr lang="en-US" sz="4000" dirty="0" smtClean="0">
                <a:solidFill>
                  <a:schemeClr val="accent3">
                    <a:lumMod val="50000"/>
                  </a:schemeClr>
                </a:solidFill>
              </a:rPr>
              <a:t>Genetics class winter 2008</a:t>
            </a:r>
            <a:endParaRPr lang="en-US" sz="4000" dirty="0">
              <a:solidFill>
                <a:schemeClr val="accent3">
                  <a:lumMod val="50000"/>
                </a:schemeClr>
              </a:solidFill>
            </a:endParaRPr>
          </a:p>
        </p:txBody>
      </p:sp>
      <p:sp>
        <p:nvSpPr>
          <p:cNvPr id="3" name="Content Placeholder 2"/>
          <p:cNvSpPr>
            <a:spLocks noGrp="1"/>
          </p:cNvSpPr>
          <p:nvPr>
            <p:ph idx="1"/>
          </p:nvPr>
        </p:nvSpPr>
        <p:spPr>
          <a:xfrm>
            <a:off x="228600" y="3352800"/>
            <a:ext cx="4495800" cy="2209800"/>
          </a:xfrm>
        </p:spPr>
        <p:txBody>
          <a:bodyPr>
            <a:normAutofit/>
          </a:bodyPr>
          <a:lstStyle/>
          <a:p>
            <a:r>
              <a:rPr lang="en-US" dirty="0" smtClean="0"/>
              <a:t>Students worked with WTS data</a:t>
            </a:r>
          </a:p>
          <a:p>
            <a:pPr lvl="1"/>
            <a:r>
              <a:rPr lang="en-US" dirty="0" smtClean="0"/>
              <a:t> schizophrenia patients </a:t>
            </a:r>
          </a:p>
          <a:p>
            <a:pPr lvl="1"/>
            <a:r>
              <a:rPr lang="en-US" dirty="0" smtClean="0"/>
              <a:t>2n and 4n soybeans</a:t>
            </a:r>
          </a:p>
          <a:p>
            <a:pPr lvl="1">
              <a:buNone/>
            </a:pPr>
            <a:endParaRPr lang="en-US" dirty="0" smtClean="0"/>
          </a:p>
          <a:p>
            <a:endParaRPr lang="en-US" dirty="0"/>
          </a:p>
        </p:txBody>
      </p:sp>
      <p:pic>
        <p:nvPicPr>
          <p:cNvPr id="4" name="Picture 3"/>
          <p:cNvPicPr>
            <a:picLocks noChangeAspect="1"/>
          </p:cNvPicPr>
          <p:nvPr/>
        </p:nvPicPr>
        <p:blipFill>
          <a:blip r:embed="rId3"/>
          <a:stretch>
            <a:fillRect/>
          </a:stretch>
        </p:blipFill>
        <p:spPr>
          <a:xfrm>
            <a:off x="4876800" y="3023604"/>
            <a:ext cx="4027112" cy="3834396"/>
          </a:xfrm>
          <a:prstGeom prst="rect">
            <a:avLst/>
          </a:prstGeom>
        </p:spPr>
      </p:pic>
      <p:pic>
        <p:nvPicPr>
          <p:cNvPr id="5" name="Picture 4"/>
          <p:cNvPicPr>
            <a:picLocks noChangeAspect="1"/>
          </p:cNvPicPr>
          <p:nvPr/>
        </p:nvPicPr>
        <p:blipFill>
          <a:blip r:embed="rId4"/>
          <a:stretch>
            <a:fillRect/>
          </a:stretch>
        </p:blipFill>
        <p:spPr>
          <a:xfrm>
            <a:off x="0" y="-1"/>
            <a:ext cx="9144000" cy="132696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chemeClr val="accent3">
                    <a:lumMod val="50000"/>
                  </a:schemeClr>
                </a:solidFill>
              </a:rPr>
              <a:t>Emphasizing the Biology and</a:t>
            </a:r>
            <a:br>
              <a:rPr lang="en-US" dirty="0" smtClean="0">
                <a:solidFill>
                  <a:schemeClr val="accent3">
                    <a:lumMod val="50000"/>
                  </a:schemeClr>
                </a:solidFill>
              </a:rPr>
            </a:br>
            <a:r>
              <a:rPr lang="en-US" dirty="0" smtClean="0">
                <a:solidFill>
                  <a:schemeClr val="accent3">
                    <a:lumMod val="50000"/>
                  </a:schemeClr>
                </a:solidFill>
              </a:rPr>
              <a:t>Scaffolding Learning</a:t>
            </a:r>
            <a:endParaRPr lang="en-US" dirty="0">
              <a:solidFill>
                <a:schemeClr val="accent3">
                  <a:lumMod val="50000"/>
                </a:schemeClr>
              </a:solidFill>
            </a:endParaRPr>
          </a:p>
        </p:txBody>
      </p:sp>
      <p:pic>
        <p:nvPicPr>
          <p:cNvPr id="4" name="Picture 3"/>
          <p:cNvPicPr>
            <a:picLocks noChangeAspect="1"/>
          </p:cNvPicPr>
          <p:nvPr/>
        </p:nvPicPr>
        <p:blipFill>
          <a:blip r:embed="rId3"/>
          <a:stretch>
            <a:fillRect/>
          </a:stretch>
        </p:blipFill>
        <p:spPr>
          <a:xfrm>
            <a:off x="1326395" y="4038600"/>
            <a:ext cx="6273800" cy="2451685"/>
          </a:xfrm>
          <a:prstGeom prst="rect">
            <a:avLst/>
          </a:prstGeom>
        </p:spPr>
      </p:pic>
      <p:pic>
        <p:nvPicPr>
          <p:cNvPr id="6" name="Picture 5"/>
          <p:cNvPicPr>
            <a:picLocks noChangeAspect="1"/>
          </p:cNvPicPr>
          <p:nvPr/>
        </p:nvPicPr>
        <p:blipFill>
          <a:blip r:embed="rId4"/>
          <a:stretch>
            <a:fillRect/>
          </a:stretch>
        </p:blipFill>
        <p:spPr>
          <a:xfrm>
            <a:off x="358119" y="1219200"/>
            <a:ext cx="8328681" cy="2330630"/>
          </a:xfrm>
          <a:prstGeom prst="rect">
            <a:avLst/>
          </a:prstGeom>
        </p:spPr>
      </p:pic>
      <p:sp>
        <p:nvSpPr>
          <p:cNvPr id="7" name="TextBox 6"/>
          <p:cNvSpPr txBox="1"/>
          <p:nvPr/>
        </p:nvSpPr>
        <p:spPr>
          <a:xfrm>
            <a:off x="2941423" y="3352800"/>
            <a:ext cx="3261154" cy="461665"/>
          </a:xfrm>
          <a:prstGeom prst="rect">
            <a:avLst/>
          </a:prstGeom>
          <a:noFill/>
        </p:spPr>
        <p:txBody>
          <a:bodyPr wrap="none" rtlCol="0">
            <a:spAutoFit/>
          </a:bodyPr>
          <a:lstStyle/>
          <a:p>
            <a:r>
              <a:rPr lang="en-US" sz="2400" i="1" dirty="0" err="1" smtClean="0"/>
              <a:t>Chamaecrista</a:t>
            </a:r>
            <a:r>
              <a:rPr lang="en-US" sz="2400" dirty="0" smtClean="0"/>
              <a:t> – Carleton</a:t>
            </a:r>
            <a:endParaRPr lang="en-US" sz="2400" dirty="0"/>
          </a:p>
        </p:txBody>
      </p:sp>
      <p:sp>
        <p:nvSpPr>
          <p:cNvPr id="8" name="TextBox 7"/>
          <p:cNvSpPr txBox="1"/>
          <p:nvPr/>
        </p:nvSpPr>
        <p:spPr>
          <a:xfrm>
            <a:off x="1543805" y="6344582"/>
            <a:ext cx="6056390" cy="461665"/>
          </a:xfrm>
          <a:prstGeom prst="rect">
            <a:avLst/>
          </a:prstGeom>
          <a:noFill/>
        </p:spPr>
        <p:txBody>
          <a:bodyPr wrap="none" rtlCol="0">
            <a:spAutoFit/>
          </a:bodyPr>
          <a:lstStyle/>
          <a:p>
            <a:r>
              <a:rPr lang="en-US" sz="2400" i="1" dirty="0" err="1" smtClean="0"/>
              <a:t>Aiptasia</a:t>
            </a:r>
            <a:r>
              <a:rPr lang="en-US" sz="2400" dirty="0" smtClean="0"/>
              <a:t> – Vassar, Jodi Schwarz and Marc Smith</a:t>
            </a: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Metacognition</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   “…</a:t>
            </a:r>
            <a:r>
              <a:rPr lang="en-US" dirty="0" smtClean="0">
                <a:solidFill>
                  <a:srgbClr val="000000"/>
                </a:solidFill>
                <a:latin typeface="Verdana"/>
                <a:ea typeface="Verdana"/>
                <a:cs typeface="Verdana"/>
              </a:rPr>
              <a:t>we had a hard time deciding on a specific gene to examine because our </a:t>
            </a:r>
            <a:r>
              <a:rPr lang="en-US" dirty="0" err="1" smtClean="0">
                <a:solidFill>
                  <a:srgbClr val="000000"/>
                </a:solidFill>
                <a:latin typeface="Verdana"/>
                <a:ea typeface="Verdana"/>
                <a:cs typeface="Verdana"/>
              </a:rPr>
              <a:t>transcriptome</a:t>
            </a:r>
            <a:r>
              <a:rPr lang="en-US" dirty="0" smtClean="0">
                <a:solidFill>
                  <a:srgbClr val="000000"/>
                </a:solidFill>
                <a:latin typeface="Verdana"/>
                <a:ea typeface="Verdana"/>
                <a:cs typeface="Verdana"/>
              </a:rPr>
              <a:t> project does not translate easily to examination of specific genes.”</a:t>
            </a:r>
          </a:p>
          <a:p>
            <a:pPr>
              <a:buNone/>
            </a:pPr>
            <a:endParaRPr lang="en-US" dirty="0" smtClean="0">
              <a:solidFill>
                <a:srgbClr val="000000"/>
              </a:solidFill>
              <a:latin typeface="Verdana"/>
              <a:ea typeface="Verdana"/>
              <a:cs typeface="Verdana"/>
            </a:endParaRPr>
          </a:p>
          <a:p>
            <a:pPr>
              <a:buNone/>
            </a:pPr>
            <a:r>
              <a:rPr lang="en-US" dirty="0" smtClean="0">
                <a:solidFill>
                  <a:srgbClr val="000000"/>
                </a:solidFill>
                <a:latin typeface="Verdana"/>
                <a:ea typeface="Verdana"/>
                <a:cs typeface="Verdana"/>
              </a:rPr>
              <a:t>  “We specifically chose this gene because it has three such point mutations, which might result in a more different gene product that might be reflected by the PCR and gel electrophoresis. “</a:t>
            </a:r>
            <a:endParaRPr lang="en-US" dirty="0"/>
          </a:p>
        </p:txBody>
      </p:sp>
      <p:sp>
        <p:nvSpPr>
          <p:cNvPr id="4" name="TextBox 3"/>
          <p:cNvSpPr txBox="1"/>
          <p:nvPr/>
        </p:nvSpPr>
        <p:spPr>
          <a:xfrm>
            <a:off x="6035933" y="6183868"/>
            <a:ext cx="1269511" cy="369332"/>
          </a:xfrm>
          <a:prstGeom prst="rect">
            <a:avLst/>
          </a:prstGeom>
          <a:noFill/>
        </p:spPr>
        <p:txBody>
          <a:bodyPr wrap="none" rtlCol="0">
            <a:spAutoFit/>
          </a:bodyPr>
          <a:lstStyle/>
          <a:p>
            <a:r>
              <a:rPr lang="en-US" dirty="0" smtClean="0"/>
              <a:t>Th2 Journal</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rPr>
              <a:t>Next Steps</a:t>
            </a:r>
            <a:endParaRPr lang="en-US" dirty="0">
              <a:solidFill>
                <a:schemeClr val="accent3">
                  <a:lumMod val="50000"/>
                </a:schemeClr>
              </a:solidFill>
            </a:endParaRPr>
          </a:p>
        </p:txBody>
      </p:sp>
      <p:sp>
        <p:nvSpPr>
          <p:cNvPr id="3" name="Content Placeholder 2"/>
          <p:cNvSpPr>
            <a:spLocks noGrp="1"/>
          </p:cNvSpPr>
          <p:nvPr>
            <p:ph idx="1"/>
          </p:nvPr>
        </p:nvSpPr>
        <p:spPr>
          <a:xfrm>
            <a:off x="381000" y="1600200"/>
            <a:ext cx="8763000" cy="4525963"/>
          </a:xfrm>
        </p:spPr>
        <p:txBody>
          <a:bodyPr>
            <a:normAutofit lnSpcReduction="10000"/>
          </a:bodyPr>
          <a:lstStyle/>
          <a:p>
            <a:r>
              <a:rPr lang="en-US" dirty="0" smtClean="0"/>
              <a:t>Develop ill-structured problem for pre/post assessment of critical thinking and problem solving ability</a:t>
            </a:r>
          </a:p>
          <a:p>
            <a:r>
              <a:rPr lang="en-US" dirty="0" smtClean="0"/>
              <a:t>Build more robust scaffold</a:t>
            </a:r>
          </a:p>
          <a:p>
            <a:pPr lvl="1"/>
            <a:r>
              <a:rPr lang="en-US" dirty="0" smtClean="0"/>
              <a:t>Specific examples to support mimics</a:t>
            </a:r>
          </a:p>
          <a:p>
            <a:pPr lvl="1"/>
            <a:r>
              <a:rPr lang="en-US" dirty="0" smtClean="0"/>
              <a:t>Incorporate more detail on common problems</a:t>
            </a:r>
          </a:p>
          <a:p>
            <a:pPr lvl="1"/>
            <a:r>
              <a:rPr lang="en-US" dirty="0" smtClean="0"/>
              <a:t>‘Forced’ journaling and ‘stop and reflects’</a:t>
            </a:r>
          </a:p>
          <a:p>
            <a:pPr lvl="1"/>
            <a:r>
              <a:rPr lang="en-US" dirty="0" smtClean="0"/>
              <a:t>More support for presentation &amp; paper preparation</a:t>
            </a:r>
          </a:p>
          <a:p>
            <a:pPr lvl="1"/>
            <a:r>
              <a:rPr lang="en-US" dirty="0" smtClean="0"/>
              <a:t>Local whole lab “Twitter”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601200" cy="1447800"/>
          </a:xfrm>
        </p:spPr>
        <p:txBody>
          <a:bodyPr>
            <a:normAutofit fontScale="90000"/>
          </a:bodyPr>
          <a:lstStyle/>
          <a:p>
            <a:pPr indent="-457200" algn="l"/>
            <a:r>
              <a:rPr lang="en-US" dirty="0" smtClean="0">
                <a:solidFill>
                  <a:schemeClr val="accent3">
                    <a:lumMod val="50000"/>
                  </a:schemeClr>
                </a:solidFill>
              </a:rPr>
              <a:t/>
            </a:r>
            <a:br>
              <a:rPr lang="en-US" dirty="0" smtClean="0">
                <a:solidFill>
                  <a:schemeClr val="accent3">
                    <a:lumMod val="50000"/>
                  </a:schemeClr>
                </a:solidFill>
              </a:rPr>
            </a:br>
            <a:r>
              <a:rPr lang="en-US" sz="4000" dirty="0" smtClean="0">
                <a:solidFill>
                  <a:schemeClr val="accent3">
                    <a:lumMod val="50000"/>
                  </a:schemeClr>
                </a:solidFill>
                <a:latin typeface="Calibri (Headings)"/>
                <a:cs typeface="Calibri (Headings)"/>
              </a:rPr>
              <a:t>Goal: Authentic research </a:t>
            </a:r>
            <a:br>
              <a:rPr lang="en-US" sz="4000" dirty="0" smtClean="0">
                <a:solidFill>
                  <a:schemeClr val="accent3">
                    <a:lumMod val="50000"/>
                  </a:schemeClr>
                </a:solidFill>
                <a:latin typeface="Calibri (Headings)"/>
                <a:cs typeface="Calibri (Headings)"/>
              </a:rPr>
            </a:br>
            <a:r>
              <a:rPr lang="en-US" sz="4000" dirty="0" smtClean="0">
                <a:solidFill>
                  <a:schemeClr val="accent3">
                    <a:lumMod val="50000"/>
                  </a:schemeClr>
                </a:solidFill>
                <a:latin typeface="Calibri (Headings)"/>
                <a:cs typeface="Calibri (Headings)"/>
              </a:rPr>
              <a:t>			experience in </a:t>
            </a:r>
            <a:br>
              <a:rPr lang="en-US" sz="4000" dirty="0" smtClean="0">
                <a:solidFill>
                  <a:schemeClr val="accent3">
                    <a:lumMod val="50000"/>
                  </a:schemeClr>
                </a:solidFill>
                <a:latin typeface="Calibri (Headings)"/>
                <a:cs typeface="Calibri (Headings)"/>
              </a:rPr>
            </a:br>
            <a:r>
              <a:rPr lang="en-US" sz="4000" dirty="0" smtClean="0">
                <a:solidFill>
                  <a:schemeClr val="accent3">
                    <a:lumMod val="50000"/>
                  </a:schemeClr>
                </a:solidFill>
                <a:latin typeface="Calibri (Headings)"/>
                <a:cs typeface="Calibri (Headings)"/>
              </a:rPr>
              <a:t>		   genetics lab</a:t>
            </a:r>
            <a:br>
              <a:rPr lang="en-US" sz="4000" dirty="0" smtClean="0">
                <a:solidFill>
                  <a:schemeClr val="accent3">
                    <a:lumMod val="50000"/>
                  </a:schemeClr>
                </a:solidFill>
                <a:latin typeface="Calibri (Headings)"/>
                <a:cs typeface="Calibri (Headings)"/>
              </a:rPr>
            </a:br>
            <a:endParaRPr lang="en-US" sz="4000" dirty="0">
              <a:solidFill>
                <a:schemeClr val="accent3">
                  <a:lumMod val="50000"/>
                </a:schemeClr>
              </a:solidFill>
            </a:endParaRPr>
          </a:p>
        </p:txBody>
      </p:sp>
      <p:sp>
        <p:nvSpPr>
          <p:cNvPr id="3" name="Content Placeholder 2"/>
          <p:cNvSpPr>
            <a:spLocks noGrp="1"/>
          </p:cNvSpPr>
          <p:nvPr>
            <p:ph idx="1"/>
          </p:nvPr>
        </p:nvSpPr>
        <p:spPr>
          <a:xfrm>
            <a:off x="457200" y="2590800"/>
            <a:ext cx="8229600" cy="4525963"/>
          </a:xfrm>
        </p:spPr>
        <p:txBody>
          <a:bodyPr>
            <a:normAutofit/>
          </a:bodyPr>
          <a:lstStyle/>
          <a:p>
            <a:r>
              <a:rPr lang="en-US" dirty="0" smtClean="0"/>
              <a:t>Embedding work in a biological context</a:t>
            </a:r>
          </a:p>
          <a:p>
            <a:r>
              <a:rPr lang="en-US" dirty="0" smtClean="0"/>
              <a:t>Strategizing</a:t>
            </a:r>
          </a:p>
          <a:p>
            <a:r>
              <a:rPr lang="en-US" dirty="0" smtClean="0"/>
              <a:t>Getting lost while navigating through numerous tools</a:t>
            </a:r>
          </a:p>
          <a:p>
            <a:r>
              <a:rPr lang="en-US" dirty="0" smtClean="0"/>
              <a:t>Not understanding or considering data quality</a:t>
            </a:r>
          </a:p>
          <a:p>
            <a:r>
              <a:rPr lang="en-US" dirty="0" smtClean="0"/>
              <a:t>Feeling overwhelmed </a:t>
            </a:r>
          </a:p>
          <a:p>
            <a:r>
              <a:rPr lang="en-US" dirty="0" smtClean="0"/>
              <a:t>Coping with scale of data</a:t>
            </a:r>
          </a:p>
          <a:p>
            <a:pPr lvl="1"/>
            <a:endParaRPr lang="en-US" dirty="0" smtClean="0"/>
          </a:p>
          <a:p>
            <a:endParaRPr lang="en-US" dirty="0"/>
          </a:p>
        </p:txBody>
      </p:sp>
      <p:sp>
        <p:nvSpPr>
          <p:cNvPr id="4" name="TextBox 3"/>
          <p:cNvSpPr txBox="1"/>
          <p:nvPr/>
        </p:nvSpPr>
        <p:spPr>
          <a:xfrm>
            <a:off x="2438400" y="1905000"/>
            <a:ext cx="4199186" cy="584776"/>
          </a:xfrm>
          <a:prstGeom prst="rect">
            <a:avLst/>
          </a:prstGeom>
          <a:noFill/>
        </p:spPr>
        <p:txBody>
          <a:bodyPr wrap="none" rtlCol="0">
            <a:spAutoFit/>
          </a:bodyPr>
          <a:lstStyle/>
          <a:p>
            <a:r>
              <a:rPr lang="en-US" sz="3200" dirty="0" smtClean="0">
                <a:solidFill>
                  <a:schemeClr val="accent3">
                    <a:lumMod val="50000"/>
                  </a:schemeClr>
                </a:solidFill>
                <a:latin typeface="Calibri (Headings)"/>
                <a:cs typeface="Calibri (Headings)"/>
              </a:rPr>
              <a:t>Challenges Winter ‘08</a:t>
            </a:r>
            <a:endParaRPr lang="en-US" sz="3200" dirty="0"/>
          </a:p>
        </p:txBody>
      </p:sp>
      <p:pic>
        <p:nvPicPr>
          <p:cNvPr id="5" name="Picture 4"/>
          <p:cNvPicPr>
            <a:picLocks noChangeAspect="1"/>
          </p:cNvPicPr>
          <p:nvPr/>
        </p:nvPicPr>
        <p:blipFill>
          <a:blip r:embed="rId3"/>
          <a:stretch>
            <a:fillRect/>
          </a:stretch>
        </p:blipFill>
        <p:spPr>
          <a:xfrm>
            <a:off x="6858000" y="25400"/>
            <a:ext cx="2286000" cy="238169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Group 13"/>
          <p:cNvGrpSpPr/>
          <p:nvPr/>
        </p:nvGrpSpPr>
        <p:grpSpPr>
          <a:xfrm>
            <a:off x="0" y="747300"/>
            <a:ext cx="9144000" cy="6034500"/>
            <a:chOff x="0" y="137700"/>
            <a:chExt cx="9144000" cy="6034500"/>
          </a:xfrm>
        </p:grpSpPr>
        <p:pic>
          <p:nvPicPr>
            <p:cNvPr id="5" name="Picture 4"/>
            <p:cNvPicPr>
              <a:picLocks noChangeAspect="1"/>
            </p:cNvPicPr>
            <p:nvPr/>
          </p:nvPicPr>
          <p:blipFill>
            <a:blip r:embed="rId2"/>
            <a:stretch>
              <a:fillRect/>
            </a:stretch>
          </p:blipFill>
          <p:spPr>
            <a:xfrm>
              <a:off x="0" y="594900"/>
              <a:ext cx="9144000" cy="5577300"/>
            </a:xfrm>
            <a:prstGeom prst="rect">
              <a:avLst/>
            </a:prstGeom>
          </p:spPr>
        </p:pic>
        <p:sp>
          <p:nvSpPr>
            <p:cNvPr id="6" name="Rounded Rectangle 5"/>
            <p:cNvSpPr/>
            <p:nvPr/>
          </p:nvSpPr>
          <p:spPr>
            <a:xfrm>
              <a:off x="228600" y="3429000"/>
              <a:ext cx="11430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chemeClr val="tx1"/>
                  </a:solidFill>
                </a:rPr>
                <a:t>Strategy choice</a:t>
              </a:r>
              <a:endParaRPr lang="en-US" dirty="0">
                <a:solidFill>
                  <a:schemeClr val="tx1"/>
                </a:solidFill>
              </a:endParaRPr>
            </a:p>
          </p:txBody>
        </p:sp>
        <p:cxnSp>
          <p:nvCxnSpPr>
            <p:cNvPr id="8" name="Straight Arrow Connector 7"/>
            <p:cNvCxnSpPr/>
            <p:nvPr/>
          </p:nvCxnSpPr>
          <p:spPr>
            <a:xfrm rot="5400000" flipH="1" flipV="1">
              <a:off x="647700" y="3238500"/>
              <a:ext cx="381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267494" y="5120100"/>
              <a:ext cx="11430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chemeClr val="tx1"/>
                  </a:solidFill>
                </a:rPr>
                <a:t>Concept guidance</a:t>
              </a:r>
              <a:endParaRPr lang="en-US" dirty="0">
                <a:solidFill>
                  <a:schemeClr val="tx1"/>
                </a:solidFill>
              </a:endParaRPr>
            </a:p>
          </p:txBody>
        </p:sp>
        <p:cxnSp>
          <p:nvCxnSpPr>
            <p:cNvPr id="11" name="Straight Arrow Connector 10"/>
            <p:cNvCxnSpPr>
              <a:stCxn id="9" idx="3"/>
            </p:cNvCxnSpPr>
            <p:nvPr/>
          </p:nvCxnSpPr>
          <p:spPr>
            <a:xfrm>
              <a:off x="1410494" y="5577300"/>
              <a:ext cx="342106"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Rounded Rectangle 11"/>
            <p:cNvSpPr/>
            <p:nvPr/>
          </p:nvSpPr>
          <p:spPr>
            <a:xfrm>
              <a:off x="7696200" y="137700"/>
              <a:ext cx="12954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chemeClr val="tx1"/>
                  </a:solidFill>
                </a:rPr>
                <a:t>Online journaling</a:t>
              </a:r>
              <a:endParaRPr lang="en-US" dirty="0">
                <a:solidFill>
                  <a:schemeClr val="tx1"/>
                </a:solidFill>
              </a:endParaRPr>
            </a:p>
          </p:txBody>
        </p:sp>
        <p:cxnSp>
          <p:nvCxnSpPr>
            <p:cNvPr id="21" name="Straight Arrow Connector 20"/>
            <p:cNvCxnSpPr/>
            <p:nvPr/>
          </p:nvCxnSpPr>
          <p:spPr>
            <a:xfrm rot="5400000">
              <a:off x="8107950" y="1249950"/>
              <a:ext cx="3957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5638800" y="4343400"/>
              <a:ext cx="11430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chemeClr val="tx1"/>
                  </a:solidFill>
                </a:rPr>
                <a:t>Stop and Reflects</a:t>
              </a:r>
              <a:endParaRPr lang="en-US" dirty="0">
                <a:solidFill>
                  <a:schemeClr val="tx1"/>
                </a:solidFill>
              </a:endParaRPr>
            </a:p>
          </p:txBody>
        </p:sp>
        <p:cxnSp>
          <p:nvCxnSpPr>
            <p:cNvPr id="24" name="Straight Arrow Connector 23"/>
            <p:cNvCxnSpPr/>
            <p:nvPr/>
          </p:nvCxnSpPr>
          <p:spPr>
            <a:xfrm>
              <a:off x="6400800" y="5257800"/>
              <a:ext cx="381000" cy="3195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0" y="0"/>
            <a:ext cx="9144000" cy="646331"/>
          </a:xfrm>
          <a:prstGeom prst="rect">
            <a:avLst/>
          </a:prstGeom>
          <a:noFill/>
        </p:spPr>
        <p:txBody>
          <a:bodyPr wrap="square" rtlCol="0">
            <a:spAutoFit/>
          </a:bodyPr>
          <a:lstStyle/>
          <a:p>
            <a:r>
              <a:rPr lang="en-US" sz="3600" dirty="0" smtClean="0">
                <a:solidFill>
                  <a:schemeClr val="accent3">
                    <a:lumMod val="50000"/>
                  </a:schemeClr>
                </a:solidFill>
              </a:rPr>
              <a:t>Emphasizing the Biology &amp; Scaffolding Learning</a:t>
            </a:r>
            <a:endParaRPr lang="en-US" sz="3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5452" y="1295400"/>
            <a:ext cx="9988052" cy="6019800"/>
          </a:xfrm>
          <a:prstGeom prst="rect">
            <a:avLst/>
          </a:prstGeom>
        </p:spPr>
      </p:pic>
      <p:sp>
        <p:nvSpPr>
          <p:cNvPr id="5" name="Rounded Rectangle 4"/>
          <p:cNvSpPr/>
          <p:nvPr/>
        </p:nvSpPr>
        <p:spPr>
          <a:xfrm>
            <a:off x="6858000" y="3962400"/>
            <a:ext cx="16002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chemeClr val="tx1"/>
                </a:solidFill>
              </a:rPr>
              <a:t>Guided access to tools</a:t>
            </a:r>
            <a:endParaRPr lang="en-US" dirty="0">
              <a:solidFill>
                <a:schemeClr val="tx1"/>
              </a:solidFill>
            </a:endParaRPr>
          </a:p>
        </p:txBody>
      </p:sp>
      <p:pic>
        <p:nvPicPr>
          <p:cNvPr id="6" name="Picture 5"/>
          <p:cNvPicPr>
            <a:picLocks noChangeAspect="1"/>
          </p:cNvPicPr>
          <p:nvPr/>
        </p:nvPicPr>
        <p:blipFill>
          <a:blip r:embed="rId3"/>
          <a:stretch>
            <a:fillRect/>
          </a:stretch>
        </p:blipFill>
        <p:spPr>
          <a:xfrm>
            <a:off x="76200" y="0"/>
            <a:ext cx="8991600" cy="1072983"/>
          </a:xfrm>
          <a:prstGeom prst="rect">
            <a:avLst/>
          </a:prstGeom>
        </p:spPr>
      </p:pic>
      <p:cxnSp>
        <p:nvCxnSpPr>
          <p:cNvPr id="8" name="Straight Arrow Connector 7"/>
          <p:cNvCxnSpPr/>
          <p:nvPr/>
        </p:nvCxnSpPr>
        <p:spPr>
          <a:xfrm rot="10800000">
            <a:off x="5715000" y="4724400"/>
            <a:ext cx="1143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V="1">
            <a:off x="6972300" y="3314700"/>
            <a:ext cx="7620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8229600" cy="1143000"/>
          </a:xfrm>
        </p:spPr>
        <p:txBody>
          <a:bodyPr>
            <a:normAutofit fontScale="90000"/>
          </a:bodyPr>
          <a:lstStyle/>
          <a:p>
            <a:r>
              <a:rPr lang="en-US" i="1" dirty="0" err="1" smtClean="0">
                <a:solidFill>
                  <a:srgbClr val="4F6228"/>
                </a:solidFill>
              </a:rPr>
              <a:t>Chamaecrista</a:t>
            </a:r>
            <a:r>
              <a:rPr lang="en-US" dirty="0" smtClean="0">
                <a:solidFill>
                  <a:srgbClr val="4F6228"/>
                </a:solidFill>
              </a:rPr>
              <a:t> WTS Learning Goals</a:t>
            </a:r>
            <a:br>
              <a:rPr lang="en-US" dirty="0" smtClean="0">
                <a:solidFill>
                  <a:srgbClr val="4F6228"/>
                </a:solidFill>
              </a:rPr>
            </a:br>
            <a:r>
              <a:rPr lang="en-US" dirty="0" smtClean="0">
                <a:solidFill>
                  <a:srgbClr val="4F6228"/>
                </a:solidFill>
              </a:rPr>
              <a:t>Genetics Class Winter 2009 </a:t>
            </a:r>
            <a:endParaRPr lang="en-US" dirty="0">
              <a:solidFill>
                <a:srgbClr val="4F6228"/>
              </a:solidFill>
            </a:endParaRPr>
          </a:p>
        </p:txBody>
      </p:sp>
      <p:sp>
        <p:nvSpPr>
          <p:cNvPr id="35" name="Vertical Text Placeholder 34"/>
          <p:cNvSpPr>
            <a:spLocks noGrp="1"/>
          </p:cNvSpPr>
          <p:nvPr>
            <p:ph idx="1"/>
          </p:nvPr>
        </p:nvSpPr>
        <p:spPr>
          <a:xfrm>
            <a:off x="457200" y="1600200"/>
            <a:ext cx="8686800" cy="5257800"/>
          </a:xfrm>
        </p:spPr>
        <p:txBody>
          <a:bodyPr>
            <a:normAutofit fontScale="92500" lnSpcReduction="10000"/>
          </a:bodyPr>
          <a:lstStyle/>
          <a:p>
            <a:pPr lvl="0"/>
            <a:r>
              <a:rPr lang="en-US" dirty="0" smtClean="0"/>
              <a:t>Frame a meaningful question that can be addressed using </a:t>
            </a:r>
            <a:r>
              <a:rPr lang="en-US" dirty="0" err="1" smtClean="0"/>
              <a:t>transcriptome</a:t>
            </a:r>
            <a:r>
              <a:rPr lang="en-US" dirty="0" smtClean="0"/>
              <a:t> data.</a:t>
            </a:r>
          </a:p>
          <a:p>
            <a:pPr lvl="0"/>
            <a:r>
              <a:rPr lang="en-US" dirty="0" smtClean="0"/>
              <a:t>Propose a testable hypothesis based on reading several journal articles that can </a:t>
            </a:r>
            <a:r>
              <a:rPr lang="en-US" smtClean="0"/>
              <a:t>be evaluated </a:t>
            </a:r>
            <a:r>
              <a:rPr lang="en-US" dirty="0" smtClean="0"/>
              <a:t>using </a:t>
            </a:r>
            <a:r>
              <a:rPr lang="en-US" dirty="0" err="1" smtClean="0"/>
              <a:t>transcriptome</a:t>
            </a:r>
            <a:r>
              <a:rPr lang="en-US" dirty="0" smtClean="0"/>
              <a:t> data.</a:t>
            </a:r>
          </a:p>
          <a:p>
            <a:pPr lvl="0"/>
            <a:r>
              <a:rPr lang="en-US" dirty="0" smtClean="0"/>
              <a:t> Modify a hypothesis based on data analysis.</a:t>
            </a:r>
          </a:p>
          <a:p>
            <a:pPr lvl="0"/>
            <a:r>
              <a:rPr lang="en-US" dirty="0" smtClean="0"/>
              <a:t>Use multiple bioinformatics resources without losing focus on a biological question. </a:t>
            </a:r>
          </a:p>
          <a:p>
            <a:pPr lvl="0"/>
            <a:r>
              <a:rPr lang="en-US" dirty="0" smtClean="0"/>
              <a:t>Distinguish what type of information can be extracted from a </a:t>
            </a:r>
            <a:r>
              <a:rPr lang="en-US" dirty="0" err="1" smtClean="0"/>
              <a:t>transcriptome</a:t>
            </a:r>
            <a:r>
              <a:rPr lang="en-US" dirty="0" smtClean="0"/>
              <a:t> sequence vs. a genome sequence.</a:t>
            </a:r>
          </a:p>
        </p:txBody>
      </p:sp>
      <p:pic>
        <p:nvPicPr>
          <p:cNvPr id="38" name="Picture 4"/>
          <p:cNvPicPr>
            <a:picLocks noChangeAspect="1" noChangeArrowheads="1"/>
          </p:cNvPicPr>
          <p:nvPr/>
        </p:nvPicPr>
        <p:blipFill>
          <a:blip r:embed="rId3"/>
          <a:srcRect/>
          <a:stretch>
            <a:fillRect/>
          </a:stretch>
        </p:blipFill>
        <p:spPr bwMode="auto">
          <a:xfrm>
            <a:off x="0" y="265113"/>
            <a:ext cx="1536700"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8229600" cy="1143000"/>
          </a:xfrm>
        </p:spPr>
        <p:txBody>
          <a:bodyPr>
            <a:normAutofit fontScale="90000"/>
          </a:bodyPr>
          <a:lstStyle/>
          <a:p>
            <a:r>
              <a:rPr lang="en-US" i="1" dirty="0" err="1" smtClean="0">
                <a:solidFill>
                  <a:srgbClr val="4F6228"/>
                </a:solidFill>
              </a:rPr>
              <a:t>Chamaecrista</a:t>
            </a:r>
            <a:r>
              <a:rPr lang="en-US" dirty="0" smtClean="0">
                <a:solidFill>
                  <a:srgbClr val="4F6228"/>
                </a:solidFill>
              </a:rPr>
              <a:t> WTS Learning Goals</a:t>
            </a:r>
            <a:br>
              <a:rPr lang="en-US" dirty="0" smtClean="0">
                <a:solidFill>
                  <a:srgbClr val="4F6228"/>
                </a:solidFill>
              </a:rPr>
            </a:br>
            <a:r>
              <a:rPr lang="en-US" dirty="0" smtClean="0">
                <a:solidFill>
                  <a:srgbClr val="4F6228"/>
                </a:solidFill>
              </a:rPr>
              <a:t>Genetics Class Winter 2009 </a:t>
            </a:r>
            <a:endParaRPr lang="en-US" dirty="0">
              <a:solidFill>
                <a:srgbClr val="4F6228"/>
              </a:solidFill>
            </a:endParaRPr>
          </a:p>
        </p:txBody>
      </p:sp>
      <p:sp>
        <p:nvSpPr>
          <p:cNvPr id="35" name="Vertical Text Placeholder 34"/>
          <p:cNvSpPr>
            <a:spLocks noGrp="1"/>
          </p:cNvSpPr>
          <p:nvPr>
            <p:ph idx="1"/>
          </p:nvPr>
        </p:nvSpPr>
        <p:spPr>
          <a:xfrm>
            <a:off x="457200" y="1752600"/>
            <a:ext cx="8686800" cy="4953000"/>
          </a:xfrm>
        </p:spPr>
        <p:txBody>
          <a:bodyPr>
            <a:normAutofit fontScale="92500" lnSpcReduction="20000"/>
          </a:bodyPr>
          <a:lstStyle/>
          <a:p>
            <a:pPr lvl="0">
              <a:buNone/>
            </a:pPr>
            <a:endParaRPr lang="en-US" dirty="0" smtClean="0"/>
          </a:p>
          <a:p>
            <a:pPr lvl="0"/>
            <a:r>
              <a:rPr lang="en-US" dirty="0" smtClean="0"/>
              <a:t> Understand that </a:t>
            </a:r>
            <a:r>
              <a:rPr lang="en-US" dirty="0" err="1" smtClean="0"/>
              <a:t>SNPs</a:t>
            </a:r>
            <a:r>
              <a:rPr lang="en-US" dirty="0" smtClean="0"/>
              <a:t> are mutations.</a:t>
            </a:r>
          </a:p>
          <a:p>
            <a:pPr lvl="0"/>
            <a:r>
              <a:rPr lang="en-US" dirty="0" smtClean="0"/>
              <a:t> Use mutant analysis in a related species (e.g. garden pea or Arabidopsis) to formulate hypotheses based on SNP variation in ecotypes.</a:t>
            </a:r>
          </a:p>
          <a:p>
            <a:pPr lvl="0"/>
            <a:r>
              <a:rPr lang="en-US" dirty="0" smtClean="0"/>
              <a:t> Demonstrate ability to leverage investigation by using the whole </a:t>
            </a:r>
            <a:r>
              <a:rPr lang="en-US" dirty="0" err="1" smtClean="0"/>
              <a:t>transcriptome</a:t>
            </a:r>
            <a:r>
              <a:rPr lang="en-US" dirty="0" smtClean="0"/>
              <a:t> for analysis (i.e. pattern search).</a:t>
            </a:r>
          </a:p>
          <a:p>
            <a:pPr lvl="0"/>
            <a:r>
              <a:rPr lang="en-US" dirty="0" smtClean="0"/>
              <a:t>Design an experiment that can be tested using PCR based on a working hypothesis derived from </a:t>
            </a:r>
            <a:r>
              <a:rPr lang="en-US" dirty="0" err="1" smtClean="0"/>
              <a:t>transcriptome</a:t>
            </a:r>
            <a:r>
              <a:rPr lang="en-US" dirty="0" smtClean="0"/>
              <a:t> analysis. </a:t>
            </a:r>
          </a:p>
          <a:p>
            <a:pPr lvl="0"/>
            <a:endParaRPr lang="en-US" dirty="0" smtClean="0"/>
          </a:p>
          <a:p>
            <a:pPr lvl="0"/>
            <a:endParaRPr lang="en-US" dirty="0"/>
          </a:p>
        </p:txBody>
      </p:sp>
      <p:pic>
        <p:nvPicPr>
          <p:cNvPr id="38" name="Picture 4"/>
          <p:cNvPicPr>
            <a:picLocks noChangeAspect="1" noChangeArrowheads="1"/>
          </p:cNvPicPr>
          <p:nvPr/>
        </p:nvPicPr>
        <p:blipFill>
          <a:blip r:embed="rId3"/>
          <a:srcRect/>
          <a:stretch>
            <a:fillRect/>
          </a:stretch>
        </p:blipFill>
        <p:spPr bwMode="auto">
          <a:xfrm>
            <a:off x="0" y="265113"/>
            <a:ext cx="1536700" cy="115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8229600" cy="1143000"/>
          </a:xfrm>
        </p:spPr>
        <p:txBody>
          <a:bodyPr>
            <a:normAutofit fontScale="90000"/>
          </a:bodyPr>
          <a:lstStyle/>
          <a:p>
            <a:r>
              <a:rPr lang="en-US" i="1" dirty="0" err="1" smtClean="0">
                <a:solidFill>
                  <a:schemeClr val="accent3">
                    <a:lumMod val="50000"/>
                  </a:schemeClr>
                </a:solidFill>
              </a:rPr>
              <a:t>Chamaecrista</a:t>
            </a:r>
            <a:r>
              <a:rPr lang="en-US" dirty="0" smtClean="0">
                <a:solidFill>
                  <a:schemeClr val="accent3">
                    <a:lumMod val="50000"/>
                  </a:schemeClr>
                </a:solidFill>
              </a:rPr>
              <a:t> WTS</a:t>
            </a:r>
            <a:br>
              <a:rPr lang="en-US" dirty="0" smtClean="0">
                <a:solidFill>
                  <a:schemeClr val="accent3">
                    <a:lumMod val="50000"/>
                  </a:schemeClr>
                </a:solidFill>
              </a:rPr>
            </a:br>
            <a:r>
              <a:rPr lang="en-US" dirty="0" smtClean="0">
                <a:solidFill>
                  <a:schemeClr val="accent3">
                    <a:lumMod val="50000"/>
                  </a:schemeClr>
                </a:solidFill>
              </a:rPr>
              <a:t>Genetics Class Winter 2009 </a:t>
            </a:r>
            <a:endParaRPr lang="en-US" dirty="0">
              <a:solidFill>
                <a:schemeClr val="accent3">
                  <a:lumMod val="50000"/>
                </a:schemeClr>
              </a:solidFill>
            </a:endParaRPr>
          </a:p>
        </p:txBody>
      </p:sp>
      <p:grpSp>
        <p:nvGrpSpPr>
          <p:cNvPr id="3" name="Group 5"/>
          <p:cNvGrpSpPr/>
          <p:nvPr/>
        </p:nvGrpSpPr>
        <p:grpSpPr>
          <a:xfrm>
            <a:off x="5104614" y="1447800"/>
            <a:ext cx="3963987" cy="5334000"/>
            <a:chOff x="3122613" y="1066800"/>
            <a:chExt cx="3963987" cy="5334000"/>
          </a:xfrm>
        </p:grpSpPr>
        <p:sp>
          <p:nvSpPr>
            <p:cNvPr id="7" name="AutoShape 9"/>
            <p:cNvSpPr>
              <a:spLocks noChangeArrowheads="1"/>
            </p:cNvSpPr>
            <p:nvPr/>
          </p:nvSpPr>
          <p:spPr bwMode="auto">
            <a:xfrm>
              <a:off x="3960813" y="5791200"/>
              <a:ext cx="1676400" cy="6096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a:t>Final paper</a:t>
              </a:r>
              <a:endParaRPr lang="en-US"/>
            </a:p>
          </p:txBody>
        </p:sp>
        <p:grpSp>
          <p:nvGrpSpPr>
            <p:cNvPr id="5" name="Group 88"/>
            <p:cNvGrpSpPr>
              <a:grpSpLocks/>
            </p:cNvGrpSpPr>
            <p:nvPr/>
          </p:nvGrpSpPr>
          <p:grpSpPr bwMode="auto">
            <a:xfrm>
              <a:off x="3122614" y="1066800"/>
              <a:ext cx="3963988" cy="5183188"/>
              <a:chOff x="3047206" y="457200"/>
              <a:chExt cx="3963988" cy="5183188"/>
            </a:xfrm>
          </p:grpSpPr>
          <p:sp>
            <p:nvSpPr>
              <p:cNvPr id="10" name="AutoShape 4"/>
              <p:cNvSpPr>
                <a:spLocks noChangeArrowheads="1"/>
              </p:cNvSpPr>
              <p:nvPr/>
            </p:nvSpPr>
            <p:spPr bwMode="auto">
              <a:xfrm>
                <a:off x="3657600" y="457200"/>
                <a:ext cx="1752600" cy="6096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dirty="0"/>
                  <a:t>Whole plant labs</a:t>
                </a:r>
                <a:endParaRPr lang="en-US" dirty="0"/>
              </a:p>
            </p:txBody>
          </p:sp>
          <p:sp>
            <p:nvSpPr>
              <p:cNvPr id="11" name="Rectangle 5"/>
              <p:cNvSpPr>
                <a:spLocks noChangeArrowheads="1"/>
              </p:cNvSpPr>
              <p:nvPr/>
            </p:nvSpPr>
            <p:spPr bwMode="auto">
              <a:xfrm>
                <a:off x="4406900" y="20288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2" name="AutoShape 6"/>
              <p:cNvSpPr>
                <a:spLocks noChangeArrowheads="1"/>
              </p:cNvSpPr>
              <p:nvPr/>
            </p:nvSpPr>
            <p:spPr bwMode="auto">
              <a:xfrm>
                <a:off x="3733800" y="1600200"/>
                <a:ext cx="1676400" cy="6096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dirty="0"/>
                  <a:t>In </a:t>
                </a:r>
                <a:r>
                  <a:rPr lang="en-US" sz="1800" dirty="0" err="1"/>
                  <a:t>silico</a:t>
                </a:r>
                <a:r>
                  <a:rPr lang="en-US" sz="1800" dirty="0"/>
                  <a:t> labs</a:t>
                </a:r>
              </a:p>
            </p:txBody>
          </p:sp>
          <p:sp>
            <p:nvSpPr>
              <p:cNvPr id="13" name="AutoShape 7"/>
              <p:cNvSpPr>
                <a:spLocks noChangeArrowheads="1"/>
              </p:cNvSpPr>
              <p:nvPr/>
            </p:nvSpPr>
            <p:spPr bwMode="auto">
              <a:xfrm>
                <a:off x="3733800" y="2743200"/>
                <a:ext cx="1676400" cy="6096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a:t>Molecular labs</a:t>
                </a:r>
                <a:endParaRPr lang="en-US"/>
              </a:p>
            </p:txBody>
          </p:sp>
          <p:sp>
            <p:nvSpPr>
              <p:cNvPr id="14" name="AutoShape 8"/>
              <p:cNvSpPr>
                <a:spLocks noChangeArrowheads="1"/>
              </p:cNvSpPr>
              <p:nvPr/>
            </p:nvSpPr>
            <p:spPr bwMode="auto">
              <a:xfrm>
                <a:off x="3810000" y="3962400"/>
                <a:ext cx="1676400" cy="6096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a:r>
                  <a:rPr lang="en-US" sz="1800"/>
                  <a:t>Presentation</a:t>
                </a:r>
                <a:endParaRPr lang="en-US"/>
              </a:p>
            </p:txBody>
          </p:sp>
          <p:cxnSp>
            <p:nvCxnSpPr>
              <p:cNvPr id="15" name="Straight Connector 12"/>
              <p:cNvCxnSpPr>
                <a:cxnSpLocks noChangeShapeType="1"/>
              </p:cNvCxnSpPr>
              <p:nvPr/>
            </p:nvCxnSpPr>
            <p:spPr bwMode="auto">
              <a:xfrm rot="5400000">
                <a:off x="1524794" y="2514600"/>
                <a:ext cx="3504406" cy="794"/>
              </a:xfrm>
              <a:prstGeom prst="line">
                <a:avLst/>
              </a:prstGeom>
              <a:noFill/>
              <a:ln w="9525">
                <a:solidFill>
                  <a:schemeClr val="tx1"/>
                </a:solidFill>
                <a:round/>
                <a:headEnd/>
                <a:tailEnd/>
              </a:ln>
            </p:spPr>
          </p:cxnSp>
          <p:cxnSp>
            <p:nvCxnSpPr>
              <p:cNvPr id="16" name="Straight Arrow Connector 14"/>
              <p:cNvCxnSpPr>
                <a:cxnSpLocks noChangeShapeType="1"/>
              </p:cNvCxnSpPr>
              <p:nvPr/>
            </p:nvCxnSpPr>
            <p:spPr bwMode="auto">
              <a:xfrm>
                <a:off x="3276600" y="4267200"/>
                <a:ext cx="533400" cy="1588"/>
              </a:xfrm>
              <a:prstGeom prst="straightConnector1">
                <a:avLst/>
              </a:prstGeom>
              <a:noFill/>
              <a:ln w="9525">
                <a:solidFill>
                  <a:schemeClr val="tx1"/>
                </a:solidFill>
                <a:round/>
                <a:headEnd/>
                <a:tailEnd type="arrow" w="med" len="med"/>
              </a:ln>
            </p:spPr>
          </p:cxnSp>
          <p:cxnSp>
            <p:nvCxnSpPr>
              <p:cNvPr id="17" name="Straight Connector 46"/>
              <p:cNvCxnSpPr>
                <a:cxnSpLocks noChangeShapeType="1"/>
              </p:cNvCxnSpPr>
              <p:nvPr/>
            </p:nvCxnSpPr>
            <p:spPr bwMode="auto">
              <a:xfrm>
                <a:off x="5410200" y="3276600"/>
                <a:ext cx="457200" cy="1588"/>
              </a:xfrm>
              <a:prstGeom prst="line">
                <a:avLst/>
              </a:prstGeom>
              <a:noFill/>
              <a:ln w="9525">
                <a:solidFill>
                  <a:schemeClr val="tx1"/>
                </a:solidFill>
                <a:round/>
                <a:headEnd/>
                <a:tailEnd/>
              </a:ln>
            </p:spPr>
          </p:cxnSp>
          <p:cxnSp>
            <p:nvCxnSpPr>
              <p:cNvPr id="18" name="Straight Connector 48"/>
              <p:cNvCxnSpPr>
                <a:cxnSpLocks noChangeShapeType="1"/>
              </p:cNvCxnSpPr>
              <p:nvPr/>
            </p:nvCxnSpPr>
            <p:spPr bwMode="auto">
              <a:xfrm rot="5400000">
                <a:off x="4762500" y="4381500"/>
                <a:ext cx="2209800" cy="1588"/>
              </a:xfrm>
              <a:prstGeom prst="line">
                <a:avLst/>
              </a:prstGeom>
              <a:noFill/>
              <a:ln w="9525">
                <a:solidFill>
                  <a:schemeClr val="tx1"/>
                </a:solidFill>
                <a:round/>
                <a:headEnd/>
                <a:tailEnd/>
              </a:ln>
            </p:spPr>
          </p:cxnSp>
          <p:cxnSp>
            <p:nvCxnSpPr>
              <p:cNvPr id="19" name="Straight Arrow Connector 54"/>
              <p:cNvCxnSpPr>
                <a:cxnSpLocks noChangeShapeType="1"/>
              </p:cNvCxnSpPr>
              <p:nvPr/>
            </p:nvCxnSpPr>
            <p:spPr bwMode="auto">
              <a:xfrm>
                <a:off x="3276600" y="762000"/>
                <a:ext cx="381000" cy="1588"/>
              </a:xfrm>
              <a:prstGeom prst="straightConnector1">
                <a:avLst/>
              </a:prstGeom>
              <a:noFill/>
              <a:ln w="9525">
                <a:solidFill>
                  <a:schemeClr val="tx1"/>
                </a:solidFill>
                <a:round/>
                <a:headEnd/>
                <a:tailEnd type="arrow" w="med" len="med"/>
              </a:ln>
            </p:spPr>
          </p:cxnSp>
          <p:cxnSp>
            <p:nvCxnSpPr>
              <p:cNvPr id="20" name="Straight Arrow Connector 56"/>
              <p:cNvCxnSpPr>
                <a:cxnSpLocks noChangeShapeType="1"/>
              </p:cNvCxnSpPr>
              <p:nvPr/>
            </p:nvCxnSpPr>
            <p:spPr bwMode="auto">
              <a:xfrm>
                <a:off x="3048000" y="533400"/>
                <a:ext cx="609600" cy="1588"/>
              </a:xfrm>
              <a:prstGeom prst="straightConnector1">
                <a:avLst/>
              </a:prstGeom>
              <a:noFill/>
              <a:ln w="9525">
                <a:solidFill>
                  <a:schemeClr val="tx1"/>
                </a:solidFill>
                <a:round/>
                <a:headEnd/>
                <a:tailEnd type="arrow" w="med" len="med"/>
              </a:ln>
            </p:spPr>
          </p:cxnSp>
          <p:cxnSp>
            <p:nvCxnSpPr>
              <p:cNvPr id="21" name="Straight Connector 58"/>
              <p:cNvCxnSpPr>
                <a:cxnSpLocks noChangeShapeType="1"/>
              </p:cNvCxnSpPr>
              <p:nvPr/>
            </p:nvCxnSpPr>
            <p:spPr bwMode="auto">
              <a:xfrm rot="5400000">
                <a:off x="533400" y="3048000"/>
                <a:ext cx="5029200" cy="1588"/>
              </a:xfrm>
              <a:prstGeom prst="line">
                <a:avLst/>
              </a:prstGeom>
              <a:noFill/>
              <a:ln w="9525">
                <a:solidFill>
                  <a:schemeClr val="tx1"/>
                </a:solidFill>
                <a:round/>
                <a:headEnd/>
                <a:tailEnd/>
              </a:ln>
            </p:spPr>
          </p:cxnSp>
          <p:cxnSp>
            <p:nvCxnSpPr>
              <p:cNvPr id="22" name="Straight Arrow Connector 60"/>
              <p:cNvCxnSpPr>
                <a:cxnSpLocks noChangeShapeType="1"/>
              </p:cNvCxnSpPr>
              <p:nvPr/>
            </p:nvCxnSpPr>
            <p:spPr bwMode="auto">
              <a:xfrm>
                <a:off x="3048000" y="5562600"/>
                <a:ext cx="838200" cy="1588"/>
              </a:xfrm>
              <a:prstGeom prst="straightConnector1">
                <a:avLst/>
              </a:prstGeom>
              <a:noFill/>
              <a:ln w="9525">
                <a:solidFill>
                  <a:schemeClr val="tx1"/>
                </a:solidFill>
                <a:round/>
                <a:headEnd/>
                <a:tailEnd type="arrow" w="med" len="med"/>
              </a:ln>
            </p:spPr>
          </p:cxnSp>
          <p:cxnSp>
            <p:nvCxnSpPr>
              <p:cNvPr id="23" name="Straight Connector 64"/>
              <p:cNvCxnSpPr>
                <a:cxnSpLocks noChangeShapeType="1"/>
              </p:cNvCxnSpPr>
              <p:nvPr/>
            </p:nvCxnSpPr>
            <p:spPr bwMode="auto">
              <a:xfrm rot="5400000" flipH="1" flipV="1">
                <a:off x="5219700" y="3009900"/>
                <a:ext cx="2514600" cy="1588"/>
              </a:xfrm>
              <a:prstGeom prst="line">
                <a:avLst/>
              </a:prstGeom>
              <a:noFill/>
              <a:ln w="9525">
                <a:solidFill>
                  <a:schemeClr val="tx1"/>
                </a:solidFill>
                <a:round/>
                <a:headEnd/>
                <a:tailEnd/>
              </a:ln>
            </p:spPr>
          </p:cxnSp>
          <p:cxnSp>
            <p:nvCxnSpPr>
              <p:cNvPr id="24" name="Straight Arrow Connector 66"/>
              <p:cNvCxnSpPr>
                <a:cxnSpLocks noChangeShapeType="1"/>
              </p:cNvCxnSpPr>
              <p:nvPr/>
            </p:nvCxnSpPr>
            <p:spPr bwMode="auto">
              <a:xfrm rot="10800000">
                <a:off x="5410200" y="1752600"/>
                <a:ext cx="1066800" cy="1588"/>
              </a:xfrm>
              <a:prstGeom prst="straightConnector1">
                <a:avLst/>
              </a:prstGeom>
              <a:noFill/>
              <a:ln w="9525">
                <a:solidFill>
                  <a:schemeClr val="tx1"/>
                </a:solidFill>
                <a:round/>
                <a:headEnd/>
                <a:tailEnd type="arrow" w="med" len="med"/>
              </a:ln>
            </p:spPr>
          </p:cxnSp>
          <p:cxnSp>
            <p:nvCxnSpPr>
              <p:cNvPr id="25" name="Straight Arrow Connector 68"/>
              <p:cNvCxnSpPr>
                <a:cxnSpLocks noChangeShapeType="1"/>
                <a:endCxn id="14" idx="3"/>
              </p:cNvCxnSpPr>
              <p:nvPr/>
            </p:nvCxnSpPr>
            <p:spPr bwMode="auto">
              <a:xfrm rot="10800000">
                <a:off x="5486400" y="4267200"/>
                <a:ext cx="990600" cy="1588"/>
              </a:xfrm>
              <a:prstGeom prst="straightConnector1">
                <a:avLst/>
              </a:prstGeom>
              <a:noFill/>
              <a:ln w="9525">
                <a:solidFill>
                  <a:schemeClr val="tx1"/>
                </a:solidFill>
                <a:round/>
                <a:headEnd/>
                <a:tailEnd type="arrow" w="med" len="med"/>
              </a:ln>
            </p:spPr>
          </p:cxnSp>
          <p:cxnSp>
            <p:nvCxnSpPr>
              <p:cNvPr id="26" name="Straight Arrow Connector 70"/>
              <p:cNvCxnSpPr>
                <a:cxnSpLocks noChangeShapeType="1"/>
              </p:cNvCxnSpPr>
              <p:nvPr/>
            </p:nvCxnSpPr>
            <p:spPr bwMode="auto">
              <a:xfrm rot="10800000">
                <a:off x="5562600" y="5638800"/>
                <a:ext cx="1447800" cy="1588"/>
              </a:xfrm>
              <a:prstGeom prst="straightConnector1">
                <a:avLst/>
              </a:prstGeom>
              <a:noFill/>
              <a:ln w="9525">
                <a:solidFill>
                  <a:schemeClr val="tx1"/>
                </a:solidFill>
                <a:round/>
                <a:headEnd/>
                <a:tailEnd type="arrow" w="med" len="med"/>
              </a:ln>
            </p:spPr>
          </p:cxnSp>
          <p:cxnSp>
            <p:nvCxnSpPr>
              <p:cNvPr id="27" name="Straight Connector 73"/>
              <p:cNvCxnSpPr>
                <a:cxnSpLocks noChangeShapeType="1"/>
              </p:cNvCxnSpPr>
              <p:nvPr/>
            </p:nvCxnSpPr>
            <p:spPr bwMode="auto">
              <a:xfrm rot="5400000" flipH="1" flipV="1">
                <a:off x="5029200" y="3657600"/>
                <a:ext cx="3962400" cy="1588"/>
              </a:xfrm>
              <a:prstGeom prst="line">
                <a:avLst/>
              </a:prstGeom>
              <a:noFill/>
              <a:ln w="9525">
                <a:solidFill>
                  <a:schemeClr val="tx1"/>
                </a:solidFill>
                <a:round/>
                <a:headEnd/>
                <a:tailEnd/>
              </a:ln>
            </p:spPr>
          </p:cxnSp>
          <p:cxnSp>
            <p:nvCxnSpPr>
              <p:cNvPr id="28" name="Straight Arrow Connector 75"/>
              <p:cNvCxnSpPr>
                <a:cxnSpLocks noChangeShapeType="1"/>
              </p:cNvCxnSpPr>
              <p:nvPr/>
            </p:nvCxnSpPr>
            <p:spPr bwMode="auto">
              <a:xfrm rot="10800000">
                <a:off x="5410200" y="1676400"/>
                <a:ext cx="1600200" cy="1588"/>
              </a:xfrm>
              <a:prstGeom prst="straightConnector1">
                <a:avLst/>
              </a:prstGeom>
              <a:noFill/>
              <a:ln w="9525">
                <a:solidFill>
                  <a:schemeClr val="tx1"/>
                </a:solidFill>
                <a:round/>
                <a:headEnd/>
                <a:tailEnd type="arrow" w="med" len="med"/>
              </a:ln>
            </p:spPr>
          </p:cxnSp>
          <p:cxnSp>
            <p:nvCxnSpPr>
              <p:cNvPr id="29" name="Straight Arrow Connector 81"/>
              <p:cNvCxnSpPr>
                <a:cxnSpLocks noChangeShapeType="1"/>
              </p:cNvCxnSpPr>
              <p:nvPr/>
            </p:nvCxnSpPr>
            <p:spPr bwMode="auto">
              <a:xfrm rot="5400000">
                <a:off x="4304506" y="2476500"/>
                <a:ext cx="533400" cy="1588"/>
              </a:xfrm>
              <a:prstGeom prst="straightConnector1">
                <a:avLst/>
              </a:prstGeom>
              <a:noFill/>
              <a:ln w="9525">
                <a:solidFill>
                  <a:schemeClr val="tx1"/>
                </a:solidFill>
                <a:round/>
                <a:headEnd type="arrow" w="med" len="med"/>
                <a:tailEnd type="arrow" w="med" len="med"/>
              </a:ln>
            </p:spPr>
          </p:cxnSp>
          <p:cxnSp>
            <p:nvCxnSpPr>
              <p:cNvPr id="30" name="Straight Arrow Connector 83"/>
              <p:cNvCxnSpPr>
                <a:cxnSpLocks noChangeShapeType="1"/>
              </p:cNvCxnSpPr>
              <p:nvPr/>
            </p:nvCxnSpPr>
            <p:spPr bwMode="auto">
              <a:xfrm rot="5400000">
                <a:off x="4304506" y="1333500"/>
                <a:ext cx="533400" cy="1588"/>
              </a:xfrm>
              <a:prstGeom prst="straightConnector1">
                <a:avLst/>
              </a:prstGeom>
              <a:noFill/>
              <a:ln w="9525">
                <a:solidFill>
                  <a:schemeClr val="tx1"/>
                </a:solidFill>
                <a:round/>
                <a:headEnd type="arrow" w="med" len="med"/>
                <a:tailEnd type="arrow" w="med" len="med"/>
              </a:ln>
            </p:spPr>
          </p:cxnSp>
          <p:cxnSp>
            <p:nvCxnSpPr>
              <p:cNvPr id="31" name="Straight Arrow Connector 85"/>
              <p:cNvCxnSpPr>
                <a:cxnSpLocks noChangeShapeType="1"/>
              </p:cNvCxnSpPr>
              <p:nvPr/>
            </p:nvCxnSpPr>
            <p:spPr bwMode="auto">
              <a:xfrm rot="5400000">
                <a:off x="4267994" y="3657600"/>
                <a:ext cx="609600" cy="1588"/>
              </a:xfrm>
              <a:prstGeom prst="straightConnector1">
                <a:avLst/>
              </a:prstGeom>
              <a:noFill/>
              <a:ln w="9525">
                <a:solidFill>
                  <a:schemeClr val="tx1"/>
                </a:solidFill>
                <a:round/>
                <a:headEnd type="arrow" w="med" len="med"/>
                <a:tailEnd type="arrow" w="med" len="med"/>
              </a:ln>
            </p:spPr>
          </p:cxnSp>
          <p:cxnSp>
            <p:nvCxnSpPr>
              <p:cNvPr id="32" name="Straight Arrow Connector 87"/>
              <p:cNvCxnSpPr>
                <a:cxnSpLocks noChangeShapeType="1"/>
              </p:cNvCxnSpPr>
              <p:nvPr/>
            </p:nvCxnSpPr>
            <p:spPr bwMode="auto">
              <a:xfrm rot="5400000">
                <a:off x="4342606" y="4876800"/>
                <a:ext cx="609600" cy="1588"/>
              </a:xfrm>
              <a:prstGeom prst="straightConnector1">
                <a:avLst/>
              </a:prstGeom>
              <a:noFill/>
              <a:ln w="9525">
                <a:solidFill>
                  <a:schemeClr val="tx1"/>
                </a:solidFill>
                <a:round/>
                <a:headEnd type="arrow" w="med" len="med"/>
                <a:tailEnd type="arrow" w="med" len="med"/>
              </a:ln>
            </p:spPr>
          </p:cxnSp>
        </p:grpSp>
        <p:cxnSp>
          <p:nvCxnSpPr>
            <p:cNvPr id="9" name="Straight Arrow Connector 91"/>
            <p:cNvCxnSpPr>
              <a:cxnSpLocks noChangeShapeType="1"/>
              <a:endCxn id="7" idx="3"/>
            </p:cNvCxnSpPr>
            <p:nvPr/>
          </p:nvCxnSpPr>
          <p:spPr bwMode="auto">
            <a:xfrm rot="10800000">
              <a:off x="5637212" y="6096000"/>
              <a:ext cx="304800" cy="1588"/>
            </a:xfrm>
            <a:prstGeom prst="straightConnector1">
              <a:avLst/>
            </a:prstGeom>
            <a:noFill/>
            <a:ln w="9525">
              <a:solidFill>
                <a:schemeClr val="tx1"/>
              </a:solidFill>
              <a:round/>
              <a:headEnd/>
              <a:tailEnd type="arrow" w="med" len="med"/>
            </a:ln>
          </p:spPr>
        </p:cxnSp>
      </p:grpSp>
      <p:sp>
        <p:nvSpPr>
          <p:cNvPr id="33" name="TextBox 32"/>
          <p:cNvSpPr txBox="1"/>
          <p:nvPr/>
        </p:nvSpPr>
        <p:spPr>
          <a:xfrm>
            <a:off x="531024" y="2362200"/>
            <a:ext cx="3964775" cy="3970318"/>
          </a:xfrm>
          <a:prstGeom prst="rect">
            <a:avLst/>
          </a:prstGeom>
          <a:noFill/>
        </p:spPr>
        <p:txBody>
          <a:bodyPr wrap="square" rtlCol="0">
            <a:spAutoFit/>
          </a:bodyPr>
          <a:lstStyle/>
          <a:p>
            <a:pPr marL="514350" indent="-514350">
              <a:buFont typeface="Arial"/>
              <a:buChar char="•"/>
            </a:pPr>
            <a:r>
              <a:rPr lang="en-US" sz="2800" dirty="0" smtClean="0"/>
              <a:t>One organism all term</a:t>
            </a:r>
          </a:p>
          <a:p>
            <a:pPr marL="514350" indent="-514350">
              <a:buFont typeface="Arial"/>
              <a:buChar char="•"/>
            </a:pPr>
            <a:r>
              <a:rPr lang="en-US" sz="2800" dirty="0" smtClean="0"/>
              <a:t>Start with whole plants</a:t>
            </a:r>
          </a:p>
          <a:p>
            <a:pPr marL="514350" indent="-514350">
              <a:buFont typeface="Arial"/>
              <a:buChar char="•"/>
            </a:pPr>
            <a:r>
              <a:rPr lang="en-US" sz="2800" dirty="0" smtClean="0"/>
              <a:t>Whole plant labs drive in </a:t>
            </a:r>
            <a:r>
              <a:rPr lang="en-US" sz="2800" dirty="0" err="1" smtClean="0"/>
              <a:t>silico</a:t>
            </a:r>
            <a:r>
              <a:rPr lang="en-US" sz="2800" dirty="0" smtClean="0"/>
              <a:t> questions</a:t>
            </a:r>
          </a:p>
          <a:p>
            <a:pPr marL="514350" indent="-514350">
              <a:buFont typeface="Arial"/>
              <a:buChar char="•"/>
            </a:pPr>
            <a:r>
              <a:rPr lang="en-US" sz="2800" dirty="0" smtClean="0"/>
              <a:t>In </a:t>
            </a:r>
            <a:r>
              <a:rPr lang="en-US" sz="2800" dirty="0" err="1" smtClean="0"/>
              <a:t>silico</a:t>
            </a:r>
            <a:r>
              <a:rPr lang="en-US" sz="2800" dirty="0" smtClean="0"/>
              <a:t> work drive </a:t>
            </a:r>
            <a:r>
              <a:rPr lang="en-US" sz="2800" dirty="0" err="1" smtClean="0"/>
              <a:t>wetlab</a:t>
            </a:r>
            <a:r>
              <a:rPr lang="en-US" sz="2800" dirty="0" smtClean="0"/>
              <a:t> questions</a:t>
            </a:r>
          </a:p>
          <a:p>
            <a:pPr marL="514350" indent="-514350">
              <a:buFont typeface="Arial"/>
              <a:buChar char="•"/>
            </a:pPr>
            <a:r>
              <a:rPr lang="en-US" sz="2800" dirty="0" err="1" smtClean="0"/>
              <a:t>Opportunties</a:t>
            </a:r>
            <a:r>
              <a:rPr lang="en-US" sz="2800" dirty="0" smtClean="0"/>
              <a:t> for iteration</a:t>
            </a:r>
            <a:endParaRPr lang="en-US" sz="2800" dirty="0"/>
          </a:p>
        </p:txBody>
      </p:sp>
      <p:pic>
        <p:nvPicPr>
          <p:cNvPr id="36" name="Picture 35"/>
          <p:cNvPicPr>
            <a:picLocks noChangeAspect="1"/>
          </p:cNvPicPr>
          <p:nvPr/>
        </p:nvPicPr>
        <p:blipFill>
          <a:blip r:embed="rId3"/>
          <a:stretch>
            <a:fillRect/>
          </a:stretch>
        </p:blipFill>
        <p:spPr>
          <a:xfrm>
            <a:off x="0" y="0"/>
            <a:ext cx="3200400" cy="24003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2678</TotalTime>
  <Words>2542</Words>
  <Application>Microsoft Macintosh PowerPoint</Application>
  <PresentationFormat>On-screen Show (4:3)</PresentationFormat>
  <Paragraphs>332</Paragraphs>
  <Slides>37</Slides>
  <Notes>16</Notes>
  <HiddenSlides>0</HiddenSlides>
  <MMClips>0</MMClips>
  <ScaleCrop>false</ScaleCrop>
  <HeadingPairs>
    <vt:vector size="8" baseType="variant">
      <vt:variant>
        <vt:lpstr>Design Template</vt:lpstr>
      </vt:variant>
      <vt:variant>
        <vt:i4>1</vt:i4>
      </vt:variant>
      <vt:variant>
        <vt:lpstr>Links</vt:lpstr>
      </vt:variant>
      <vt:variant>
        <vt:i4>4</vt:i4>
      </vt:variant>
      <vt:variant>
        <vt:lpstr>Embedded OLE Servers</vt:lpstr>
      </vt:variant>
      <vt:variant>
        <vt:i4>1</vt:i4>
      </vt:variant>
      <vt:variant>
        <vt:lpstr>Slide Titles</vt:lpstr>
      </vt:variant>
      <vt:variant>
        <vt:i4>37</vt:i4>
      </vt:variant>
    </vt:vector>
  </HeadingPairs>
  <TitlesOfParts>
    <vt:vector size="43" baseType="lpstr">
      <vt:lpstr>Office Theme</vt:lpstr>
      <vt:lpstr>Macintosh HD:Users:ssinger:Desktop:UMNGenomicsEdTalk:finalPapers:final_lab_paper_danielrathmeli.v2.doc!OLE_LINK1</vt:lpstr>
      <vt:lpstr>Macintosh HD:Users:ssinger:Desktop:UMNGenomicsEdTalk:finalPapers:final_lab_paper_jacktimmonseri.doc!OLE_LINK2</vt:lpstr>
      <vt:lpstr>Macintosh HD:Users:ssinger:Desktop:UMNGenomicsEdTalk:finalPapers:final_lab_paper_jacktimmonseri.doc!OLE_LINK3</vt:lpstr>
      <vt:lpstr>Macintosh HD:Users:ssinger:Desktop:UMNGenomicsEdTalk:finalPapers:final_lab_paper_huntermartinch.v2.doc!OLE_LINK4</vt:lpstr>
      <vt:lpstr>Document</vt:lpstr>
      <vt:lpstr>Exploring Whole Transcriptomes with Genetics Students</vt:lpstr>
      <vt:lpstr>Why Chamaecrista  (Partridge Pea)?</vt:lpstr>
      <vt:lpstr>Illumina Results</vt:lpstr>
      <vt:lpstr> Goal: Authentic research     experience in       genetics lab </vt:lpstr>
      <vt:lpstr>Slide 5</vt:lpstr>
      <vt:lpstr>Slide 6</vt:lpstr>
      <vt:lpstr>Chamaecrista WTS Learning Goals Genetics Class Winter 2009 </vt:lpstr>
      <vt:lpstr>Chamaecrista WTS Learning Goals Genetics Class Winter 2009 </vt:lpstr>
      <vt:lpstr>Chamaecrista WTS Genetics Class Winter 2009 </vt:lpstr>
      <vt:lpstr>Whole plant lab (30 ecotypes, same growth conditions)</vt:lpstr>
      <vt:lpstr>In silico labs: Gene expression analysis</vt:lpstr>
      <vt:lpstr>Linking in silico to wet lab: SNP analysis</vt:lpstr>
      <vt:lpstr>Mixed methods assessment*</vt:lpstr>
      <vt:lpstr>What counts as success?</vt:lpstr>
      <vt:lpstr>Pre-course barriers to success?</vt:lpstr>
      <vt:lpstr>Slide 16</vt:lpstr>
      <vt:lpstr>Slide 17</vt:lpstr>
      <vt:lpstr>Extrinsically motivated groups were less successful</vt:lpstr>
      <vt:lpstr>Groups that believed they were in control of their learning were less successful </vt:lpstr>
      <vt:lpstr>Results: Good alignment with success on GCI post but not pre and both final course grade and success in lab. Conclusion: Understanding core genetics concepts is important for success with the transcriptome lab. Interplay between course and lab learning.  </vt:lpstr>
      <vt:lpstr>Slide 21</vt:lpstr>
      <vt:lpstr>Factors corresponding with success</vt:lpstr>
      <vt:lpstr>Think Aloud  A metacogintive strategy</vt:lpstr>
      <vt:lpstr>Innovators  </vt:lpstr>
      <vt:lpstr>Mimics  </vt:lpstr>
      <vt:lpstr>Slide 26</vt:lpstr>
      <vt:lpstr>Acknowledgements</vt:lpstr>
      <vt:lpstr>Slide 28</vt:lpstr>
      <vt:lpstr>Slide 29</vt:lpstr>
      <vt:lpstr>Unpacking I3Us</vt:lpstr>
      <vt:lpstr>Why I3Us ?</vt:lpstr>
      <vt:lpstr>Design Principles:  The How of I3Us</vt:lpstr>
      <vt:lpstr>Example of a starting point activity Single gene vs. genome</vt:lpstr>
      <vt:lpstr>Moving on to Illumina/Solexa generated WTS Genetics class winter 2008</vt:lpstr>
      <vt:lpstr>Emphasizing the Biology and Scaffolding Learning</vt:lpstr>
      <vt:lpstr>Metacognition</vt:lpstr>
      <vt:lpstr>Next Steps</vt:lpstr>
    </vt:vector>
  </TitlesOfParts>
  <Company>Carleton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Chamaecrista research and education</dc:title>
  <dc:creator>Carleton User</dc:creator>
  <cp:lastModifiedBy>Carleton User</cp:lastModifiedBy>
  <cp:revision>176</cp:revision>
  <dcterms:created xsi:type="dcterms:W3CDTF">2009-06-19T15:57:30Z</dcterms:created>
  <dcterms:modified xsi:type="dcterms:W3CDTF">2009-06-19T16:03:53Z</dcterms:modified>
</cp:coreProperties>
</file>