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9"/>
  </p:notesMasterIdLst>
  <p:handoutMasterIdLst>
    <p:handoutMasterId r:id="rId40"/>
  </p:handoutMasterIdLst>
  <p:sldIdLst>
    <p:sldId id="256" r:id="rId2"/>
    <p:sldId id="446" r:id="rId3"/>
    <p:sldId id="490" r:id="rId4"/>
    <p:sldId id="511" r:id="rId5"/>
    <p:sldId id="551" r:id="rId6"/>
    <p:sldId id="534" r:id="rId7"/>
    <p:sldId id="513" r:id="rId8"/>
    <p:sldId id="503" r:id="rId9"/>
    <p:sldId id="557" r:id="rId10"/>
    <p:sldId id="489" r:id="rId11"/>
    <p:sldId id="451" r:id="rId12"/>
    <p:sldId id="558" r:id="rId13"/>
    <p:sldId id="437" r:id="rId14"/>
    <p:sldId id="535" r:id="rId15"/>
    <p:sldId id="563" r:id="rId16"/>
    <p:sldId id="564" r:id="rId17"/>
    <p:sldId id="536" r:id="rId18"/>
    <p:sldId id="395" r:id="rId19"/>
    <p:sldId id="396" r:id="rId20"/>
    <p:sldId id="495" r:id="rId21"/>
    <p:sldId id="497" r:id="rId22"/>
    <p:sldId id="499" r:id="rId23"/>
    <p:sldId id="538" r:id="rId24"/>
    <p:sldId id="533" r:id="rId25"/>
    <p:sldId id="543" r:id="rId26"/>
    <p:sldId id="552" r:id="rId27"/>
    <p:sldId id="548" r:id="rId28"/>
    <p:sldId id="549" r:id="rId29"/>
    <p:sldId id="550" r:id="rId30"/>
    <p:sldId id="553" r:id="rId31"/>
    <p:sldId id="560" r:id="rId32"/>
    <p:sldId id="554" r:id="rId33"/>
    <p:sldId id="539" r:id="rId34"/>
    <p:sldId id="561" r:id="rId35"/>
    <p:sldId id="562" r:id="rId36"/>
    <p:sldId id="559" r:id="rId37"/>
    <p:sldId id="532" r:id="rId3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43A"/>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338" autoAdjust="0"/>
    <p:restoredTop sz="90941" autoAdjust="0"/>
  </p:normalViewPr>
  <p:slideViewPr>
    <p:cSldViewPr>
      <p:cViewPr>
        <p:scale>
          <a:sx n="50" d="100"/>
          <a:sy n="50" d="100"/>
        </p:scale>
        <p:origin x="-1464" y="-3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98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AC8B3D-4EE3-40BC-BAE4-CA21BF5DA59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EAE7A1-35BA-426B-A8F6-8DBE6B50024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3/19/2010</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9</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649A269-29A8-484E-BA0D-884BA7B9768D}" type="slidenum">
              <a:rPr lang="en-US" smtClean="0"/>
              <a:pPr/>
              <a:t>18</a:t>
            </a:fld>
            <a:endParaRPr lang="en-US" dirty="0" smtClean="0"/>
          </a:p>
        </p:txBody>
      </p:sp>
      <p:sp>
        <p:nvSpPr>
          <p:cNvPr id="30723" name="Rectangle 2"/>
          <p:cNvSpPr>
            <a:spLocks noGrp="1" noRot="1" noChangeAspect="1" noChangeArrowheads="1" noTextEdit="1"/>
          </p:cNvSpPr>
          <p:nvPr>
            <p:ph type="sldImg"/>
          </p:nvPr>
        </p:nvSpPr>
        <p:spPr>
          <a:xfrm>
            <a:off x="1112838" y="703263"/>
            <a:ext cx="4632325" cy="3473450"/>
          </a:xfrm>
          <a:ln/>
        </p:spPr>
      </p:sp>
      <p:sp>
        <p:nvSpPr>
          <p:cNvPr id="30724" name="Rectangle 3"/>
          <p:cNvSpPr>
            <a:spLocks noGrp="1" noChangeArrowheads="1"/>
          </p:cNvSpPr>
          <p:nvPr>
            <p:ph type="body" idx="1"/>
          </p:nvPr>
        </p:nvSpPr>
        <p:spPr>
          <a:noFill/>
          <a:ln/>
        </p:spPr>
        <p:txBody>
          <a:bodyPr lIns="91772" tIns="45886" rIns="91772" bIns="4588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E7B70D1-F18B-42BC-BDE8-A7699AE1353B}" type="slidenum">
              <a:rPr lang="en-US" smtClean="0"/>
              <a:pPr/>
              <a:t>19</a:t>
            </a:fld>
            <a:endParaRPr lang="en-US" dirty="0" smtClean="0"/>
          </a:p>
        </p:txBody>
      </p:sp>
      <p:sp>
        <p:nvSpPr>
          <p:cNvPr id="31747" name="Rectangle 2"/>
          <p:cNvSpPr>
            <a:spLocks noGrp="1" noRot="1" noChangeAspect="1" noChangeArrowheads="1" noTextEdit="1"/>
          </p:cNvSpPr>
          <p:nvPr>
            <p:ph type="sldImg"/>
          </p:nvPr>
        </p:nvSpPr>
        <p:spPr>
          <a:xfrm>
            <a:off x="1071563" y="690563"/>
            <a:ext cx="4699000" cy="3525837"/>
          </a:xfrm>
          <a:ln/>
        </p:spPr>
      </p:sp>
      <p:sp>
        <p:nvSpPr>
          <p:cNvPr id="31748" name="Rectangle 3"/>
          <p:cNvSpPr>
            <a:spLocks noGrp="1" noChangeArrowheads="1"/>
          </p:cNvSpPr>
          <p:nvPr>
            <p:ph type="body" idx="1"/>
          </p:nvPr>
        </p:nvSpPr>
        <p:spPr>
          <a:xfrm>
            <a:off x="903288" y="4448175"/>
            <a:ext cx="5037137" cy="4141788"/>
          </a:xfrm>
          <a:noFill/>
          <a:ln/>
        </p:spPr>
        <p:txBody>
          <a:bodyPr lIns="91764" tIns="45881" rIns="91764" bIns="45881"/>
          <a:lstStyle/>
          <a:p>
            <a:pPr defTabSz="919163">
              <a:spcBef>
                <a:spcPct val="0"/>
              </a:spcBef>
            </a:pPr>
            <a:endParaRPr lang="en-US" sz="1600" i="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04900" y="696913"/>
            <a:ext cx="4646613" cy="348615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lIns="93177" tIns="46589" rIns="93177" bIns="46589"/>
          <a:lstStyle/>
          <a:p>
            <a:pPr marL="228600" indent="-228600"/>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04900" y="696913"/>
            <a:ext cx="4646613" cy="348615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lIns="93177" tIns="46589" rIns="93177" bIns="46589"/>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3/19/2010</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26</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54275" name="Notes Placeholder 2"/>
          <p:cNvSpPr>
            <a:spLocks noGrp="1"/>
          </p:cNvSpPr>
          <p:nvPr>
            <p:ph type="body" idx="1"/>
          </p:nvPr>
        </p:nvSpPr>
        <p:spPr bwMode="auto">
          <a:xfrm>
            <a:off x="686577" y="4417180"/>
            <a:ext cx="5484847" cy="4182189"/>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AE7A1-35BA-426B-A8F6-8DBE6B50024E}" type="slidenum">
              <a:rPr lang="en-US" smtClean="0"/>
              <a:pPr>
                <a:defRPr/>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BDFD2-C208-424F-9F76-1D2FCCB0832E}" type="slidenum">
              <a:rPr lang="en-US"/>
              <a:pPr/>
              <a:t>37</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4"/>
              <a:chOff x="-3" y="1562"/>
              <a:chExt cx="5763" cy="644"/>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p>
            </p:txBody>
          </p:sp>
          <p:sp>
            <p:nvSpPr>
              <p:cNvPr id="11" name="Freeform 7"/>
              <p:cNvSpPr>
                <a:spLocks/>
              </p:cNvSpPr>
              <p:nvPr/>
            </p:nvSpPr>
            <p:spPr bwMode="ltGray">
              <a:xfrm rot="-5400000">
                <a:off x="-58" y="175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14" name="Freeform 10"/>
              <p:cNvSpPr>
                <a:spLocks/>
              </p:cNvSpPr>
              <p:nvPr/>
            </p:nvSpPr>
            <p:spPr bwMode="ltGray">
              <a:xfrm rot="-5400000">
                <a:off x="154" y="1732"/>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sp>
            <p:nvSpPr>
              <p:cNvPr id="15" name="Freeform 11"/>
              <p:cNvSpPr>
                <a:spLocks/>
              </p:cNvSpPr>
              <p:nvPr/>
            </p:nvSpPr>
            <p:spPr bwMode="ltGray">
              <a:xfrm rot="-5400000">
                <a:off x="3206"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p>
            </p:txBody>
          </p:sp>
          <p:sp>
            <p:nvSpPr>
              <p:cNvPr id="17" name="Freeform 13"/>
              <p:cNvSpPr>
                <a:spLocks/>
              </p:cNvSpPr>
              <p:nvPr/>
            </p:nvSpPr>
            <p:spPr bwMode="ltGray">
              <a:xfrm rot="-5400000">
                <a:off x="1828"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p>
            </p:txBody>
          </p:sp>
          <p:sp>
            <p:nvSpPr>
              <p:cNvPr id="21" name="Freeform 17"/>
              <p:cNvSpPr>
                <a:spLocks/>
              </p:cNvSpPr>
              <p:nvPr/>
            </p:nvSpPr>
            <p:spPr bwMode="ltGray">
              <a:xfrm rot="-5400000">
                <a:off x="407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p>
            </p:txBody>
          </p:sp>
          <p:sp>
            <p:nvSpPr>
              <p:cNvPr id="23" name="Freeform 19"/>
              <p:cNvSpPr>
                <a:spLocks/>
              </p:cNvSpPr>
              <p:nvPr/>
            </p:nvSpPr>
            <p:spPr bwMode="ltGray">
              <a:xfrm rot="-5400000">
                <a:off x="457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p>
            </p:txBody>
          </p:sp>
          <p:sp>
            <p:nvSpPr>
              <p:cNvPr id="25" name="Freeform 21"/>
              <p:cNvSpPr>
                <a:spLocks/>
              </p:cNvSpPr>
              <p:nvPr/>
            </p:nvSpPr>
            <p:spPr bwMode="ltGray">
              <a:xfrm rot="-5400000">
                <a:off x="507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dirty="0"/>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dirty="0"/>
            </a:p>
          </p:txBody>
        </p:sp>
      </p:grpSp>
      <p:sp>
        <p:nvSpPr>
          <p:cNvPr id="13337"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13338"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dirty="0"/>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5B95AD04-28F5-4531-9E1C-0E0D172B7C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1F4F568C-2BE5-4B57-B39E-E75BFB8394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1D6A1B47-D02F-431C-961B-C2AFA49152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endParaRPr lang="en-US" noProof="0" dirty="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048828D3-05D3-4B5D-A57A-6F59C14758C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ln/>
        </p:spPr>
        <p:txBody>
          <a:bodyPr/>
          <a:lstStyle>
            <a:lvl1pPr>
              <a:defRPr/>
            </a:lvl1pPr>
          </a:lstStyle>
          <a:p>
            <a:pPr>
              <a:defRPr/>
            </a:pPr>
            <a:fld id="{8C076582-7D8C-4105-8A38-C61BA0C8A34F}"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968B97-AB73-4D98-A43A-2266794DABE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A06361B6-783D-4343-9C40-F1DFCF4073C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04CC8895-73CD-41B0-A77C-B55B08C64B2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195055EB-3441-495F-94F6-D87EC0AFA7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dirty="0"/>
          </a:p>
        </p:txBody>
      </p:sp>
      <p:sp>
        <p:nvSpPr>
          <p:cNvPr id="8"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9"/>
          <p:cNvSpPr>
            <a:spLocks noGrp="1" noChangeArrowheads="1"/>
          </p:cNvSpPr>
          <p:nvPr>
            <p:ph type="sldNum" sz="quarter" idx="12"/>
          </p:nvPr>
        </p:nvSpPr>
        <p:spPr>
          <a:ln/>
        </p:spPr>
        <p:txBody>
          <a:bodyPr/>
          <a:lstStyle>
            <a:lvl1pPr>
              <a:defRPr/>
            </a:lvl1pPr>
          </a:lstStyle>
          <a:p>
            <a:pPr>
              <a:defRPr/>
            </a:pPr>
            <a:fld id="{B5F89CA8-411C-44C1-8E1F-F861FA2C35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ln/>
        </p:spPr>
        <p:txBody>
          <a:bodyPr/>
          <a:lstStyle>
            <a:lvl1pPr>
              <a:defRPr/>
            </a:lvl1pPr>
          </a:lstStyle>
          <a:p>
            <a:pPr>
              <a:defRPr/>
            </a:pPr>
            <a:fld id="{BAEBB5EF-DA06-46F2-B5D4-D20C013839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dirty="0"/>
          </a:p>
        </p:txBody>
      </p:sp>
      <p:sp>
        <p:nvSpPr>
          <p:cNvPr id="3"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9"/>
          <p:cNvSpPr>
            <a:spLocks noGrp="1" noChangeArrowheads="1"/>
          </p:cNvSpPr>
          <p:nvPr>
            <p:ph type="sldNum" sz="quarter" idx="12"/>
          </p:nvPr>
        </p:nvSpPr>
        <p:spPr>
          <a:ln/>
        </p:spPr>
        <p:txBody>
          <a:bodyPr/>
          <a:lstStyle>
            <a:lvl1pPr>
              <a:defRPr/>
            </a:lvl1pPr>
          </a:lstStyle>
          <a:p>
            <a:pPr>
              <a:defRPr/>
            </a:pPr>
            <a:fld id="{4E9AF145-ABFC-4E89-82FC-0D6AEC101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C647E309-B44C-4244-A9BF-6A9070C6DCE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dirty="0"/>
          </a:p>
        </p:txBody>
      </p:sp>
      <p:sp>
        <p:nvSpPr>
          <p:cNvPr id="6"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9"/>
          <p:cNvSpPr>
            <a:spLocks noGrp="1" noChangeArrowheads="1"/>
          </p:cNvSpPr>
          <p:nvPr>
            <p:ph type="sldNum" sz="quarter" idx="12"/>
          </p:nvPr>
        </p:nvSpPr>
        <p:spPr>
          <a:ln/>
        </p:spPr>
        <p:txBody>
          <a:bodyPr/>
          <a:lstStyle>
            <a:lvl1pPr>
              <a:defRPr/>
            </a:lvl1pPr>
          </a:lstStyle>
          <a:p>
            <a:pPr>
              <a:defRPr/>
            </a:pPr>
            <a:fld id="{64ADB2BA-FCE9-4975-BCA3-FBEE5CA182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2292"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p>
            </p:txBody>
          </p:sp>
          <p:sp>
            <p:nvSpPr>
              <p:cNvPr id="1229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2294" name="Freeform 6"/>
              <p:cNvSpPr>
                <a:spLocks/>
              </p:cNvSpPr>
              <p:nvPr/>
            </p:nvSpPr>
            <p:spPr bwMode="ltGray">
              <a:xfrm rot="-5400000">
                <a:off x="968" y="167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p>
            </p:txBody>
          </p:sp>
          <p:sp>
            <p:nvSpPr>
              <p:cNvPr id="12295" name="Freeform 7"/>
              <p:cNvSpPr>
                <a:spLocks/>
              </p:cNvSpPr>
              <p:nvPr/>
            </p:nvSpPr>
            <p:spPr bwMode="ltGray">
              <a:xfrm rot="-5400000">
                <a:off x="-71" y="175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p>
            </p:txBody>
          </p:sp>
          <p:sp>
            <p:nvSpPr>
              <p:cNvPr id="12296"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p>
            </p:txBody>
          </p:sp>
          <p:sp>
            <p:nvSpPr>
              <p:cNvPr id="12297" name="Freeform 9"/>
              <p:cNvSpPr>
                <a:spLocks/>
              </p:cNvSpPr>
              <p:nvPr/>
            </p:nvSpPr>
            <p:spPr bwMode="ltGray">
              <a:xfrm rot="-5400000">
                <a:off x="434"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12298" name="Freeform 10"/>
              <p:cNvSpPr>
                <a:spLocks/>
              </p:cNvSpPr>
              <p:nvPr/>
            </p:nvSpPr>
            <p:spPr bwMode="ltGray">
              <a:xfrm rot="-5400000">
                <a:off x="147"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sp>
            <p:nvSpPr>
              <p:cNvPr id="12299" name="Freeform 11"/>
              <p:cNvSpPr>
                <a:spLocks/>
              </p:cNvSpPr>
              <p:nvPr/>
            </p:nvSpPr>
            <p:spPr bwMode="ltGray">
              <a:xfrm rot="-5400000">
                <a:off x="3192" y="1658"/>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p>
            </p:txBody>
          </p:sp>
          <p:sp>
            <p:nvSpPr>
              <p:cNvPr id="12300"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p>
            </p:txBody>
          </p:sp>
          <p:sp>
            <p:nvSpPr>
              <p:cNvPr id="12301"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p>
            </p:txBody>
          </p:sp>
          <p:sp>
            <p:nvSpPr>
              <p:cNvPr id="12302" name="Freeform 14"/>
              <p:cNvSpPr>
                <a:spLocks/>
              </p:cNvSpPr>
              <p:nvPr/>
            </p:nvSpPr>
            <p:spPr bwMode="ltGray">
              <a:xfrm rot="-5400000">
                <a:off x="2542"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p>
            </p:txBody>
          </p:sp>
          <p:sp>
            <p:nvSpPr>
              <p:cNvPr id="12303"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12304" name="Freeform 16"/>
              <p:cNvSpPr>
                <a:spLocks/>
              </p:cNvSpPr>
              <p:nvPr/>
            </p:nvSpPr>
            <p:spPr bwMode="ltGray">
              <a:xfrm rot="-5400000">
                <a:off x="2034"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p>
            </p:txBody>
          </p:sp>
          <p:sp>
            <p:nvSpPr>
              <p:cNvPr id="12305" name="Freeform 17"/>
              <p:cNvSpPr>
                <a:spLocks/>
              </p:cNvSpPr>
              <p:nvPr/>
            </p:nvSpPr>
            <p:spPr bwMode="ltGray">
              <a:xfrm rot="-5400000">
                <a:off x="4060" y="1656"/>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p>
            </p:txBody>
          </p:sp>
          <p:sp>
            <p:nvSpPr>
              <p:cNvPr id="12306" name="Freeform 18"/>
              <p:cNvSpPr>
                <a:spLocks/>
              </p:cNvSpPr>
              <p:nvPr/>
            </p:nvSpPr>
            <p:spPr bwMode="ltGray">
              <a:xfrm rot="-5400000">
                <a:off x="3709" y="166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p>
            </p:txBody>
          </p:sp>
          <p:sp>
            <p:nvSpPr>
              <p:cNvPr id="12307" name="Freeform 19"/>
              <p:cNvSpPr>
                <a:spLocks/>
              </p:cNvSpPr>
              <p:nvPr/>
            </p:nvSpPr>
            <p:spPr bwMode="ltGray">
              <a:xfrm rot="-5400000">
                <a:off x="4556" y="174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p>
            </p:txBody>
          </p:sp>
          <p:sp>
            <p:nvSpPr>
              <p:cNvPr id="12308" name="Freeform 20"/>
              <p:cNvSpPr>
                <a:spLocks/>
              </p:cNvSpPr>
              <p:nvPr/>
            </p:nvSpPr>
            <p:spPr bwMode="ltGray">
              <a:xfrm>
                <a:off x="5469" y="1555"/>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p>
            </p:txBody>
          </p:sp>
          <p:sp>
            <p:nvSpPr>
              <p:cNvPr id="12309" name="Freeform 21"/>
              <p:cNvSpPr>
                <a:spLocks/>
              </p:cNvSpPr>
              <p:nvPr/>
            </p:nvSpPr>
            <p:spPr bwMode="ltGray">
              <a:xfrm rot="-5400000">
                <a:off x="5069" y="1681"/>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p>
            </p:txBody>
          </p:sp>
          <p:sp>
            <p:nvSpPr>
              <p:cNvPr id="12310" name="Freeform 22"/>
              <p:cNvSpPr>
                <a:spLocks/>
              </p:cNvSpPr>
              <p:nvPr/>
            </p:nvSpPr>
            <p:spPr bwMode="ltGray">
              <a:xfrm rot="-5400000">
                <a:off x="4778" y="170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p>
            </p:txBody>
          </p:sp>
        </p:grpSp>
        <p:sp>
          <p:nvSpPr>
            <p:cNvPr id="1231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dirty="0"/>
            </a:p>
          </p:txBody>
        </p:sp>
        <p:sp>
          <p:nvSpPr>
            <p:cNvPr id="12312"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dirty="0"/>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endParaRPr lang="en-US" dirty="0"/>
          </a:p>
        </p:txBody>
      </p:sp>
      <p:sp>
        <p:nvSpPr>
          <p:cNvPr id="1231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charset="0"/>
              </a:defRPr>
            </a:lvl1pPr>
          </a:lstStyle>
          <a:p>
            <a:pPr>
              <a:defRPr/>
            </a:pPr>
            <a:endParaRPr lang="en-US" dirty="0"/>
          </a:p>
        </p:txBody>
      </p:sp>
      <p:sp>
        <p:nvSpPr>
          <p:cNvPr id="1231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charset="0"/>
              </a:defRPr>
            </a:lvl1pPr>
          </a:lstStyle>
          <a:p>
            <a:pPr>
              <a:defRPr/>
            </a:pPr>
            <a:fld id="{E9BC9329-F31B-4DAA-9DB1-1D8EF2C0EA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8" r:id="rId13"/>
    <p:sldLayoutId id="2147483759"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echnical" pitchFamily="66" charset="0"/>
        </a:defRPr>
      </a:lvl2pPr>
      <a:lvl3pPr algn="l" rtl="0" eaLnBrk="0" fontAlgn="base" hangingPunct="0">
        <a:spcBef>
          <a:spcPct val="0"/>
        </a:spcBef>
        <a:spcAft>
          <a:spcPct val="0"/>
        </a:spcAft>
        <a:defRPr sz="4400">
          <a:solidFill>
            <a:schemeClr val="tx2"/>
          </a:solidFill>
          <a:latin typeface="Technical" pitchFamily="66" charset="0"/>
        </a:defRPr>
      </a:lvl3pPr>
      <a:lvl4pPr algn="l" rtl="0" eaLnBrk="0" fontAlgn="base" hangingPunct="0">
        <a:spcBef>
          <a:spcPct val="0"/>
        </a:spcBef>
        <a:spcAft>
          <a:spcPct val="0"/>
        </a:spcAft>
        <a:defRPr sz="4400">
          <a:solidFill>
            <a:schemeClr val="tx2"/>
          </a:solidFill>
          <a:latin typeface="Technical" pitchFamily="66" charset="0"/>
        </a:defRPr>
      </a:lvl4pPr>
      <a:lvl5pPr algn="l" rtl="0" eaLnBrk="0" fontAlgn="base" hangingPunct="0">
        <a:spcBef>
          <a:spcPct val="0"/>
        </a:spcBef>
        <a:spcAft>
          <a:spcPct val="0"/>
        </a:spcAft>
        <a:defRPr sz="4400">
          <a:solidFill>
            <a:schemeClr val="tx2"/>
          </a:solidFill>
          <a:latin typeface="Technical" pitchFamily="66" charset="0"/>
        </a:defRPr>
      </a:lvl5pPr>
      <a:lvl6pPr marL="457200" algn="l" rtl="0" fontAlgn="base">
        <a:spcBef>
          <a:spcPct val="0"/>
        </a:spcBef>
        <a:spcAft>
          <a:spcPct val="0"/>
        </a:spcAft>
        <a:defRPr sz="4400">
          <a:solidFill>
            <a:schemeClr val="tx2"/>
          </a:solidFill>
          <a:latin typeface="Technical" pitchFamily="66" charset="0"/>
        </a:defRPr>
      </a:lvl6pPr>
      <a:lvl7pPr marL="914400" algn="l" rtl="0" fontAlgn="base">
        <a:spcBef>
          <a:spcPct val="0"/>
        </a:spcBef>
        <a:spcAft>
          <a:spcPct val="0"/>
        </a:spcAft>
        <a:defRPr sz="4400">
          <a:solidFill>
            <a:schemeClr val="tx2"/>
          </a:solidFill>
          <a:latin typeface="Technical" pitchFamily="66" charset="0"/>
        </a:defRPr>
      </a:lvl7pPr>
      <a:lvl8pPr marL="1371600" algn="l" rtl="0" fontAlgn="base">
        <a:spcBef>
          <a:spcPct val="0"/>
        </a:spcBef>
        <a:spcAft>
          <a:spcPct val="0"/>
        </a:spcAft>
        <a:defRPr sz="4400">
          <a:solidFill>
            <a:schemeClr val="tx2"/>
          </a:solidFill>
          <a:latin typeface="Technical" pitchFamily="66" charset="0"/>
        </a:defRPr>
      </a:lvl8pPr>
      <a:lvl9pPr marL="1828800" algn="l" rtl="0" fontAlgn="base">
        <a:spcBef>
          <a:spcPct val="0"/>
        </a:spcBef>
        <a:spcAft>
          <a:spcPct val="0"/>
        </a:spcAft>
        <a:defRPr sz="4400">
          <a:solidFill>
            <a:schemeClr val="tx2"/>
          </a:solidFill>
          <a:latin typeface="Technical" pitchFamily="66"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cell.lsu.edu/" TargetMode="External"/><Relationship Id="rId7" Type="http://schemas.openxmlformats.org/officeDocument/2006/relationships/hyperlink" Target="http://www.umkc.edu/cad/SI/" TargetMode="External"/><Relationship Id="rId2" Type="http://schemas.openxmlformats.org/officeDocument/2006/relationships/hyperlink" Target="http://www.cas.lsu.edu/" TargetMode="External"/><Relationship Id="rId1" Type="http://schemas.openxmlformats.org/officeDocument/2006/relationships/slideLayout" Target="../slideLayouts/slideLayout2.xml"/><Relationship Id="rId6" Type="http://schemas.openxmlformats.org/officeDocument/2006/relationships/hyperlink" Target="http://www.drearlbloch.com/" TargetMode="External"/><Relationship Id="rId5" Type="http://schemas.openxmlformats.org/officeDocument/2006/relationships/hyperlink" Target="http://www.vark-learn.com/" TargetMode="External"/><Relationship Id="rId4" Type="http://schemas.openxmlformats.org/officeDocument/2006/relationships/hyperlink" Target="http://www.howtostudy.or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atkinson.yorku.ca/~jsteele/files/04082317412924405.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cademic.pg.cc.md.us/~wpeirce/MCCCTR/metacognition.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827782"/>
            <a:ext cx="9144000" cy="1077218"/>
          </a:xfrm>
        </p:spPr>
        <p:txBody>
          <a:bodyPr/>
          <a:lstStyle/>
          <a:p>
            <a:pPr algn="ctr"/>
            <a:r>
              <a:rPr lang="en-US" sz="3200" b="1" dirty="0" smtClean="0"/>
              <a:t>Teaching Students HOW to Learn</a:t>
            </a:r>
            <a:r>
              <a:rPr lang="en-US" sz="3200" b="1" dirty="0" smtClean="0"/>
              <a:t>:   </a:t>
            </a:r>
            <a:r>
              <a:rPr lang="en-US" sz="3200" b="1" dirty="0" smtClean="0"/>
              <a:t/>
            </a:r>
            <a:br>
              <a:rPr lang="en-US" sz="3200" b="1" dirty="0" smtClean="0"/>
            </a:br>
            <a:r>
              <a:rPr lang="en-US" sz="3200" b="1" dirty="0" smtClean="0"/>
              <a:t>Metacognition is the Key</a:t>
            </a:r>
            <a:endParaRPr lang="en-US" sz="3200" b="1" i="1" dirty="0" smtClean="0">
              <a:solidFill>
                <a:schemeClr val="accent1"/>
              </a:solidFill>
              <a:latin typeface="Curlz MT" pitchFamily="82" charset="0"/>
            </a:endParaRPr>
          </a:p>
        </p:txBody>
      </p:sp>
      <p:sp>
        <p:nvSpPr>
          <p:cNvPr id="3075" name="Rectangle 11"/>
          <p:cNvSpPr>
            <a:spLocks noGrp="1" noChangeArrowheads="1"/>
          </p:cNvSpPr>
          <p:nvPr>
            <p:ph type="subTitle" idx="1"/>
          </p:nvPr>
        </p:nvSpPr>
        <p:spPr>
          <a:xfrm>
            <a:off x="838200" y="4343400"/>
            <a:ext cx="8305800" cy="2057400"/>
          </a:xfrm>
          <a:noFill/>
        </p:spPr>
        <p:txBody>
          <a:bodyPr/>
          <a:lstStyle/>
          <a:p>
            <a:pPr eaLnBrk="1" hangingPunct="1">
              <a:lnSpc>
                <a:spcPct val="80000"/>
              </a:lnSpc>
            </a:pPr>
            <a:r>
              <a:rPr lang="en-US" sz="1800" b="1" dirty="0" smtClean="0"/>
              <a:t> </a:t>
            </a:r>
            <a:r>
              <a:rPr lang="en-US" sz="2400" b="1" dirty="0" smtClean="0"/>
              <a:t>Saundra Yancy McGuire, Ph.D.</a:t>
            </a:r>
          </a:p>
          <a:p>
            <a:pPr eaLnBrk="1" hangingPunct="1">
              <a:lnSpc>
                <a:spcPct val="80000"/>
              </a:lnSpc>
            </a:pPr>
            <a:r>
              <a:rPr lang="en-US" sz="2400" b="1" dirty="0" smtClean="0"/>
              <a:t> Assistant Vice Chancellor for Learning and Teaching </a:t>
            </a:r>
          </a:p>
          <a:p>
            <a:pPr eaLnBrk="1" hangingPunct="1">
              <a:lnSpc>
                <a:spcPct val="80000"/>
              </a:lnSpc>
            </a:pPr>
            <a:r>
              <a:rPr lang="en-US" sz="2400" b="1" dirty="0" smtClean="0"/>
              <a:t> Professor, Dept. of Chemistry</a:t>
            </a:r>
          </a:p>
          <a:p>
            <a:pPr eaLnBrk="1" hangingPunct="1">
              <a:lnSpc>
                <a:spcPct val="80000"/>
              </a:lnSpc>
            </a:pPr>
            <a:r>
              <a:rPr lang="en-US" sz="2400" b="1" dirty="0" smtClean="0"/>
              <a:t> Former Director, Center for Academic Success</a:t>
            </a:r>
          </a:p>
          <a:p>
            <a:pPr eaLnBrk="1" hangingPunct="1">
              <a:lnSpc>
                <a:spcPct val="80000"/>
              </a:lnSpc>
            </a:pPr>
            <a:r>
              <a:rPr lang="en-US" sz="2400" b="1" dirty="0" smtClean="0"/>
              <a:t> Louisiana State University</a:t>
            </a:r>
          </a:p>
          <a:p>
            <a:pPr eaLnBrk="1" hangingPunct="1">
              <a:lnSpc>
                <a:spcPct val="80000"/>
              </a:lnSpc>
            </a:pPr>
            <a:endParaRPr lang="en-US" sz="2000" b="1" dirty="0" smtClean="0"/>
          </a:p>
        </p:txBody>
      </p:sp>
      <p:sp>
        <p:nvSpPr>
          <p:cNvPr id="4" name="TextBox 3"/>
          <p:cNvSpPr txBox="1"/>
          <p:nvPr/>
        </p:nvSpPr>
        <p:spPr>
          <a:xfrm>
            <a:off x="3048000" y="6396335"/>
            <a:ext cx="6096000" cy="461665"/>
          </a:xfrm>
          <a:prstGeom prst="rect">
            <a:avLst/>
          </a:prstGeom>
          <a:noFill/>
        </p:spPr>
        <p:txBody>
          <a:bodyPr wrap="square" rtlCol="0">
            <a:spAutoFit/>
          </a:bodyPr>
          <a:lstStyle/>
          <a:p>
            <a:r>
              <a:rPr lang="en-US" dirty="0" smtClean="0">
                <a:solidFill>
                  <a:schemeClr val="bg1"/>
                </a:solidFill>
              </a:rPr>
              <a:t>Washington University, St. Louis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z="3600" dirty="0" smtClean="0"/>
              <a:t>Learning </a:t>
            </a:r>
            <a:r>
              <a:rPr lang="en-US" sz="3600" i="1" dirty="0" smtClean="0"/>
              <a:t>How</a:t>
            </a:r>
            <a:r>
              <a:rPr lang="en-US" sz="3600" dirty="0" smtClean="0"/>
              <a:t> to Learn</a:t>
            </a:r>
          </a:p>
        </p:txBody>
      </p:sp>
      <p:sp>
        <p:nvSpPr>
          <p:cNvPr id="9219" name="Content Placeholder 2"/>
          <p:cNvSpPr>
            <a:spLocks noGrp="1"/>
          </p:cNvSpPr>
          <p:nvPr>
            <p:ph idx="1"/>
          </p:nvPr>
        </p:nvSpPr>
        <p:spPr>
          <a:xfrm>
            <a:off x="1371600" y="1828800"/>
            <a:ext cx="7772400" cy="4648200"/>
          </a:xfrm>
        </p:spPr>
        <p:txBody>
          <a:bodyPr/>
          <a:lstStyle/>
          <a:p>
            <a:r>
              <a:rPr lang="en-US" dirty="0" smtClean="0"/>
              <a:t>Learning is a </a:t>
            </a:r>
            <a:r>
              <a:rPr lang="en-US" b="1" i="1" dirty="0" smtClean="0"/>
              <a:t>process</a:t>
            </a:r>
          </a:p>
          <a:p>
            <a:r>
              <a:rPr lang="en-US" dirty="0" smtClean="0"/>
              <a:t>There are different </a:t>
            </a:r>
            <a:r>
              <a:rPr lang="en-US" b="1" dirty="0" smtClean="0"/>
              <a:t>levels of learning</a:t>
            </a:r>
          </a:p>
          <a:p>
            <a:r>
              <a:rPr lang="en-US" dirty="0" smtClean="0"/>
              <a:t>Expert learners can be </a:t>
            </a:r>
            <a:r>
              <a:rPr lang="en-US" b="1" dirty="0" smtClean="0"/>
              <a:t>developed</a:t>
            </a:r>
            <a:r>
              <a:rPr lang="en-US" dirty="0" smtClean="0"/>
              <a:t> by providing the proper tools for learning</a:t>
            </a:r>
          </a:p>
          <a:p>
            <a:r>
              <a:rPr lang="en-US" dirty="0" smtClean="0"/>
              <a:t>Self-directed, independent learners are </a:t>
            </a:r>
            <a:r>
              <a:rPr lang="en-US" b="1" i="1" dirty="0" smtClean="0"/>
              <a:t>made</a:t>
            </a:r>
            <a:r>
              <a:rPr lang="en-US" b="1" dirty="0" smtClean="0"/>
              <a:t>, not </a:t>
            </a:r>
            <a:r>
              <a:rPr lang="en-US" b="1" i="1" dirty="0" smtClean="0"/>
              <a:t>born</a:t>
            </a:r>
            <a:r>
              <a:rPr lang="en-US" i="1" dirty="0" smtClean="0"/>
              <a:t>; </a:t>
            </a:r>
            <a:r>
              <a:rPr lang="en-US" dirty="0" smtClean="0"/>
              <a:t>it’s never too late!</a:t>
            </a:r>
          </a:p>
          <a:p>
            <a:r>
              <a:rPr lang="en-US" b="1" dirty="0" smtClean="0"/>
              <a:t>Metacognition is the key </a:t>
            </a:r>
            <a:r>
              <a:rPr lang="en-US" dirty="0" smtClean="0"/>
              <a:t>to lasting, meaningful learning</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381000"/>
            <a:ext cx="5943600" cy="1143000"/>
          </a:xfrm>
        </p:spPr>
        <p:txBody>
          <a:bodyPr/>
          <a:lstStyle/>
          <a:p>
            <a:pPr eaLnBrk="1" hangingPunct="1"/>
            <a:r>
              <a:rPr lang="en-US" dirty="0" smtClean="0"/>
              <a:t>Metacognition*</a:t>
            </a:r>
          </a:p>
        </p:txBody>
      </p:sp>
      <p:sp>
        <p:nvSpPr>
          <p:cNvPr id="10243" name="Rectangle 3"/>
          <p:cNvSpPr>
            <a:spLocks noGrp="1" noChangeArrowheads="1"/>
          </p:cNvSpPr>
          <p:nvPr>
            <p:ph type="body" idx="1"/>
          </p:nvPr>
        </p:nvSpPr>
        <p:spPr>
          <a:xfrm>
            <a:off x="914400" y="1752600"/>
            <a:ext cx="8458200" cy="4114800"/>
          </a:xfrm>
        </p:spPr>
        <p:txBody>
          <a:bodyPr/>
          <a:lstStyle/>
          <a:p>
            <a:pPr eaLnBrk="1" hangingPunct="1">
              <a:lnSpc>
                <a:spcPct val="90000"/>
              </a:lnSpc>
              <a:buFont typeface="Wingdings" pitchFamily="2" charset="2"/>
              <a:buNone/>
            </a:pPr>
            <a:r>
              <a:rPr lang="en-US" b="1" dirty="0" smtClean="0"/>
              <a:t>	</a:t>
            </a:r>
            <a:r>
              <a:rPr lang="en-US" dirty="0" smtClean="0"/>
              <a:t>The ability to:</a:t>
            </a:r>
          </a:p>
          <a:p>
            <a:pPr eaLnBrk="1" hangingPunct="1">
              <a:lnSpc>
                <a:spcPct val="90000"/>
              </a:lnSpc>
            </a:pPr>
            <a:r>
              <a:rPr lang="en-US" dirty="0" smtClean="0"/>
              <a:t>think about thinking</a:t>
            </a:r>
          </a:p>
          <a:p>
            <a:pPr eaLnBrk="1" hangingPunct="1">
              <a:lnSpc>
                <a:spcPct val="90000"/>
              </a:lnSpc>
            </a:pPr>
            <a:r>
              <a:rPr lang="en-US" dirty="0" smtClean="0"/>
              <a:t>be consciously aware of oneself as a problem solver</a:t>
            </a:r>
          </a:p>
          <a:p>
            <a:pPr eaLnBrk="1" hangingPunct="1">
              <a:lnSpc>
                <a:spcPct val="90000"/>
              </a:lnSpc>
            </a:pPr>
            <a:r>
              <a:rPr lang="en-US" dirty="0" smtClean="0"/>
              <a:t>monitor and control one’s mental processing</a:t>
            </a:r>
          </a:p>
          <a:p>
            <a:pPr eaLnBrk="1" hangingPunct="1">
              <a:lnSpc>
                <a:spcPct val="90000"/>
              </a:lnSpc>
            </a:pPr>
            <a:r>
              <a:rPr lang="en-US" dirty="0" smtClean="0"/>
              <a:t>accurately assess what one </a:t>
            </a:r>
          </a:p>
          <a:p>
            <a:pPr eaLnBrk="1" hangingPunct="1">
              <a:lnSpc>
                <a:spcPct val="90000"/>
              </a:lnSpc>
              <a:buFont typeface="Wingdings" pitchFamily="2" charset="2"/>
              <a:buNone/>
            </a:pPr>
            <a:r>
              <a:rPr lang="en-US" dirty="0" smtClean="0"/>
              <a:t>	understands and does not understand</a:t>
            </a:r>
          </a:p>
          <a:p>
            <a:pPr eaLnBrk="1" hangingPunct="1">
              <a:lnSpc>
                <a:spcPct val="90000"/>
              </a:lnSpc>
            </a:pPr>
            <a:endParaRPr lang="en-US" dirty="0" smtClean="0"/>
          </a:p>
        </p:txBody>
      </p:sp>
      <p:sp>
        <p:nvSpPr>
          <p:cNvPr id="10244" name="Text Box 4"/>
          <p:cNvSpPr txBox="1">
            <a:spLocks noChangeArrowheads="1"/>
          </p:cNvSpPr>
          <p:nvPr/>
        </p:nvSpPr>
        <p:spPr bwMode="auto">
          <a:xfrm>
            <a:off x="990600" y="6172200"/>
            <a:ext cx="3810000" cy="457200"/>
          </a:xfrm>
          <a:prstGeom prst="rect">
            <a:avLst/>
          </a:prstGeom>
          <a:noFill/>
          <a:ln w="9525">
            <a:noFill/>
            <a:miter lim="800000"/>
            <a:headEnd/>
            <a:tailEnd/>
          </a:ln>
        </p:spPr>
        <p:txBody>
          <a:bodyPr>
            <a:spAutoFit/>
          </a:bodyPr>
          <a:lstStyle/>
          <a:p>
            <a:pPr>
              <a:spcBef>
                <a:spcPct val="50000"/>
              </a:spcBef>
            </a:pPr>
            <a:r>
              <a:rPr lang="en-US" dirty="0"/>
              <a:t>*term coined by J. H. Flavell</a:t>
            </a:r>
          </a:p>
        </p:txBody>
      </p:sp>
      <p:pic>
        <p:nvPicPr>
          <p:cNvPr id="10245" name="Picture 5" descr="C:\Documents and Settings\Saundra\Local Settings\Temporary Internet Files\Content.IE5\S5X0GGEO\MPj01828340000[1].jpg"/>
          <p:cNvPicPr>
            <a:picLocks noChangeAspect="1" noChangeArrowheads="1"/>
          </p:cNvPicPr>
          <p:nvPr/>
        </p:nvPicPr>
        <p:blipFill>
          <a:blip r:embed="rId2" cstate="print"/>
          <a:srcRect/>
          <a:stretch>
            <a:fillRect/>
          </a:stretch>
        </p:blipFill>
        <p:spPr bwMode="auto">
          <a:xfrm>
            <a:off x="6553200" y="228600"/>
            <a:ext cx="1574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09600" y="76200"/>
            <a:ext cx="8229600" cy="2286000"/>
          </a:xfrm>
        </p:spPr>
        <p:txBody>
          <a:bodyPr/>
          <a:lstStyle/>
          <a:p>
            <a:pPr algn="ctr" eaLnBrk="1" hangingPunct="1"/>
            <a:r>
              <a:rPr lang="en-US" dirty="0" smtClean="0"/>
              <a:t>Counting Vowels</a:t>
            </a:r>
            <a:br>
              <a:rPr lang="en-US" dirty="0" smtClean="0"/>
            </a:br>
            <a:r>
              <a:rPr lang="en-US" dirty="0" smtClean="0"/>
              <a:t> in 30 seconds</a:t>
            </a:r>
          </a:p>
        </p:txBody>
      </p:sp>
      <p:sp>
        <p:nvSpPr>
          <p:cNvPr id="19459" name="Rectangle 3"/>
          <p:cNvSpPr>
            <a:spLocks noGrp="1" noChangeArrowheads="1"/>
          </p:cNvSpPr>
          <p:nvPr>
            <p:ph type="subTitle" idx="1"/>
          </p:nvPr>
        </p:nvSpPr>
        <p:spPr>
          <a:xfrm>
            <a:off x="1828800" y="3962400"/>
            <a:ext cx="6324600" cy="1295400"/>
          </a:xfrm>
        </p:spPr>
        <p:txBody>
          <a:bodyPr/>
          <a:lstStyle/>
          <a:p>
            <a:pPr algn="ctr" eaLnBrk="1" hangingPunct="1"/>
            <a:r>
              <a:rPr lang="en-US" dirty="0" smtClean="0"/>
              <a:t>How accurate are you?</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12838" y="0"/>
            <a:ext cx="8031162" cy="1143000"/>
          </a:xfrm>
        </p:spPr>
        <p:txBody>
          <a:bodyPr/>
          <a:lstStyle/>
          <a:p>
            <a:pPr algn="ctr" eaLnBrk="1" hangingPunct="1"/>
            <a:r>
              <a:rPr lang="en-US" sz="3600" b="1" dirty="0" smtClean="0"/>
              <a:t>What We Know About Learning</a:t>
            </a:r>
          </a:p>
        </p:txBody>
      </p:sp>
      <p:sp>
        <p:nvSpPr>
          <p:cNvPr id="11267" name="Rectangle 3"/>
          <p:cNvSpPr>
            <a:spLocks noGrp="1" noChangeArrowheads="1"/>
          </p:cNvSpPr>
          <p:nvPr>
            <p:ph type="body" idx="1"/>
          </p:nvPr>
        </p:nvSpPr>
        <p:spPr>
          <a:xfrm>
            <a:off x="1066800" y="1143000"/>
            <a:ext cx="8077200" cy="5486400"/>
          </a:xfrm>
        </p:spPr>
        <p:txBody>
          <a:bodyPr/>
          <a:lstStyle/>
          <a:p>
            <a:pPr eaLnBrk="1" hangingPunct="1">
              <a:lnSpc>
                <a:spcPct val="80000"/>
              </a:lnSpc>
            </a:pPr>
            <a:r>
              <a:rPr lang="en-US" dirty="0" smtClean="0"/>
              <a:t>Learning is a complex process involving the development of conceptual understanding</a:t>
            </a:r>
          </a:p>
          <a:p>
            <a:pPr eaLnBrk="1" hangingPunct="1">
              <a:lnSpc>
                <a:spcPct val="80000"/>
              </a:lnSpc>
            </a:pPr>
            <a:r>
              <a:rPr lang="en-US" dirty="0" smtClean="0"/>
              <a:t>Individual learners must actively construct their own learning (constructivism)</a:t>
            </a:r>
          </a:p>
          <a:p>
            <a:pPr eaLnBrk="1" hangingPunct="1">
              <a:lnSpc>
                <a:spcPct val="80000"/>
              </a:lnSpc>
            </a:pPr>
            <a:r>
              <a:rPr lang="en-US" dirty="0" smtClean="0"/>
              <a:t>New learning is based on prior knowledge</a:t>
            </a:r>
          </a:p>
          <a:p>
            <a:pPr eaLnBrk="1" hangingPunct="1">
              <a:lnSpc>
                <a:spcPct val="80000"/>
              </a:lnSpc>
            </a:pPr>
            <a:r>
              <a:rPr lang="en-US" dirty="0" smtClean="0"/>
              <a:t>Active learning is more lasting than passive learning</a:t>
            </a:r>
          </a:p>
          <a:p>
            <a:pPr eaLnBrk="1" hangingPunct="1">
              <a:lnSpc>
                <a:spcPct val="80000"/>
              </a:lnSpc>
            </a:pPr>
            <a:r>
              <a:rPr lang="en-US" dirty="0" smtClean="0"/>
              <a:t>Thinking about thinking is important</a:t>
            </a:r>
          </a:p>
          <a:p>
            <a:pPr lvl="1" eaLnBrk="1" hangingPunct="1">
              <a:lnSpc>
                <a:spcPct val="80000"/>
              </a:lnSpc>
            </a:pPr>
            <a:r>
              <a:rPr lang="en-US" sz="3200" dirty="0" smtClean="0"/>
              <a:t>Metacognition</a:t>
            </a:r>
          </a:p>
          <a:p>
            <a:pPr eaLnBrk="1" hangingPunct="1">
              <a:lnSpc>
                <a:spcPct val="80000"/>
              </a:lnSpc>
            </a:pPr>
            <a:r>
              <a:rPr lang="en-US" dirty="0" smtClean="0"/>
              <a:t>The level at which learning occurs is important for effective transfer</a:t>
            </a:r>
          </a:p>
          <a:p>
            <a:pPr eaLnBrk="1" hangingPunct="1">
              <a:lnSpc>
                <a:spcPct val="80000"/>
              </a:lnSpc>
              <a:buFont typeface="Wingdings" pitchFamily="2" charset="2"/>
              <a:buNone/>
            </a:pPr>
            <a:endParaRPr lang="en-US" sz="2800" dirty="0" smtClean="0"/>
          </a:p>
          <a:p>
            <a:pPr eaLnBrk="1" hangingPunct="1">
              <a:lnSpc>
                <a:spcPct val="80000"/>
              </a:lnSpc>
            </a:pPr>
            <a:endParaRPr lang="en-US" sz="2800" dirty="0" smtClean="0"/>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8" name="AutoShape 26"/>
          <p:cNvSpPr>
            <a:spLocks/>
          </p:cNvSpPr>
          <p:nvPr/>
        </p:nvSpPr>
        <p:spPr bwMode="auto">
          <a:xfrm>
            <a:off x="8153400" y="49530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1" name="AutoShape 29"/>
          <p:cNvSpPr>
            <a:spLocks/>
          </p:cNvSpPr>
          <p:nvPr/>
        </p:nvSpPr>
        <p:spPr bwMode="auto">
          <a:xfrm>
            <a:off x="8153400" y="26162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702" name="AutoShape 30"/>
          <p:cNvSpPr>
            <a:spLocks/>
          </p:cNvSpPr>
          <p:nvPr/>
        </p:nvSpPr>
        <p:spPr bwMode="auto">
          <a:xfrm>
            <a:off x="8153400" y="647700"/>
            <a:ext cx="228600" cy="1143000"/>
          </a:xfrm>
          <a:prstGeom prst="rightBracket">
            <a:avLst>
              <a:gd name="adj" fmla="val 41667"/>
            </a:avLst>
          </a:prstGeom>
          <a:noFill/>
          <a:ln w="9525">
            <a:solidFill>
              <a:schemeClr val="tx1"/>
            </a:solidFill>
            <a:round/>
            <a:headEnd/>
            <a:tailEnd/>
          </a:ln>
        </p:spPr>
        <p:txBody>
          <a:bodyPr wrap="none" anchor="ctr"/>
          <a:lstStyle/>
          <a:p>
            <a:endParaRPr lang="en-US" dirty="0"/>
          </a:p>
        </p:txBody>
      </p:sp>
      <p:sp>
        <p:nvSpPr>
          <p:cNvPr id="28703" name="Text Box 31"/>
          <p:cNvSpPr txBox="1">
            <a:spLocks noChangeArrowheads="1"/>
          </p:cNvSpPr>
          <p:nvPr/>
        </p:nvSpPr>
        <p:spPr bwMode="auto">
          <a:xfrm>
            <a:off x="8366125" y="6731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Graduate School</a:t>
            </a:r>
          </a:p>
        </p:txBody>
      </p:sp>
      <p:sp>
        <p:nvSpPr>
          <p:cNvPr id="28704" name="Text Box 32"/>
          <p:cNvSpPr txBox="1">
            <a:spLocks noChangeArrowheads="1"/>
          </p:cNvSpPr>
          <p:nvPr/>
        </p:nvSpPr>
        <p:spPr bwMode="auto">
          <a:xfrm>
            <a:off x="8369300" y="26924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Undergraduate</a:t>
            </a:r>
          </a:p>
        </p:txBody>
      </p:sp>
      <p:sp>
        <p:nvSpPr>
          <p:cNvPr id="28705" name="Text Box 33"/>
          <p:cNvSpPr txBox="1">
            <a:spLocks noChangeArrowheads="1"/>
          </p:cNvSpPr>
          <p:nvPr/>
        </p:nvSpPr>
        <p:spPr bwMode="auto">
          <a:xfrm>
            <a:off x="8356600" y="4953000"/>
            <a:ext cx="336550" cy="1066800"/>
          </a:xfrm>
          <a:prstGeom prst="rect">
            <a:avLst/>
          </a:prstGeom>
          <a:noFill/>
          <a:ln w="9525">
            <a:noFill/>
            <a:miter lim="800000"/>
            <a:headEnd/>
            <a:tailEnd/>
          </a:ln>
        </p:spPr>
        <p:txBody>
          <a:bodyPr vert="eaVert">
            <a:spAutoFit/>
          </a:bodyPr>
          <a:lstStyle/>
          <a:p>
            <a:pPr algn="ctr">
              <a:spcBef>
                <a:spcPct val="50000"/>
              </a:spcBef>
            </a:pPr>
            <a:r>
              <a:rPr lang="en-US" sz="1000" dirty="0">
                <a:latin typeface="Kabel Bk BT" pitchFamily="34" charset="0"/>
              </a:rPr>
              <a:t>High School</a:t>
            </a:r>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609600"/>
            <a:ext cx="7772400" cy="1143000"/>
          </a:xfrm>
        </p:spPr>
        <p:txBody>
          <a:bodyPr/>
          <a:lstStyle/>
          <a:p>
            <a:r>
              <a:rPr lang="en-US" sz="3200" dirty="0" smtClean="0"/>
              <a:t>At what level of Bloom’s did you have to operate to make A’s or B’s in high school?</a:t>
            </a:r>
            <a:endParaRPr lang="en-US" sz="3200"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2050" name="Chart" r:id="rId5" imgW="4572000" imgH="5143500" progId="MSGraph.Chart.8">
              <p:embed followColorScheme="full"/>
            </p:oleObj>
          </a:graphicData>
        </a:graphic>
      </p:graphicFrame>
      <p:sp>
        <p:nvSpPr>
          <p:cNvPr id="3" name="TPAnswers"/>
          <p:cNvSpPr>
            <a:spLocks noGrp="1"/>
          </p:cNvSpPr>
          <p:nvPr>
            <p:ph type="body" idx="1"/>
            <p:custDataLst>
              <p:tags r:id="rId3"/>
            </p:custDataLst>
          </p:nvPr>
        </p:nvSpPr>
        <p:spPr>
          <a:xfrm>
            <a:off x="1066800" y="2362200"/>
            <a:ext cx="4114800" cy="4114800"/>
          </a:xfrm>
        </p:spPr>
        <p:txBody>
          <a:bodyPr>
            <a:noAutofit/>
          </a:bodyPr>
          <a:lstStyle/>
          <a:p>
            <a:pPr marL="514350" indent="-514350">
              <a:spcAft>
                <a:spcPts val="0"/>
              </a:spcAft>
              <a:buAutoNum type="arabicPeriod"/>
            </a:pPr>
            <a:r>
              <a:rPr lang="en-US" dirty="0" smtClean="0"/>
              <a:t>Knowledge</a:t>
            </a:r>
          </a:p>
          <a:p>
            <a:pPr marL="514350" indent="-514350">
              <a:spcAft>
                <a:spcPts val="0"/>
              </a:spcAft>
              <a:buAutoNum type="arabicPeriod"/>
            </a:pPr>
            <a:r>
              <a:rPr lang="en-US" dirty="0" smtClean="0"/>
              <a:t>Comprehension</a:t>
            </a:r>
          </a:p>
          <a:p>
            <a:pPr marL="514350" indent="-514350">
              <a:spcAft>
                <a:spcPts val="0"/>
              </a:spcAft>
              <a:buAutoNum type="arabicPeriod"/>
            </a:pPr>
            <a:r>
              <a:rPr lang="en-US" dirty="0" smtClean="0"/>
              <a:t>Application</a:t>
            </a:r>
          </a:p>
          <a:p>
            <a:pPr marL="514350" indent="-514350">
              <a:spcAft>
                <a:spcPts val="0"/>
              </a:spcAft>
              <a:buAutoNum type="arabicPeriod"/>
            </a:pPr>
            <a:r>
              <a:rPr lang="en-US" dirty="0" smtClean="0"/>
              <a:t>Analysis</a:t>
            </a:r>
          </a:p>
          <a:p>
            <a:pPr marL="514350" indent="-514350">
              <a:spcAft>
                <a:spcPts val="0"/>
              </a:spcAft>
              <a:buAutoNum type="arabicPeriod"/>
            </a:pPr>
            <a:r>
              <a:rPr lang="en-US" dirty="0" smtClean="0"/>
              <a:t>Synthesis</a:t>
            </a:r>
          </a:p>
          <a:p>
            <a:pPr marL="514350" indent="-514350">
              <a:spcAft>
                <a:spcPts val="0"/>
              </a:spcAft>
              <a:buAutoNum type="arabicPeriod"/>
            </a:pPr>
            <a:r>
              <a:rPr lang="en-US" dirty="0" smtClean="0"/>
              <a:t>Evaluation</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72400" cy="1143000"/>
          </a:xfrm>
        </p:spPr>
        <p:txBody>
          <a:bodyPr/>
          <a:lstStyle/>
          <a:p>
            <a:r>
              <a:rPr lang="en-US" sz="3200" dirty="0" smtClean="0"/>
              <a:t>At what level of Bloom’s do you think you’ll need to be to make an A in Chem 1201?</a:t>
            </a:r>
            <a:endParaRPr lang="en-US" sz="3200"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3074" name="Chart" r:id="rId5" imgW="4572000" imgH="5143500" progId="MSGraph.Chart.8">
              <p:embed followColorScheme="full"/>
            </p:oleObj>
          </a:graphicData>
        </a:graphic>
      </p:graphicFrame>
      <p:sp>
        <p:nvSpPr>
          <p:cNvPr id="3" name="TPAnswers"/>
          <p:cNvSpPr>
            <a:spLocks noGrp="1"/>
          </p:cNvSpPr>
          <p:nvPr>
            <p:ph type="body" idx="1"/>
            <p:custDataLst>
              <p:tags r:id="rId3"/>
            </p:custDataLst>
          </p:nvPr>
        </p:nvSpPr>
        <p:spPr>
          <a:xfrm>
            <a:off x="1143000" y="2209800"/>
            <a:ext cx="4114800" cy="4114800"/>
          </a:xfrm>
        </p:spPr>
        <p:txBody>
          <a:bodyPr>
            <a:noAutofit/>
          </a:bodyPr>
          <a:lstStyle/>
          <a:p>
            <a:pPr marL="514350" indent="-514350">
              <a:spcAft>
                <a:spcPts val="0"/>
              </a:spcAft>
              <a:buAutoNum type="arabicPeriod"/>
            </a:pPr>
            <a:r>
              <a:rPr lang="en-US" dirty="0" smtClean="0"/>
              <a:t>Knowledge</a:t>
            </a:r>
          </a:p>
          <a:p>
            <a:pPr marL="514350" indent="-514350">
              <a:spcAft>
                <a:spcPts val="0"/>
              </a:spcAft>
              <a:buAutoNum type="arabicPeriod"/>
            </a:pPr>
            <a:r>
              <a:rPr lang="en-US" dirty="0" smtClean="0"/>
              <a:t>Comprehension</a:t>
            </a:r>
          </a:p>
          <a:p>
            <a:pPr marL="514350" indent="-514350">
              <a:spcAft>
                <a:spcPts val="0"/>
              </a:spcAft>
              <a:buAutoNum type="arabicPeriod"/>
            </a:pPr>
            <a:r>
              <a:rPr lang="en-US" dirty="0" smtClean="0"/>
              <a:t>Application</a:t>
            </a:r>
          </a:p>
          <a:p>
            <a:pPr marL="514350" indent="-514350">
              <a:spcAft>
                <a:spcPts val="0"/>
              </a:spcAft>
              <a:buAutoNum type="arabicPeriod"/>
            </a:pPr>
            <a:r>
              <a:rPr lang="en-US" dirty="0" smtClean="0"/>
              <a:t>Analysis</a:t>
            </a:r>
          </a:p>
          <a:p>
            <a:pPr marL="514350" indent="-514350">
              <a:spcAft>
                <a:spcPts val="0"/>
              </a:spcAft>
              <a:buAutoNum type="arabicPeriod"/>
            </a:pPr>
            <a:r>
              <a:rPr lang="en-US" dirty="0" smtClean="0"/>
              <a:t>Synthesis</a:t>
            </a:r>
          </a:p>
          <a:p>
            <a:pPr marL="514350" indent="-514350">
              <a:spcAft>
                <a:spcPts val="0"/>
              </a:spcAft>
              <a:buAutoNum type="arabicPeriod"/>
            </a:pPr>
            <a:r>
              <a:rPr lang="en-US" dirty="0" smtClean="0"/>
              <a:t>Evaluation</a:t>
            </a: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9045"/>
            <a:ext cx="9144000" cy="769441"/>
          </a:xfrm>
        </p:spPr>
        <p:txBody>
          <a:bodyPr/>
          <a:lstStyle/>
          <a:p>
            <a:pPr algn="ctr"/>
            <a:r>
              <a:rPr lang="en-US" sz="4400" b="1" dirty="0" smtClean="0"/>
              <a:t>Learning Strategies Gold Nugget</a:t>
            </a:r>
            <a:endParaRPr lang="en-US" sz="4400" b="1" dirty="0"/>
          </a:p>
        </p:txBody>
      </p:sp>
      <p:sp>
        <p:nvSpPr>
          <p:cNvPr id="3" name="Subtitle 2"/>
          <p:cNvSpPr>
            <a:spLocks noGrp="1"/>
          </p:cNvSpPr>
          <p:nvPr>
            <p:ph type="subTitle" idx="1"/>
          </p:nvPr>
        </p:nvSpPr>
        <p:spPr>
          <a:xfrm>
            <a:off x="1524000" y="4191000"/>
            <a:ext cx="6400800" cy="1752600"/>
          </a:xfrm>
        </p:spPr>
        <p:txBody>
          <a:bodyPr/>
          <a:lstStyle/>
          <a:p>
            <a:r>
              <a:rPr lang="en-US" dirty="0" smtClean="0"/>
              <a:t>The Study Cycle with Intense Study Sessions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228600"/>
            <a:ext cx="7620000" cy="1143000"/>
          </a:xfrm>
          <a:noFill/>
        </p:spPr>
        <p:txBody>
          <a:bodyPr lIns="92075" tIns="46038" rIns="92075" bIns="46038"/>
          <a:lstStyle/>
          <a:p>
            <a:pPr algn="ctr" eaLnBrk="1" hangingPunct="1"/>
            <a:r>
              <a:rPr lang="en-US" b="1" dirty="0" smtClean="0"/>
              <a:t>The Study Cycle</a:t>
            </a:r>
          </a:p>
        </p:txBody>
      </p:sp>
      <p:sp>
        <p:nvSpPr>
          <p:cNvPr id="16387" name="Rectangle 3"/>
          <p:cNvSpPr>
            <a:spLocks noChangeArrowheads="1"/>
          </p:cNvSpPr>
          <p:nvPr/>
        </p:nvSpPr>
        <p:spPr bwMode="auto">
          <a:xfrm>
            <a:off x="1447800" y="1524000"/>
            <a:ext cx="7696200" cy="51054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800" b="1" dirty="0">
                <a:latin typeface="Arial" charset="0"/>
              </a:rPr>
              <a:t>Phase 1:</a:t>
            </a:r>
            <a:r>
              <a:rPr lang="en-US" sz="2800" dirty="0">
                <a:latin typeface="Arial" charset="0"/>
              </a:rPr>
              <a:t> 	</a:t>
            </a:r>
            <a:r>
              <a:rPr lang="en-US" sz="2800" b="1" dirty="0">
                <a:latin typeface="Arial" charset="0"/>
              </a:rPr>
              <a:t>Preview material to be covered 			in class… before class. </a:t>
            </a:r>
          </a:p>
          <a:p>
            <a:pPr marL="342900" indent="-342900" eaLnBrk="0" hangingPunct="0">
              <a:spcBef>
                <a:spcPct val="20000"/>
              </a:spcBef>
            </a:pPr>
            <a:endParaRPr lang="en-US" sz="2800" dirty="0">
              <a:latin typeface="Arial" charset="0"/>
            </a:endParaRPr>
          </a:p>
          <a:p>
            <a:pPr marL="342900" indent="-342900" eaLnBrk="0" hangingPunct="0">
              <a:lnSpc>
                <a:spcPct val="70000"/>
              </a:lnSpc>
              <a:spcBef>
                <a:spcPct val="20000"/>
              </a:spcBef>
            </a:pPr>
            <a:r>
              <a:rPr lang="en-US" sz="2800" b="1" dirty="0">
                <a:latin typeface="Arial" charset="0"/>
              </a:rPr>
              <a:t>Phase 2:	GO TO CLASS!  Listen actively, 			take notes, participate  in class.</a:t>
            </a:r>
          </a:p>
          <a:p>
            <a:pPr marL="342900" indent="-342900" eaLnBrk="0" hangingPunct="0">
              <a:lnSpc>
                <a:spcPct val="70000"/>
              </a:lnSpc>
              <a:spcBef>
                <a:spcPct val="20000"/>
              </a:spcBef>
            </a:pPr>
            <a:endParaRPr lang="en-US" sz="2800" b="1" dirty="0">
              <a:latin typeface="Arial" charset="0"/>
            </a:endParaRPr>
          </a:p>
          <a:p>
            <a:pPr marL="342900" indent="-342900" eaLnBrk="0" hangingPunct="0">
              <a:lnSpc>
                <a:spcPct val="70000"/>
              </a:lnSpc>
              <a:spcBef>
                <a:spcPct val="20000"/>
              </a:spcBef>
            </a:pPr>
            <a:r>
              <a:rPr lang="en-US" sz="2800" b="1" dirty="0">
                <a:latin typeface="Arial" charset="0"/>
              </a:rPr>
              <a:t>Phase 3:</a:t>
            </a:r>
            <a:r>
              <a:rPr lang="en-US" sz="2800" dirty="0">
                <a:latin typeface="Arial" charset="0"/>
              </a:rPr>
              <a:t> 	</a:t>
            </a:r>
            <a:r>
              <a:rPr lang="en-US" sz="2800" b="1" dirty="0">
                <a:latin typeface="Arial" charset="0"/>
              </a:rPr>
              <a:t>Review and process class notes 		as soon after class as possible. </a:t>
            </a:r>
          </a:p>
          <a:p>
            <a:pPr marL="342900" indent="-342900" eaLnBrk="0" hangingPunct="0">
              <a:lnSpc>
                <a:spcPct val="70000"/>
              </a:lnSpc>
              <a:spcBef>
                <a:spcPct val="20000"/>
              </a:spcBef>
            </a:pPr>
            <a:r>
              <a:rPr lang="en-US" sz="2800" b="1" dirty="0">
                <a:latin typeface="Arial" charset="0"/>
              </a:rPr>
              <a:t>	</a:t>
            </a:r>
            <a:endParaRPr lang="en-US" sz="2800" dirty="0">
              <a:latin typeface="Arial" charset="0"/>
            </a:endParaRPr>
          </a:p>
          <a:p>
            <a:pPr marL="342900" indent="-342900" eaLnBrk="0" hangingPunct="0">
              <a:lnSpc>
                <a:spcPct val="70000"/>
              </a:lnSpc>
              <a:spcBef>
                <a:spcPct val="20000"/>
              </a:spcBef>
            </a:pPr>
            <a:r>
              <a:rPr lang="en-US" sz="2800" b="1" dirty="0">
                <a:latin typeface="Arial" charset="0"/>
              </a:rPr>
              <a:t>Phase 4:	Implement Intense Study 				Sessions.</a:t>
            </a:r>
          </a:p>
          <a:p>
            <a:pPr marL="342900" indent="-342900" eaLnBrk="0" hangingPunct="0">
              <a:lnSpc>
                <a:spcPct val="50000"/>
              </a:lnSpc>
              <a:spcBef>
                <a:spcPct val="20000"/>
              </a:spcBef>
            </a:pPr>
            <a:endParaRPr lang="en-US" sz="2800" b="1" dirty="0">
              <a:latin typeface="Arial" charset="0"/>
            </a:endParaRPr>
          </a:p>
          <a:p>
            <a:pPr marL="342900" indent="-342900" eaLnBrk="0" hangingPunct="0">
              <a:lnSpc>
                <a:spcPct val="40000"/>
              </a:lnSpc>
              <a:spcBef>
                <a:spcPct val="20000"/>
              </a:spcBef>
            </a:pPr>
            <a:endParaRPr lang="en-US" sz="2800" b="1" dirty="0">
              <a:latin typeface="Arial" charset="0"/>
            </a:endParaRPr>
          </a:p>
          <a:p>
            <a:pPr marL="342900" indent="-342900" eaLnBrk="0" hangingPunct="0">
              <a:lnSpc>
                <a:spcPct val="70000"/>
              </a:lnSpc>
              <a:spcBef>
                <a:spcPct val="20000"/>
              </a:spcBef>
            </a:pPr>
            <a:r>
              <a:rPr lang="en-US" sz="2800" b="1" i="1" dirty="0">
                <a:latin typeface="Arial" charset="0"/>
              </a:rPr>
              <a:t>Repeat</a:t>
            </a:r>
            <a:r>
              <a:rPr lang="en-US" sz="2000" dirty="0">
                <a:latin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95400" y="304800"/>
            <a:ext cx="5257800" cy="1219200"/>
          </a:xfrm>
          <a:prstGeom prst="rect">
            <a:avLst/>
          </a:prstGeom>
          <a:noFill/>
          <a:ln w="9525">
            <a:noFill/>
            <a:miter lim="800000"/>
            <a:headEnd/>
            <a:tailEnd/>
          </a:ln>
        </p:spPr>
        <p:txBody>
          <a:bodyPr lIns="92075" tIns="46038" rIns="92075" bIns="46038" anchor="ctr"/>
          <a:lstStyle/>
          <a:p>
            <a:pPr algn="ctr" eaLnBrk="0" hangingPunct="0"/>
            <a:r>
              <a:rPr lang="en-US" sz="3200" b="1" i="1" dirty="0">
                <a:solidFill>
                  <a:srgbClr val="333399"/>
                </a:solidFill>
                <a:latin typeface="Futura Bk BT" pitchFamily="34" charset="0"/>
              </a:rPr>
              <a:t>Intense Study Sessions</a:t>
            </a:r>
          </a:p>
        </p:txBody>
      </p:sp>
      <p:sp>
        <p:nvSpPr>
          <p:cNvPr id="17411" name="Rectangle 3"/>
          <p:cNvSpPr>
            <a:spLocks noChangeArrowheads="1"/>
          </p:cNvSpPr>
          <p:nvPr/>
        </p:nvSpPr>
        <p:spPr bwMode="auto">
          <a:xfrm>
            <a:off x="1066800" y="1981200"/>
            <a:ext cx="7848600" cy="30480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2"/>
              </a:buClr>
              <a:buSzPct val="75000"/>
              <a:buFont typeface="Monotype Sorts" pitchFamily="2" charset="2"/>
              <a:buChar char="n"/>
            </a:pPr>
            <a:r>
              <a:rPr lang="en-US" sz="1800" b="1" dirty="0">
                <a:latin typeface="Arial" charset="0"/>
              </a:rPr>
              <a:t>2-5 minutes:</a:t>
            </a:r>
            <a:r>
              <a:rPr lang="en-US" sz="3200" dirty="0">
                <a:latin typeface="Arial" charset="0"/>
              </a:rPr>
              <a:t>		</a:t>
            </a:r>
            <a:r>
              <a:rPr lang="en-US" b="1" dirty="0">
                <a:latin typeface="Arial" charset="0"/>
              </a:rPr>
              <a:t>Set Goals</a:t>
            </a:r>
            <a:endParaRPr lang="en-US" sz="3200" dirty="0">
              <a:latin typeface="Arial" charset="0"/>
            </a:endParaRPr>
          </a:p>
          <a:p>
            <a:pPr marL="342900" indent="-342900" eaLnBrk="0" hangingPunct="0">
              <a:spcBef>
                <a:spcPct val="20000"/>
              </a:spcBef>
              <a:buClr>
                <a:schemeClr val="tx2"/>
              </a:buClr>
              <a:buSzPct val="75000"/>
              <a:buFont typeface="Monotype Sorts" pitchFamily="2" charset="2"/>
              <a:buChar char="n"/>
            </a:pPr>
            <a:r>
              <a:rPr lang="en-US" sz="1800" b="1" dirty="0">
                <a:latin typeface="Arial" charset="0"/>
              </a:rPr>
              <a:t>20-50 minutes:</a:t>
            </a:r>
            <a:r>
              <a:rPr lang="en-US" sz="3200" dirty="0">
                <a:latin typeface="Arial" charset="0"/>
              </a:rPr>
              <a:t>	</a:t>
            </a:r>
            <a:r>
              <a:rPr lang="en-US" b="1" dirty="0">
                <a:latin typeface="Arial" charset="0"/>
              </a:rPr>
              <a:t>STUDY</a:t>
            </a:r>
            <a:r>
              <a:rPr lang="en-US" dirty="0">
                <a:latin typeface="Arial" charset="0"/>
              </a:rPr>
              <a:t> with </a:t>
            </a:r>
            <a:r>
              <a:rPr lang="en-US" b="1" dirty="0">
                <a:latin typeface="Arial" charset="0"/>
              </a:rPr>
              <a:t>FOCUS</a:t>
            </a:r>
            <a:r>
              <a:rPr lang="en-US" dirty="0">
                <a:latin typeface="Arial" charset="0"/>
              </a:rPr>
              <a:t> and </a:t>
            </a:r>
            <a:r>
              <a:rPr lang="en-US" b="1" dirty="0">
                <a:latin typeface="Arial" charset="0"/>
              </a:rPr>
              <a:t>ACTION</a:t>
            </a:r>
            <a:r>
              <a:rPr lang="en-US" dirty="0">
                <a:latin typeface="Arial" charset="0"/>
              </a:rPr>
              <a:t>			</a:t>
            </a:r>
            <a:r>
              <a:rPr lang="en-US" sz="1800" dirty="0">
                <a:latin typeface="Arial" charset="0"/>
              </a:rPr>
              <a:t>(Read your text, create flash cards, create 				maps and/or outlines, work problems -without 			peeking at the answers, quiz yourself…)</a:t>
            </a:r>
            <a:r>
              <a:rPr lang="en-US" dirty="0">
                <a:latin typeface="Arial" charset="0"/>
              </a:rPr>
              <a:t> 					</a:t>
            </a:r>
            <a:r>
              <a:rPr lang="en-US" sz="1800" i="1" dirty="0">
                <a:latin typeface="Arial" charset="0"/>
              </a:rPr>
              <a:t>Achieve your goal!</a:t>
            </a:r>
          </a:p>
          <a:p>
            <a:pPr marL="342900" indent="-342900" eaLnBrk="0" hangingPunct="0">
              <a:lnSpc>
                <a:spcPct val="50000"/>
              </a:lnSpc>
              <a:spcBef>
                <a:spcPct val="20000"/>
              </a:spcBef>
              <a:buClr>
                <a:schemeClr val="tx2"/>
              </a:buClr>
              <a:buSzPct val="75000"/>
              <a:buFont typeface="Monotype Sorts" pitchFamily="2" charset="2"/>
              <a:buChar char="n"/>
            </a:pPr>
            <a:r>
              <a:rPr lang="en-US" sz="1800" b="1" dirty="0" smtClean="0">
                <a:latin typeface="Arial" charset="0"/>
              </a:rPr>
              <a:t>5 - 10 minutes:</a:t>
            </a:r>
            <a:r>
              <a:rPr lang="en-US" sz="3200" b="1" dirty="0">
                <a:latin typeface="Arial" charset="0"/>
              </a:rPr>
              <a:t>	</a:t>
            </a:r>
            <a:r>
              <a:rPr lang="en-US" dirty="0" smtClean="0">
                <a:latin typeface="Arial" charset="0"/>
              </a:rPr>
              <a:t>Take </a:t>
            </a:r>
            <a:r>
              <a:rPr lang="en-US" dirty="0">
                <a:latin typeface="Arial" charset="0"/>
              </a:rPr>
              <a:t>a </a:t>
            </a:r>
            <a:r>
              <a:rPr lang="en-US" b="1" dirty="0">
                <a:latin typeface="Arial" charset="0"/>
              </a:rPr>
              <a:t>break</a:t>
            </a:r>
          </a:p>
          <a:p>
            <a:pPr marL="342900" indent="-342900" eaLnBrk="0" hangingPunct="0">
              <a:lnSpc>
                <a:spcPct val="50000"/>
              </a:lnSpc>
              <a:spcBef>
                <a:spcPct val="20000"/>
              </a:spcBef>
              <a:buClr>
                <a:schemeClr val="tx2"/>
              </a:buClr>
              <a:buSzPct val="75000"/>
              <a:buFont typeface="Monotype Sorts" pitchFamily="2" charset="2"/>
              <a:buNone/>
            </a:pPr>
            <a:endParaRPr lang="en-US" dirty="0">
              <a:latin typeface="Arial" charset="0"/>
            </a:endParaRPr>
          </a:p>
        </p:txBody>
      </p:sp>
      <p:sp>
        <p:nvSpPr>
          <p:cNvPr id="17413" name="Text Box 5"/>
          <p:cNvSpPr txBox="1">
            <a:spLocks noChangeArrowheads="1"/>
          </p:cNvSpPr>
          <p:nvPr/>
        </p:nvSpPr>
        <p:spPr bwMode="auto">
          <a:xfrm>
            <a:off x="1066800" y="5181600"/>
            <a:ext cx="7848600" cy="1197251"/>
          </a:xfrm>
          <a:prstGeom prst="rect">
            <a:avLst/>
          </a:prstGeom>
          <a:noFill/>
          <a:ln w="9525">
            <a:noFill/>
            <a:miter lim="800000"/>
            <a:headEnd/>
            <a:tailEnd/>
          </a:ln>
        </p:spPr>
        <p:txBody>
          <a:bodyPr>
            <a:spAutoFit/>
          </a:bodyPr>
          <a:lstStyle/>
          <a:p>
            <a:pPr eaLnBrk="0" hangingPunct="0">
              <a:lnSpc>
                <a:spcPct val="50000"/>
              </a:lnSpc>
              <a:spcBef>
                <a:spcPct val="20000"/>
              </a:spcBef>
              <a:buClr>
                <a:schemeClr val="tx2"/>
              </a:buClr>
              <a:buSzPct val="75000"/>
              <a:buFont typeface="Monotype Sorts" pitchFamily="2" charset="2"/>
              <a:buChar char="n"/>
            </a:pPr>
            <a:r>
              <a:rPr lang="en-US" sz="1800" b="1" dirty="0">
                <a:latin typeface="Arial" charset="0"/>
              </a:rPr>
              <a:t>   </a:t>
            </a:r>
            <a:r>
              <a:rPr lang="en-US" sz="1800" b="1" dirty="0" smtClean="0">
                <a:latin typeface="Arial" charset="0"/>
              </a:rPr>
              <a:t>5 - 10   minutes:</a:t>
            </a:r>
            <a:r>
              <a:rPr lang="en-US" sz="3200" dirty="0">
                <a:latin typeface="Arial" charset="0"/>
              </a:rPr>
              <a:t>	</a:t>
            </a:r>
            <a:r>
              <a:rPr lang="en-US" b="1" dirty="0" smtClean="0">
                <a:latin typeface="Arial" charset="0"/>
              </a:rPr>
              <a:t>Review </a:t>
            </a:r>
            <a:r>
              <a:rPr lang="en-US" dirty="0">
                <a:latin typeface="Arial" charset="0"/>
              </a:rPr>
              <a:t>what you have just studied</a:t>
            </a:r>
          </a:p>
          <a:p>
            <a:pPr eaLnBrk="0" hangingPunct="0">
              <a:lnSpc>
                <a:spcPct val="60000"/>
              </a:lnSpc>
              <a:spcBef>
                <a:spcPct val="20000"/>
              </a:spcBef>
            </a:pPr>
            <a:endParaRPr lang="en-US" dirty="0">
              <a:latin typeface="Arial" charset="0"/>
            </a:endParaRPr>
          </a:p>
          <a:p>
            <a:pPr eaLnBrk="0" hangingPunct="0">
              <a:lnSpc>
                <a:spcPct val="50000"/>
              </a:lnSpc>
              <a:spcBef>
                <a:spcPct val="20000"/>
              </a:spcBef>
              <a:buClr>
                <a:schemeClr val="tx2"/>
              </a:buClr>
              <a:buSzPct val="75000"/>
              <a:buFont typeface="Monotype Sorts" pitchFamily="2" charset="2"/>
              <a:buChar char="n"/>
            </a:pPr>
            <a:r>
              <a:rPr lang="en-US" sz="1800" dirty="0">
                <a:latin typeface="Arial" charset="0"/>
              </a:rPr>
              <a:t>  </a:t>
            </a:r>
            <a:r>
              <a:rPr lang="en-US" sz="1800" b="1" dirty="0">
                <a:latin typeface="Arial" charset="0"/>
              </a:rPr>
              <a:t> Repeat</a:t>
            </a:r>
          </a:p>
          <a:p>
            <a:endParaRPr lang="en-US" dirty="0"/>
          </a:p>
        </p:txBody>
      </p:sp>
      <p:pic>
        <p:nvPicPr>
          <p:cNvPr id="78850" name="Picture 2" descr="C:\Documents and Settings\Saundra\Local Settings\Temporary Internet Files\Content.IE5\3Y9PO8O7\MPj04383630000[1].jpg"/>
          <p:cNvPicPr>
            <a:picLocks noChangeAspect="1" noChangeArrowheads="1"/>
          </p:cNvPicPr>
          <p:nvPr/>
        </p:nvPicPr>
        <p:blipFill>
          <a:blip r:embed="rId3" cstate="print"/>
          <a:srcRect/>
          <a:stretch>
            <a:fillRect/>
          </a:stretch>
        </p:blipFill>
        <p:spPr bwMode="auto">
          <a:xfrm>
            <a:off x="7391400" y="228600"/>
            <a:ext cx="1450848" cy="217316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752600"/>
            <a:ext cx="7467600" cy="914400"/>
          </a:xfrm>
        </p:spPr>
        <p:txBody>
          <a:bodyPr/>
          <a:lstStyle/>
          <a:p>
            <a:pPr algn="r" eaLnBrk="1" hangingPunct="1"/>
            <a:r>
              <a:rPr lang="en-US" sz="2400" dirty="0" smtClean="0"/>
              <a:t> 2004 National College Learning Center Association</a:t>
            </a:r>
            <a:br>
              <a:rPr lang="en-US" sz="2400" dirty="0" smtClean="0"/>
            </a:br>
            <a:r>
              <a:rPr lang="en-US" sz="2400" dirty="0" smtClean="0"/>
              <a:t>Frank L. Christ Outstanding Learning Center Award</a:t>
            </a:r>
            <a:r>
              <a:rPr lang="en-US" sz="2000" dirty="0" smtClean="0"/>
              <a:t> </a:t>
            </a:r>
          </a:p>
        </p:txBody>
      </p:sp>
      <p:pic>
        <p:nvPicPr>
          <p:cNvPr id="4099" name="Picture 3" descr="CASWebPageHeadernopicture copy"/>
          <p:cNvPicPr>
            <a:picLocks noChangeAspect="1" noChangeArrowheads="1"/>
          </p:cNvPicPr>
          <p:nvPr/>
        </p:nvPicPr>
        <p:blipFill>
          <a:blip r:embed="rId2" cstate="print"/>
          <a:srcRect/>
          <a:stretch>
            <a:fillRect/>
          </a:stretch>
        </p:blipFill>
        <p:spPr bwMode="auto">
          <a:xfrm>
            <a:off x="0" y="0"/>
            <a:ext cx="8915400" cy="1536700"/>
          </a:xfrm>
          <a:prstGeom prst="rect">
            <a:avLst/>
          </a:prstGeom>
          <a:noFill/>
          <a:ln w="9525">
            <a:noFill/>
            <a:miter lim="800000"/>
            <a:headEnd/>
            <a:tailEnd/>
          </a:ln>
        </p:spPr>
      </p:pic>
      <p:pic>
        <p:nvPicPr>
          <p:cNvPr id="4100" name="Picture 4" descr="SaundraFrankMelissaAward"/>
          <p:cNvPicPr>
            <a:picLocks noChangeAspect="1" noChangeArrowheads="1"/>
          </p:cNvPicPr>
          <p:nvPr/>
        </p:nvPicPr>
        <p:blipFill>
          <a:blip r:embed="rId3" cstate="print"/>
          <a:srcRect/>
          <a:stretch>
            <a:fillRect/>
          </a:stretch>
        </p:blipFill>
        <p:spPr bwMode="auto">
          <a:xfrm>
            <a:off x="2590800" y="3048000"/>
            <a:ext cx="4341813" cy="3598863"/>
          </a:xfrm>
          <a:prstGeom prst="rect">
            <a:avLst/>
          </a:prstGeom>
          <a:noFill/>
          <a:ln w="50800">
            <a:solidFill>
              <a:schemeClr val="tx1"/>
            </a:solidFill>
            <a:miter lim="800000"/>
            <a:headEnd/>
            <a:tailEnd/>
          </a:ln>
        </p:spPr>
      </p:pic>
      <p:pic>
        <p:nvPicPr>
          <p:cNvPr id="4101" name="Picture 5" descr="2logo"/>
          <p:cNvPicPr>
            <a:picLocks noChangeAspect="1" noChangeArrowheads="1"/>
          </p:cNvPicPr>
          <p:nvPr/>
        </p:nvPicPr>
        <p:blipFill>
          <a:blip r:embed="rId4" cstate="print"/>
          <a:srcRect/>
          <a:stretch>
            <a:fillRect/>
          </a:stretch>
        </p:blipFill>
        <p:spPr bwMode="auto">
          <a:xfrm>
            <a:off x="7639050" y="1600200"/>
            <a:ext cx="150495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73163" y="457200"/>
            <a:ext cx="7772400" cy="2667000"/>
          </a:xfrm>
        </p:spPr>
        <p:txBody>
          <a:bodyPr/>
          <a:lstStyle/>
          <a:p>
            <a:pPr algn="ctr" eaLnBrk="1" hangingPunct="1"/>
            <a:r>
              <a:rPr lang="en-US" sz="4000" b="1" dirty="0" smtClean="0"/>
              <a:t>Concept maps </a:t>
            </a:r>
            <a:br>
              <a:rPr lang="en-US" sz="4000" b="1" dirty="0" smtClean="0"/>
            </a:br>
            <a:r>
              <a:rPr lang="en-US" sz="4000" b="1" dirty="0" smtClean="0"/>
              <a:t>facilitate development </a:t>
            </a:r>
            <a:br>
              <a:rPr lang="en-US" sz="4000" b="1" dirty="0" smtClean="0"/>
            </a:br>
            <a:r>
              <a:rPr lang="en-US" sz="4000" b="1" dirty="0" smtClean="0"/>
              <a:t>of higher order thinking skills</a:t>
            </a:r>
            <a:r>
              <a:rPr lang="en-US" sz="2800" dirty="0" smtClean="0"/>
              <a:t>  </a:t>
            </a:r>
          </a:p>
        </p:txBody>
      </p:sp>
      <p:pic>
        <p:nvPicPr>
          <p:cNvPr id="18435" name="Picture 3" descr="lhpc42jr[1]"/>
          <p:cNvPicPr>
            <a:picLocks noGrp="1" noChangeAspect="1" noChangeArrowheads="1"/>
          </p:cNvPicPr>
          <p:nvPr>
            <p:ph type="body" idx="1"/>
          </p:nvPr>
        </p:nvPicPr>
        <p:blipFill>
          <a:blip r:embed="rId2" cstate="print"/>
          <a:srcRect/>
          <a:stretch>
            <a:fillRect/>
          </a:stretch>
        </p:blipFill>
        <p:spPr>
          <a:xfrm>
            <a:off x="3733800" y="3429000"/>
            <a:ext cx="2151063" cy="302101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4000" dirty="0" smtClean="0"/>
              <a:t>Chapter, Research Paper, or Disease Treatment Map</a:t>
            </a:r>
          </a:p>
        </p:txBody>
      </p:sp>
      <p:sp>
        <p:nvSpPr>
          <p:cNvPr id="19459" name="Rectangle 3"/>
          <p:cNvSpPr>
            <a:spLocks noChangeArrowheads="1"/>
          </p:cNvSpPr>
          <p:nvPr/>
        </p:nvSpPr>
        <p:spPr bwMode="auto">
          <a:xfrm>
            <a:off x="3048000" y="2895600"/>
            <a:ext cx="3429000" cy="304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60" name="Oval 4"/>
          <p:cNvSpPr>
            <a:spLocks noChangeArrowheads="1"/>
          </p:cNvSpPr>
          <p:nvPr/>
        </p:nvSpPr>
        <p:spPr bwMode="auto">
          <a:xfrm>
            <a:off x="990600" y="3581400"/>
            <a:ext cx="1524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1" name="Oval 5"/>
          <p:cNvSpPr>
            <a:spLocks noChangeArrowheads="1"/>
          </p:cNvSpPr>
          <p:nvPr/>
        </p:nvSpPr>
        <p:spPr bwMode="auto">
          <a:xfrm>
            <a:off x="2971800" y="3581400"/>
            <a:ext cx="1524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2" name="Oval 6"/>
          <p:cNvSpPr>
            <a:spLocks noChangeArrowheads="1"/>
          </p:cNvSpPr>
          <p:nvPr/>
        </p:nvSpPr>
        <p:spPr bwMode="auto">
          <a:xfrm>
            <a:off x="5181600" y="3581400"/>
            <a:ext cx="1524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3" name="Oval 7"/>
          <p:cNvSpPr>
            <a:spLocks noChangeArrowheads="1"/>
          </p:cNvSpPr>
          <p:nvPr/>
        </p:nvSpPr>
        <p:spPr bwMode="auto">
          <a:xfrm>
            <a:off x="7162800" y="3657600"/>
            <a:ext cx="1524000" cy="3810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4" name="Oval 8"/>
          <p:cNvSpPr>
            <a:spLocks noChangeArrowheads="1"/>
          </p:cNvSpPr>
          <p:nvPr/>
        </p:nvSpPr>
        <p:spPr bwMode="auto">
          <a:xfrm>
            <a:off x="10668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5" name="Oval 9"/>
          <p:cNvSpPr>
            <a:spLocks noChangeArrowheads="1"/>
          </p:cNvSpPr>
          <p:nvPr/>
        </p:nvSpPr>
        <p:spPr bwMode="auto">
          <a:xfrm>
            <a:off x="18288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6" name="Oval 10"/>
          <p:cNvSpPr>
            <a:spLocks noChangeArrowheads="1"/>
          </p:cNvSpPr>
          <p:nvPr/>
        </p:nvSpPr>
        <p:spPr bwMode="auto">
          <a:xfrm>
            <a:off x="2971800" y="42672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7" name="Oval 11"/>
          <p:cNvSpPr>
            <a:spLocks noChangeArrowheads="1"/>
          </p:cNvSpPr>
          <p:nvPr/>
        </p:nvSpPr>
        <p:spPr bwMode="auto">
          <a:xfrm>
            <a:off x="3886200" y="42672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8" name="Oval 12"/>
          <p:cNvSpPr>
            <a:spLocks noChangeArrowheads="1"/>
          </p:cNvSpPr>
          <p:nvPr/>
        </p:nvSpPr>
        <p:spPr bwMode="auto">
          <a:xfrm>
            <a:off x="50292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69" name="Oval 13"/>
          <p:cNvSpPr>
            <a:spLocks noChangeArrowheads="1"/>
          </p:cNvSpPr>
          <p:nvPr/>
        </p:nvSpPr>
        <p:spPr bwMode="auto">
          <a:xfrm>
            <a:off x="5715000" y="43434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70" name="Oval 14"/>
          <p:cNvSpPr>
            <a:spLocks noChangeArrowheads="1"/>
          </p:cNvSpPr>
          <p:nvPr/>
        </p:nvSpPr>
        <p:spPr bwMode="auto">
          <a:xfrm>
            <a:off x="63246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71" name="Oval 15"/>
          <p:cNvSpPr>
            <a:spLocks noChangeArrowheads="1"/>
          </p:cNvSpPr>
          <p:nvPr/>
        </p:nvSpPr>
        <p:spPr bwMode="auto">
          <a:xfrm>
            <a:off x="73152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72" name="Oval 16"/>
          <p:cNvSpPr>
            <a:spLocks noChangeArrowheads="1"/>
          </p:cNvSpPr>
          <p:nvPr/>
        </p:nvSpPr>
        <p:spPr bwMode="auto">
          <a:xfrm>
            <a:off x="8153400" y="4191000"/>
            <a:ext cx="533400" cy="4572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473" name="Rectangle 17"/>
          <p:cNvSpPr>
            <a:spLocks noChangeArrowheads="1"/>
          </p:cNvSpPr>
          <p:nvPr/>
        </p:nvSpPr>
        <p:spPr bwMode="auto">
          <a:xfrm>
            <a:off x="39624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4" name="Rectangle 18"/>
          <p:cNvSpPr>
            <a:spLocks noChangeArrowheads="1"/>
          </p:cNvSpPr>
          <p:nvPr/>
        </p:nvSpPr>
        <p:spPr bwMode="auto">
          <a:xfrm>
            <a:off x="44958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5" name="Rectangle 19"/>
          <p:cNvSpPr>
            <a:spLocks noChangeArrowheads="1"/>
          </p:cNvSpPr>
          <p:nvPr/>
        </p:nvSpPr>
        <p:spPr bwMode="auto">
          <a:xfrm>
            <a:off x="71628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6" name="Rectangle 20"/>
          <p:cNvSpPr>
            <a:spLocks noChangeArrowheads="1"/>
          </p:cNvSpPr>
          <p:nvPr/>
        </p:nvSpPr>
        <p:spPr bwMode="auto">
          <a:xfrm>
            <a:off x="78486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7" name="Rectangle 21"/>
          <p:cNvSpPr>
            <a:spLocks noChangeArrowheads="1"/>
          </p:cNvSpPr>
          <p:nvPr/>
        </p:nvSpPr>
        <p:spPr bwMode="auto">
          <a:xfrm>
            <a:off x="5791200" y="49530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8" name="Rectangle 22"/>
          <p:cNvSpPr>
            <a:spLocks noChangeArrowheads="1"/>
          </p:cNvSpPr>
          <p:nvPr/>
        </p:nvSpPr>
        <p:spPr bwMode="auto">
          <a:xfrm>
            <a:off x="3429000" y="4876800"/>
            <a:ext cx="381000"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9479" name="Line 23"/>
          <p:cNvSpPr>
            <a:spLocks noChangeShapeType="1"/>
          </p:cNvSpPr>
          <p:nvPr/>
        </p:nvSpPr>
        <p:spPr bwMode="auto">
          <a:xfrm flipH="1">
            <a:off x="2209800" y="3200400"/>
            <a:ext cx="838200" cy="381000"/>
          </a:xfrm>
          <a:prstGeom prst="line">
            <a:avLst/>
          </a:prstGeom>
          <a:noFill/>
          <a:ln w="9525">
            <a:solidFill>
              <a:schemeClr val="tx1"/>
            </a:solidFill>
            <a:round/>
            <a:headEnd/>
            <a:tailEnd/>
          </a:ln>
        </p:spPr>
        <p:txBody>
          <a:bodyPr/>
          <a:lstStyle/>
          <a:p>
            <a:endParaRPr lang="en-US" dirty="0"/>
          </a:p>
        </p:txBody>
      </p:sp>
      <p:sp>
        <p:nvSpPr>
          <p:cNvPr id="19480" name="Line 24"/>
          <p:cNvSpPr>
            <a:spLocks noChangeShapeType="1"/>
          </p:cNvSpPr>
          <p:nvPr/>
        </p:nvSpPr>
        <p:spPr bwMode="auto">
          <a:xfrm flipH="1">
            <a:off x="3733800" y="3200400"/>
            <a:ext cx="76200" cy="381000"/>
          </a:xfrm>
          <a:prstGeom prst="line">
            <a:avLst/>
          </a:prstGeom>
          <a:noFill/>
          <a:ln w="9525">
            <a:solidFill>
              <a:schemeClr val="tx1"/>
            </a:solidFill>
            <a:round/>
            <a:headEnd/>
            <a:tailEnd/>
          </a:ln>
        </p:spPr>
        <p:txBody>
          <a:bodyPr/>
          <a:lstStyle/>
          <a:p>
            <a:endParaRPr lang="en-US" dirty="0"/>
          </a:p>
        </p:txBody>
      </p:sp>
      <p:sp>
        <p:nvSpPr>
          <p:cNvPr id="19481" name="Line 25"/>
          <p:cNvSpPr>
            <a:spLocks noChangeShapeType="1"/>
          </p:cNvSpPr>
          <p:nvPr/>
        </p:nvSpPr>
        <p:spPr bwMode="auto">
          <a:xfrm>
            <a:off x="5791200" y="3200400"/>
            <a:ext cx="76200" cy="381000"/>
          </a:xfrm>
          <a:prstGeom prst="line">
            <a:avLst/>
          </a:prstGeom>
          <a:noFill/>
          <a:ln w="9525">
            <a:solidFill>
              <a:schemeClr val="tx1"/>
            </a:solidFill>
            <a:round/>
            <a:headEnd/>
            <a:tailEnd/>
          </a:ln>
        </p:spPr>
        <p:txBody>
          <a:bodyPr/>
          <a:lstStyle/>
          <a:p>
            <a:endParaRPr lang="en-US" dirty="0"/>
          </a:p>
        </p:txBody>
      </p:sp>
      <p:sp>
        <p:nvSpPr>
          <p:cNvPr id="19482" name="Line 26"/>
          <p:cNvSpPr>
            <a:spLocks noChangeShapeType="1"/>
          </p:cNvSpPr>
          <p:nvPr/>
        </p:nvSpPr>
        <p:spPr bwMode="auto">
          <a:xfrm>
            <a:off x="6477000" y="3200400"/>
            <a:ext cx="1066800" cy="457200"/>
          </a:xfrm>
          <a:prstGeom prst="line">
            <a:avLst/>
          </a:prstGeom>
          <a:noFill/>
          <a:ln w="9525">
            <a:solidFill>
              <a:schemeClr val="tx1"/>
            </a:solidFill>
            <a:round/>
            <a:headEnd/>
            <a:tailEnd/>
          </a:ln>
        </p:spPr>
        <p:txBody>
          <a:bodyPr/>
          <a:lstStyle/>
          <a:p>
            <a:endParaRPr lang="en-US" dirty="0"/>
          </a:p>
        </p:txBody>
      </p:sp>
      <p:sp>
        <p:nvSpPr>
          <p:cNvPr id="19483" name="Line 27"/>
          <p:cNvSpPr>
            <a:spLocks noChangeShapeType="1"/>
          </p:cNvSpPr>
          <p:nvPr/>
        </p:nvSpPr>
        <p:spPr bwMode="auto">
          <a:xfrm flipH="1">
            <a:off x="1371600" y="3962400"/>
            <a:ext cx="152400" cy="228600"/>
          </a:xfrm>
          <a:prstGeom prst="line">
            <a:avLst/>
          </a:prstGeom>
          <a:noFill/>
          <a:ln w="9525">
            <a:solidFill>
              <a:schemeClr val="tx1"/>
            </a:solidFill>
            <a:round/>
            <a:headEnd/>
            <a:tailEnd/>
          </a:ln>
        </p:spPr>
        <p:txBody>
          <a:bodyPr/>
          <a:lstStyle/>
          <a:p>
            <a:endParaRPr lang="en-US" dirty="0"/>
          </a:p>
        </p:txBody>
      </p:sp>
      <p:sp>
        <p:nvSpPr>
          <p:cNvPr id="19484" name="Line 28"/>
          <p:cNvSpPr>
            <a:spLocks noChangeShapeType="1"/>
          </p:cNvSpPr>
          <p:nvPr/>
        </p:nvSpPr>
        <p:spPr bwMode="auto">
          <a:xfrm>
            <a:off x="1981200" y="3962400"/>
            <a:ext cx="76200" cy="228600"/>
          </a:xfrm>
          <a:prstGeom prst="line">
            <a:avLst/>
          </a:prstGeom>
          <a:noFill/>
          <a:ln w="9525">
            <a:solidFill>
              <a:schemeClr val="tx1"/>
            </a:solidFill>
            <a:round/>
            <a:headEnd/>
            <a:tailEnd/>
          </a:ln>
        </p:spPr>
        <p:txBody>
          <a:bodyPr/>
          <a:lstStyle/>
          <a:p>
            <a:endParaRPr lang="en-US" dirty="0"/>
          </a:p>
        </p:txBody>
      </p:sp>
      <p:sp>
        <p:nvSpPr>
          <p:cNvPr id="19485" name="Line 29"/>
          <p:cNvSpPr>
            <a:spLocks noChangeShapeType="1"/>
          </p:cNvSpPr>
          <p:nvPr/>
        </p:nvSpPr>
        <p:spPr bwMode="auto">
          <a:xfrm flipH="1">
            <a:off x="3276600" y="3962400"/>
            <a:ext cx="304800" cy="304800"/>
          </a:xfrm>
          <a:prstGeom prst="line">
            <a:avLst/>
          </a:prstGeom>
          <a:noFill/>
          <a:ln w="9525">
            <a:solidFill>
              <a:schemeClr val="tx1"/>
            </a:solidFill>
            <a:round/>
            <a:headEnd/>
            <a:tailEnd/>
          </a:ln>
        </p:spPr>
        <p:txBody>
          <a:bodyPr/>
          <a:lstStyle/>
          <a:p>
            <a:endParaRPr lang="en-US" dirty="0"/>
          </a:p>
        </p:txBody>
      </p:sp>
      <p:sp>
        <p:nvSpPr>
          <p:cNvPr id="19486" name="Line 30"/>
          <p:cNvSpPr>
            <a:spLocks noChangeShapeType="1"/>
          </p:cNvSpPr>
          <p:nvPr/>
        </p:nvSpPr>
        <p:spPr bwMode="auto">
          <a:xfrm>
            <a:off x="3962400" y="3962400"/>
            <a:ext cx="152400" cy="304800"/>
          </a:xfrm>
          <a:prstGeom prst="line">
            <a:avLst/>
          </a:prstGeom>
          <a:noFill/>
          <a:ln w="9525">
            <a:solidFill>
              <a:schemeClr val="tx1"/>
            </a:solidFill>
            <a:round/>
            <a:headEnd/>
            <a:tailEnd/>
          </a:ln>
        </p:spPr>
        <p:txBody>
          <a:bodyPr/>
          <a:lstStyle/>
          <a:p>
            <a:endParaRPr lang="en-US" dirty="0"/>
          </a:p>
        </p:txBody>
      </p:sp>
      <p:sp>
        <p:nvSpPr>
          <p:cNvPr id="19487" name="Line 31"/>
          <p:cNvSpPr>
            <a:spLocks noChangeShapeType="1"/>
          </p:cNvSpPr>
          <p:nvPr/>
        </p:nvSpPr>
        <p:spPr bwMode="auto">
          <a:xfrm flipH="1">
            <a:off x="5410200" y="3962400"/>
            <a:ext cx="228600" cy="228600"/>
          </a:xfrm>
          <a:prstGeom prst="line">
            <a:avLst/>
          </a:prstGeom>
          <a:noFill/>
          <a:ln w="9525">
            <a:solidFill>
              <a:schemeClr val="tx1"/>
            </a:solidFill>
            <a:round/>
            <a:headEnd/>
            <a:tailEnd/>
          </a:ln>
        </p:spPr>
        <p:txBody>
          <a:bodyPr/>
          <a:lstStyle/>
          <a:p>
            <a:endParaRPr lang="en-US" dirty="0"/>
          </a:p>
        </p:txBody>
      </p:sp>
      <p:sp>
        <p:nvSpPr>
          <p:cNvPr id="19488" name="Line 32"/>
          <p:cNvSpPr>
            <a:spLocks noChangeShapeType="1"/>
          </p:cNvSpPr>
          <p:nvPr/>
        </p:nvSpPr>
        <p:spPr bwMode="auto">
          <a:xfrm>
            <a:off x="6019800" y="3962400"/>
            <a:ext cx="0" cy="381000"/>
          </a:xfrm>
          <a:prstGeom prst="line">
            <a:avLst/>
          </a:prstGeom>
          <a:noFill/>
          <a:ln w="9525">
            <a:solidFill>
              <a:schemeClr val="tx1"/>
            </a:solidFill>
            <a:round/>
            <a:headEnd/>
            <a:tailEnd/>
          </a:ln>
        </p:spPr>
        <p:txBody>
          <a:bodyPr/>
          <a:lstStyle/>
          <a:p>
            <a:endParaRPr lang="en-US" dirty="0"/>
          </a:p>
        </p:txBody>
      </p:sp>
      <p:sp>
        <p:nvSpPr>
          <p:cNvPr id="19489" name="Line 33"/>
          <p:cNvSpPr>
            <a:spLocks noChangeShapeType="1"/>
          </p:cNvSpPr>
          <p:nvPr/>
        </p:nvSpPr>
        <p:spPr bwMode="auto">
          <a:xfrm>
            <a:off x="6400800" y="3962400"/>
            <a:ext cx="152400" cy="228600"/>
          </a:xfrm>
          <a:prstGeom prst="line">
            <a:avLst/>
          </a:prstGeom>
          <a:noFill/>
          <a:ln w="9525">
            <a:solidFill>
              <a:schemeClr val="tx1"/>
            </a:solidFill>
            <a:round/>
            <a:headEnd/>
            <a:tailEnd/>
          </a:ln>
        </p:spPr>
        <p:txBody>
          <a:bodyPr/>
          <a:lstStyle/>
          <a:p>
            <a:endParaRPr lang="en-US" dirty="0"/>
          </a:p>
        </p:txBody>
      </p:sp>
      <p:sp>
        <p:nvSpPr>
          <p:cNvPr id="19490" name="Line 34"/>
          <p:cNvSpPr>
            <a:spLocks noChangeShapeType="1"/>
          </p:cNvSpPr>
          <p:nvPr/>
        </p:nvSpPr>
        <p:spPr bwMode="auto">
          <a:xfrm flipH="1">
            <a:off x="7696200" y="4038600"/>
            <a:ext cx="76200" cy="152400"/>
          </a:xfrm>
          <a:prstGeom prst="line">
            <a:avLst/>
          </a:prstGeom>
          <a:noFill/>
          <a:ln w="9525">
            <a:solidFill>
              <a:schemeClr val="tx1"/>
            </a:solidFill>
            <a:round/>
            <a:headEnd/>
            <a:tailEnd/>
          </a:ln>
        </p:spPr>
        <p:txBody>
          <a:bodyPr/>
          <a:lstStyle/>
          <a:p>
            <a:endParaRPr lang="en-US" dirty="0"/>
          </a:p>
        </p:txBody>
      </p:sp>
      <p:sp>
        <p:nvSpPr>
          <p:cNvPr id="19491" name="Line 35"/>
          <p:cNvSpPr>
            <a:spLocks noChangeShapeType="1"/>
          </p:cNvSpPr>
          <p:nvPr/>
        </p:nvSpPr>
        <p:spPr bwMode="auto">
          <a:xfrm>
            <a:off x="8229600" y="4038600"/>
            <a:ext cx="152400" cy="152400"/>
          </a:xfrm>
          <a:prstGeom prst="line">
            <a:avLst/>
          </a:prstGeom>
          <a:noFill/>
          <a:ln w="9525">
            <a:solidFill>
              <a:schemeClr val="tx1"/>
            </a:solidFill>
            <a:round/>
            <a:headEnd/>
            <a:tailEnd/>
          </a:ln>
        </p:spPr>
        <p:txBody>
          <a:bodyPr/>
          <a:lstStyle/>
          <a:p>
            <a:endParaRPr lang="en-US" dirty="0"/>
          </a:p>
        </p:txBody>
      </p:sp>
      <p:sp>
        <p:nvSpPr>
          <p:cNvPr id="19492" name="Line 36"/>
          <p:cNvSpPr>
            <a:spLocks noChangeShapeType="1"/>
          </p:cNvSpPr>
          <p:nvPr/>
        </p:nvSpPr>
        <p:spPr bwMode="auto">
          <a:xfrm flipH="1">
            <a:off x="3810000" y="4724400"/>
            <a:ext cx="228600" cy="152400"/>
          </a:xfrm>
          <a:prstGeom prst="line">
            <a:avLst/>
          </a:prstGeom>
          <a:noFill/>
          <a:ln w="9525">
            <a:solidFill>
              <a:schemeClr val="tx1"/>
            </a:solidFill>
            <a:round/>
            <a:headEnd/>
            <a:tailEnd/>
          </a:ln>
        </p:spPr>
        <p:txBody>
          <a:bodyPr/>
          <a:lstStyle/>
          <a:p>
            <a:endParaRPr lang="en-US" dirty="0"/>
          </a:p>
        </p:txBody>
      </p:sp>
      <p:sp>
        <p:nvSpPr>
          <p:cNvPr id="19493" name="Line 37"/>
          <p:cNvSpPr>
            <a:spLocks noChangeShapeType="1"/>
          </p:cNvSpPr>
          <p:nvPr/>
        </p:nvSpPr>
        <p:spPr bwMode="auto">
          <a:xfrm>
            <a:off x="4191000" y="4724400"/>
            <a:ext cx="0" cy="152400"/>
          </a:xfrm>
          <a:prstGeom prst="line">
            <a:avLst/>
          </a:prstGeom>
          <a:noFill/>
          <a:ln w="9525">
            <a:solidFill>
              <a:schemeClr val="tx1"/>
            </a:solidFill>
            <a:round/>
            <a:headEnd/>
            <a:tailEnd/>
          </a:ln>
        </p:spPr>
        <p:txBody>
          <a:bodyPr/>
          <a:lstStyle/>
          <a:p>
            <a:endParaRPr lang="en-US" dirty="0"/>
          </a:p>
        </p:txBody>
      </p:sp>
      <p:sp>
        <p:nvSpPr>
          <p:cNvPr id="19494" name="Line 38"/>
          <p:cNvSpPr>
            <a:spLocks noChangeShapeType="1"/>
          </p:cNvSpPr>
          <p:nvPr/>
        </p:nvSpPr>
        <p:spPr bwMode="auto">
          <a:xfrm>
            <a:off x="4343400" y="4648200"/>
            <a:ext cx="228600" cy="228600"/>
          </a:xfrm>
          <a:prstGeom prst="line">
            <a:avLst/>
          </a:prstGeom>
          <a:noFill/>
          <a:ln w="9525">
            <a:solidFill>
              <a:schemeClr val="tx1"/>
            </a:solidFill>
            <a:round/>
            <a:headEnd/>
            <a:tailEnd/>
          </a:ln>
        </p:spPr>
        <p:txBody>
          <a:bodyPr/>
          <a:lstStyle/>
          <a:p>
            <a:endParaRPr lang="en-US" dirty="0"/>
          </a:p>
        </p:txBody>
      </p:sp>
      <p:sp>
        <p:nvSpPr>
          <p:cNvPr id="19495" name="Line 39"/>
          <p:cNvSpPr>
            <a:spLocks noChangeShapeType="1"/>
          </p:cNvSpPr>
          <p:nvPr/>
        </p:nvSpPr>
        <p:spPr bwMode="auto">
          <a:xfrm>
            <a:off x="6019800" y="4800600"/>
            <a:ext cx="0" cy="152400"/>
          </a:xfrm>
          <a:prstGeom prst="line">
            <a:avLst/>
          </a:prstGeom>
          <a:noFill/>
          <a:ln w="9525">
            <a:solidFill>
              <a:schemeClr val="tx1"/>
            </a:solidFill>
            <a:round/>
            <a:headEnd/>
            <a:tailEnd/>
          </a:ln>
        </p:spPr>
        <p:txBody>
          <a:bodyPr/>
          <a:lstStyle/>
          <a:p>
            <a:endParaRPr lang="en-US" dirty="0"/>
          </a:p>
        </p:txBody>
      </p:sp>
      <p:sp>
        <p:nvSpPr>
          <p:cNvPr id="19496" name="Line 40"/>
          <p:cNvSpPr>
            <a:spLocks noChangeShapeType="1"/>
          </p:cNvSpPr>
          <p:nvPr/>
        </p:nvSpPr>
        <p:spPr bwMode="auto">
          <a:xfrm flipH="1">
            <a:off x="7315200" y="4648200"/>
            <a:ext cx="152400" cy="304800"/>
          </a:xfrm>
          <a:prstGeom prst="line">
            <a:avLst/>
          </a:prstGeom>
          <a:noFill/>
          <a:ln w="9525">
            <a:solidFill>
              <a:schemeClr val="tx1"/>
            </a:solidFill>
            <a:round/>
            <a:headEnd/>
            <a:tailEnd/>
          </a:ln>
        </p:spPr>
        <p:txBody>
          <a:bodyPr/>
          <a:lstStyle/>
          <a:p>
            <a:endParaRPr lang="en-US" dirty="0"/>
          </a:p>
        </p:txBody>
      </p:sp>
      <p:sp>
        <p:nvSpPr>
          <p:cNvPr id="19497" name="Line 41"/>
          <p:cNvSpPr>
            <a:spLocks noChangeShapeType="1"/>
          </p:cNvSpPr>
          <p:nvPr/>
        </p:nvSpPr>
        <p:spPr bwMode="auto">
          <a:xfrm>
            <a:off x="7696200" y="4648200"/>
            <a:ext cx="152400" cy="304800"/>
          </a:xfrm>
          <a:prstGeom prst="line">
            <a:avLst/>
          </a:prstGeom>
          <a:noFill/>
          <a:ln w="9525">
            <a:solidFill>
              <a:schemeClr val="tx1"/>
            </a:solidFill>
            <a:round/>
            <a:headEnd/>
            <a:tailEnd/>
          </a:ln>
        </p:spPr>
        <p:txBody>
          <a:bodyPr/>
          <a:lstStyle/>
          <a:p>
            <a:endParaRPr lang="en-US" dirty="0"/>
          </a:p>
        </p:txBody>
      </p:sp>
      <p:sp>
        <p:nvSpPr>
          <p:cNvPr id="19498" name="Text Box 42"/>
          <p:cNvSpPr txBox="1">
            <a:spLocks noChangeArrowheads="1"/>
          </p:cNvSpPr>
          <p:nvPr/>
        </p:nvSpPr>
        <p:spPr bwMode="auto">
          <a:xfrm>
            <a:off x="3124200" y="1981200"/>
            <a:ext cx="2971800" cy="707886"/>
          </a:xfrm>
          <a:prstGeom prst="rect">
            <a:avLst/>
          </a:prstGeom>
          <a:noFill/>
          <a:ln w="9525">
            <a:noFill/>
            <a:miter lim="800000"/>
            <a:headEnd/>
            <a:tailEnd/>
          </a:ln>
        </p:spPr>
        <p:txBody>
          <a:bodyPr>
            <a:spAutoFit/>
          </a:bodyPr>
          <a:lstStyle/>
          <a:p>
            <a:pPr>
              <a:spcBef>
                <a:spcPct val="50000"/>
              </a:spcBef>
            </a:pPr>
            <a:r>
              <a:rPr lang="en-US" sz="2000" dirty="0"/>
              <a:t>Title of Chapter or </a:t>
            </a:r>
            <a:r>
              <a:rPr lang="en-US" sz="2000" dirty="0" smtClean="0"/>
              <a:t>Paper, or Name of Disease</a:t>
            </a:r>
            <a:endParaRPr lang="en-US" sz="2000" dirty="0"/>
          </a:p>
        </p:txBody>
      </p:sp>
      <p:sp>
        <p:nvSpPr>
          <p:cNvPr id="19499" name="Line 43"/>
          <p:cNvSpPr>
            <a:spLocks noChangeShapeType="1"/>
          </p:cNvSpPr>
          <p:nvPr/>
        </p:nvSpPr>
        <p:spPr bwMode="auto">
          <a:xfrm>
            <a:off x="4495800" y="2590800"/>
            <a:ext cx="228600" cy="457200"/>
          </a:xfrm>
          <a:prstGeom prst="line">
            <a:avLst/>
          </a:prstGeom>
          <a:noFill/>
          <a:ln w="9525">
            <a:solidFill>
              <a:schemeClr val="tx1"/>
            </a:solidFill>
            <a:round/>
            <a:headEnd/>
            <a:tailEnd type="triangle" w="med" len="med"/>
          </a:ln>
        </p:spPr>
        <p:txBody>
          <a:bodyPr/>
          <a:lstStyle/>
          <a:p>
            <a:endParaRPr lang="en-US" dirty="0"/>
          </a:p>
        </p:txBody>
      </p:sp>
      <p:sp>
        <p:nvSpPr>
          <p:cNvPr id="19500" name="Text Box 44"/>
          <p:cNvSpPr txBox="1">
            <a:spLocks noChangeArrowheads="1"/>
          </p:cNvSpPr>
          <p:nvPr/>
        </p:nvSpPr>
        <p:spPr bwMode="auto">
          <a:xfrm>
            <a:off x="898525" y="2605088"/>
            <a:ext cx="2022475" cy="396875"/>
          </a:xfrm>
          <a:prstGeom prst="rect">
            <a:avLst/>
          </a:prstGeom>
          <a:noFill/>
          <a:ln w="9525">
            <a:noFill/>
            <a:miter lim="800000"/>
            <a:headEnd/>
            <a:tailEnd/>
          </a:ln>
        </p:spPr>
        <p:txBody>
          <a:bodyPr wrap="none">
            <a:spAutoFit/>
          </a:bodyPr>
          <a:lstStyle/>
          <a:p>
            <a:r>
              <a:rPr lang="en-US" sz="2000" dirty="0"/>
              <a:t>Primary Headings</a:t>
            </a:r>
          </a:p>
        </p:txBody>
      </p:sp>
      <p:sp>
        <p:nvSpPr>
          <p:cNvPr id="19501" name="Line 45"/>
          <p:cNvSpPr>
            <a:spLocks noChangeShapeType="1"/>
          </p:cNvSpPr>
          <p:nvPr/>
        </p:nvSpPr>
        <p:spPr bwMode="auto">
          <a:xfrm>
            <a:off x="1524000" y="2971800"/>
            <a:ext cx="152400" cy="762000"/>
          </a:xfrm>
          <a:prstGeom prst="line">
            <a:avLst/>
          </a:prstGeom>
          <a:noFill/>
          <a:ln w="9525">
            <a:solidFill>
              <a:schemeClr val="tx1"/>
            </a:solidFill>
            <a:round/>
            <a:headEnd/>
            <a:tailEnd type="triangle" w="med" len="med"/>
          </a:ln>
        </p:spPr>
        <p:txBody>
          <a:bodyPr/>
          <a:lstStyle/>
          <a:p>
            <a:endParaRPr lang="en-US" dirty="0"/>
          </a:p>
        </p:txBody>
      </p:sp>
      <p:sp>
        <p:nvSpPr>
          <p:cNvPr id="19502" name="Text Box 46"/>
          <p:cNvSpPr txBox="1">
            <a:spLocks noChangeArrowheads="1"/>
          </p:cNvSpPr>
          <p:nvPr/>
        </p:nvSpPr>
        <p:spPr bwMode="auto">
          <a:xfrm>
            <a:off x="1089025" y="5478463"/>
            <a:ext cx="2644775" cy="396875"/>
          </a:xfrm>
          <a:prstGeom prst="rect">
            <a:avLst/>
          </a:prstGeom>
          <a:noFill/>
          <a:ln w="9525">
            <a:noFill/>
            <a:miter lim="800000"/>
            <a:headEnd/>
            <a:tailEnd/>
          </a:ln>
        </p:spPr>
        <p:txBody>
          <a:bodyPr>
            <a:spAutoFit/>
          </a:bodyPr>
          <a:lstStyle/>
          <a:p>
            <a:pPr>
              <a:spcBef>
                <a:spcPct val="50000"/>
              </a:spcBef>
            </a:pPr>
            <a:r>
              <a:rPr lang="en-US" sz="2000" dirty="0"/>
              <a:t>Subheadings</a:t>
            </a:r>
          </a:p>
        </p:txBody>
      </p:sp>
      <p:sp>
        <p:nvSpPr>
          <p:cNvPr id="19503" name="Line 47"/>
          <p:cNvSpPr>
            <a:spLocks noChangeShapeType="1"/>
          </p:cNvSpPr>
          <p:nvPr/>
        </p:nvSpPr>
        <p:spPr bwMode="auto">
          <a:xfrm flipH="1" flipV="1">
            <a:off x="1295400" y="4419600"/>
            <a:ext cx="381000" cy="1066800"/>
          </a:xfrm>
          <a:prstGeom prst="line">
            <a:avLst/>
          </a:prstGeom>
          <a:noFill/>
          <a:ln w="9525">
            <a:solidFill>
              <a:schemeClr val="tx1"/>
            </a:solidFill>
            <a:round/>
            <a:headEnd/>
            <a:tailEnd type="triangle" w="med" len="med"/>
          </a:ln>
        </p:spPr>
        <p:txBody>
          <a:bodyPr/>
          <a:lstStyle/>
          <a:p>
            <a:endParaRPr lang="en-US" dirty="0"/>
          </a:p>
        </p:txBody>
      </p:sp>
      <p:sp>
        <p:nvSpPr>
          <p:cNvPr id="19504" name="Line 48"/>
          <p:cNvSpPr>
            <a:spLocks noChangeShapeType="1"/>
          </p:cNvSpPr>
          <p:nvPr/>
        </p:nvSpPr>
        <p:spPr bwMode="auto">
          <a:xfrm flipV="1">
            <a:off x="1752600" y="4419600"/>
            <a:ext cx="381000" cy="1066800"/>
          </a:xfrm>
          <a:prstGeom prst="line">
            <a:avLst/>
          </a:prstGeom>
          <a:noFill/>
          <a:ln w="9525">
            <a:solidFill>
              <a:schemeClr val="tx1"/>
            </a:solidFill>
            <a:round/>
            <a:headEnd/>
            <a:tailEnd type="triangle" w="med" len="med"/>
          </a:ln>
        </p:spPr>
        <p:txBody>
          <a:bodyPr/>
          <a:lstStyle/>
          <a:p>
            <a:endParaRPr lang="en-US" dirty="0"/>
          </a:p>
        </p:txBody>
      </p:sp>
      <p:sp>
        <p:nvSpPr>
          <p:cNvPr id="19505" name="Text Box 49"/>
          <p:cNvSpPr txBox="1">
            <a:spLocks noChangeArrowheads="1"/>
          </p:cNvSpPr>
          <p:nvPr/>
        </p:nvSpPr>
        <p:spPr bwMode="auto">
          <a:xfrm>
            <a:off x="4038600" y="5715000"/>
            <a:ext cx="2644775" cy="396875"/>
          </a:xfrm>
          <a:prstGeom prst="rect">
            <a:avLst/>
          </a:prstGeom>
          <a:noFill/>
          <a:ln w="9525">
            <a:noFill/>
            <a:miter lim="800000"/>
            <a:headEnd/>
            <a:tailEnd/>
          </a:ln>
        </p:spPr>
        <p:txBody>
          <a:bodyPr>
            <a:spAutoFit/>
          </a:bodyPr>
          <a:lstStyle/>
          <a:p>
            <a:pPr>
              <a:spcBef>
                <a:spcPct val="50000"/>
              </a:spcBef>
            </a:pPr>
            <a:r>
              <a:rPr lang="en-US" sz="2000" dirty="0"/>
              <a:t>Secondary Subheadings</a:t>
            </a:r>
          </a:p>
        </p:txBody>
      </p:sp>
      <p:sp>
        <p:nvSpPr>
          <p:cNvPr id="19506" name="Line 50"/>
          <p:cNvSpPr>
            <a:spLocks noChangeShapeType="1"/>
          </p:cNvSpPr>
          <p:nvPr/>
        </p:nvSpPr>
        <p:spPr bwMode="auto">
          <a:xfrm flipH="1" flipV="1">
            <a:off x="3733800" y="5105400"/>
            <a:ext cx="914400" cy="685800"/>
          </a:xfrm>
          <a:prstGeom prst="line">
            <a:avLst/>
          </a:prstGeom>
          <a:noFill/>
          <a:ln w="9525">
            <a:solidFill>
              <a:schemeClr val="tx1"/>
            </a:solidFill>
            <a:round/>
            <a:headEnd/>
            <a:tailEnd type="triangle" w="med" len="med"/>
          </a:ln>
        </p:spPr>
        <p:txBody>
          <a:bodyPr/>
          <a:lstStyle/>
          <a:p>
            <a:endParaRPr lang="en-US" dirty="0"/>
          </a:p>
        </p:txBody>
      </p:sp>
      <p:sp>
        <p:nvSpPr>
          <p:cNvPr id="19507" name="Line 51"/>
          <p:cNvSpPr>
            <a:spLocks noChangeShapeType="1"/>
          </p:cNvSpPr>
          <p:nvPr/>
        </p:nvSpPr>
        <p:spPr bwMode="auto">
          <a:xfrm flipH="1" flipV="1">
            <a:off x="4191000" y="5105400"/>
            <a:ext cx="457200" cy="685800"/>
          </a:xfrm>
          <a:prstGeom prst="line">
            <a:avLst/>
          </a:prstGeom>
          <a:noFill/>
          <a:ln w="9525">
            <a:solidFill>
              <a:schemeClr val="tx1"/>
            </a:solidFill>
            <a:round/>
            <a:headEnd/>
            <a:tailEnd type="triangle" w="med" len="med"/>
          </a:ln>
        </p:spPr>
        <p:txBody>
          <a:bodyPr/>
          <a:lstStyle/>
          <a:p>
            <a:endParaRPr lang="en-US" dirty="0"/>
          </a:p>
        </p:txBody>
      </p:sp>
      <p:sp>
        <p:nvSpPr>
          <p:cNvPr id="19508" name="Line 52"/>
          <p:cNvSpPr>
            <a:spLocks noChangeShapeType="1"/>
          </p:cNvSpPr>
          <p:nvPr/>
        </p:nvSpPr>
        <p:spPr bwMode="auto">
          <a:xfrm flipV="1">
            <a:off x="4648200" y="5105400"/>
            <a:ext cx="76200" cy="6858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04800"/>
            <a:ext cx="7772400" cy="1143000"/>
          </a:xfrm>
        </p:spPr>
        <p:txBody>
          <a:bodyPr/>
          <a:lstStyle/>
          <a:p>
            <a:pPr algn="ctr" eaLnBrk="1" hangingPunct="1"/>
            <a:r>
              <a:rPr lang="en-US" dirty="0" smtClean="0"/>
              <a:t>Compare and Contrast</a:t>
            </a:r>
          </a:p>
        </p:txBody>
      </p:sp>
      <p:sp>
        <p:nvSpPr>
          <p:cNvPr id="20483" name="Rectangle 3"/>
          <p:cNvSpPr>
            <a:spLocks noChangeArrowheads="1"/>
          </p:cNvSpPr>
          <p:nvPr/>
        </p:nvSpPr>
        <p:spPr bwMode="auto">
          <a:xfrm>
            <a:off x="1219200" y="1752600"/>
            <a:ext cx="2209800" cy="685800"/>
          </a:xfrm>
          <a:prstGeom prst="rect">
            <a:avLst/>
          </a:prstGeom>
          <a:solidFill>
            <a:schemeClr val="accent1"/>
          </a:solidFill>
          <a:ln w="9525">
            <a:solidFill>
              <a:schemeClr val="tx1"/>
            </a:solidFill>
            <a:miter lim="800000"/>
            <a:headEnd/>
            <a:tailEnd/>
          </a:ln>
        </p:spPr>
        <p:txBody>
          <a:bodyPr wrap="none" anchor="ctr"/>
          <a:lstStyle/>
          <a:p>
            <a:pPr algn="ctr"/>
            <a:r>
              <a:rPr lang="en-US" b="1" dirty="0"/>
              <a:t>Concept #1</a:t>
            </a:r>
          </a:p>
        </p:txBody>
      </p:sp>
      <p:sp>
        <p:nvSpPr>
          <p:cNvPr id="20484" name="Rectangle 4"/>
          <p:cNvSpPr>
            <a:spLocks noChangeArrowheads="1"/>
          </p:cNvSpPr>
          <p:nvPr/>
        </p:nvSpPr>
        <p:spPr bwMode="auto">
          <a:xfrm>
            <a:off x="5334000" y="1752600"/>
            <a:ext cx="2209800" cy="685800"/>
          </a:xfrm>
          <a:prstGeom prst="rect">
            <a:avLst/>
          </a:prstGeom>
          <a:solidFill>
            <a:schemeClr val="accent1"/>
          </a:solidFill>
          <a:ln w="9525">
            <a:solidFill>
              <a:schemeClr val="tx1"/>
            </a:solidFill>
            <a:miter lim="800000"/>
            <a:headEnd/>
            <a:tailEnd/>
          </a:ln>
        </p:spPr>
        <p:txBody>
          <a:bodyPr wrap="none" anchor="ctr"/>
          <a:lstStyle/>
          <a:p>
            <a:pPr algn="ctr"/>
            <a:r>
              <a:rPr lang="en-US" b="1" dirty="0"/>
              <a:t>Concept #2</a:t>
            </a:r>
          </a:p>
        </p:txBody>
      </p:sp>
      <p:sp>
        <p:nvSpPr>
          <p:cNvPr id="20485" name="Text Box 5"/>
          <p:cNvSpPr txBox="1">
            <a:spLocks noChangeArrowheads="1"/>
          </p:cNvSpPr>
          <p:nvPr/>
        </p:nvSpPr>
        <p:spPr bwMode="auto">
          <a:xfrm>
            <a:off x="2743200" y="2971800"/>
            <a:ext cx="3216275" cy="396875"/>
          </a:xfrm>
          <a:prstGeom prst="rect">
            <a:avLst/>
          </a:prstGeom>
          <a:noFill/>
          <a:ln w="9525">
            <a:noFill/>
            <a:miter lim="800000"/>
            <a:headEnd/>
            <a:tailEnd/>
          </a:ln>
        </p:spPr>
        <p:txBody>
          <a:bodyPr>
            <a:spAutoFit/>
          </a:bodyPr>
          <a:lstStyle/>
          <a:p>
            <a:pPr algn="ctr"/>
            <a:r>
              <a:rPr lang="en-US" sz="2000" b="1" dirty="0"/>
              <a:t>How are they similar?</a:t>
            </a:r>
          </a:p>
        </p:txBody>
      </p:sp>
      <p:sp>
        <p:nvSpPr>
          <p:cNvPr id="20486" name="Text Box 6"/>
          <p:cNvSpPr txBox="1">
            <a:spLocks noChangeArrowheads="1"/>
          </p:cNvSpPr>
          <p:nvPr/>
        </p:nvSpPr>
        <p:spPr bwMode="auto">
          <a:xfrm>
            <a:off x="2743200" y="4343400"/>
            <a:ext cx="3221038" cy="396875"/>
          </a:xfrm>
          <a:prstGeom prst="rect">
            <a:avLst/>
          </a:prstGeom>
          <a:noFill/>
          <a:ln w="9525">
            <a:noFill/>
            <a:miter lim="800000"/>
            <a:headEnd/>
            <a:tailEnd/>
          </a:ln>
        </p:spPr>
        <p:txBody>
          <a:bodyPr>
            <a:spAutoFit/>
          </a:bodyPr>
          <a:lstStyle/>
          <a:p>
            <a:pPr algn="ctr"/>
            <a:r>
              <a:rPr lang="en-US" sz="2000" b="1" dirty="0"/>
              <a:t>How are they different?</a:t>
            </a:r>
          </a:p>
        </p:txBody>
      </p:sp>
      <p:sp>
        <p:nvSpPr>
          <p:cNvPr id="20487" name="Line 7"/>
          <p:cNvSpPr>
            <a:spLocks noChangeShapeType="1"/>
          </p:cNvSpPr>
          <p:nvPr/>
        </p:nvSpPr>
        <p:spPr bwMode="auto">
          <a:xfrm>
            <a:off x="2438400" y="2514600"/>
            <a:ext cx="8382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0488" name="Line 8"/>
          <p:cNvSpPr>
            <a:spLocks noChangeShapeType="1"/>
          </p:cNvSpPr>
          <p:nvPr/>
        </p:nvSpPr>
        <p:spPr bwMode="auto">
          <a:xfrm flipH="1">
            <a:off x="5181600" y="2514600"/>
            <a:ext cx="914400" cy="457200"/>
          </a:xfrm>
          <a:prstGeom prst="line">
            <a:avLst/>
          </a:prstGeom>
          <a:noFill/>
          <a:ln w="9525">
            <a:solidFill>
              <a:schemeClr val="tx1"/>
            </a:solidFill>
            <a:round/>
            <a:headEnd/>
            <a:tailEnd type="triangle" w="med" len="med"/>
          </a:ln>
        </p:spPr>
        <p:txBody>
          <a:bodyPr wrap="none" anchor="ctr"/>
          <a:lstStyle/>
          <a:p>
            <a:endParaRPr lang="en-US" dirty="0"/>
          </a:p>
        </p:txBody>
      </p:sp>
      <p:grpSp>
        <p:nvGrpSpPr>
          <p:cNvPr id="20489" name="Group 9"/>
          <p:cNvGrpSpPr>
            <a:grpSpLocks/>
          </p:cNvGrpSpPr>
          <p:nvPr/>
        </p:nvGrpSpPr>
        <p:grpSpPr bwMode="auto">
          <a:xfrm>
            <a:off x="2667000" y="3429000"/>
            <a:ext cx="3276600" cy="685800"/>
            <a:chOff x="1728" y="2400"/>
            <a:chExt cx="2064" cy="432"/>
          </a:xfrm>
        </p:grpSpPr>
        <p:sp>
          <p:nvSpPr>
            <p:cNvPr id="20502" name="Line 10"/>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dirty="0"/>
            </a:p>
          </p:txBody>
        </p:sp>
        <p:sp>
          <p:nvSpPr>
            <p:cNvPr id="20503" name="Line 11"/>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dirty="0"/>
            </a:p>
          </p:txBody>
        </p:sp>
        <p:sp>
          <p:nvSpPr>
            <p:cNvPr id="20504" name="Line 12"/>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dirty="0"/>
            </a:p>
          </p:txBody>
        </p:sp>
        <p:sp>
          <p:nvSpPr>
            <p:cNvPr id="20505" name="Line 13"/>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dirty="0"/>
            </a:p>
          </p:txBody>
        </p:sp>
      </p:grpSp>
      <p:grpSp>
        <p:nvGrpSpPr>
          <p:cNvPr id="20490" name="Group 14"/>
          <p:cNvGrpSpPr>
            <a:grpSpLocks/>
          </p:cNvGrpSpPr>
          <p:nvPr/>
        </p:nvGrpSpPr>
        <p:grpSpPr bwMode="auto">
          <a:xfrm>
            <a:off x="1295400" y="5334000"/>
            <a:ext cx="2743200" cy="685800"/>
            <a:chOff x="1728" y="2400"/>
            <a:chExt cx="2064" cy="432"/>
          </a:xfrm>
        </p:grpSpPr>
        <p:sp>
          <p:nvSpPr>
            <p:cNvPr id="20498" name="Line 15"/>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dirty="0"/>
            </a:p>
          </p:txBody>
        </p:sp>
        <p:sp>
          <p:nvSpPr>
            <p:cNvPr id="20499" name="Line 16"/>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dirty="0"/>
            </a:p>
          </p:txBody>
        </p:sp>
        <p:sp>
          <p:nvSpPr>
            <p:cNvPr id="20500" name="Line 17"/>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dirty="0"/>
            </a:p>
          </p:txBody>
        </p:sp>
        <p:sp>
          <p:nvSpPr>
            <p:cNvPr id="20501" name="Line 18"/>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dirty="0"/>
            </a:p>
          </p:txBody>
        </p:sp>
      </p:grpSp>
      <p:grpSp>
        <p:nvGrpSpPr>
          <p:cNvPr id="20491" name="Group 19"/>
          <p:cNvGrpSpPr>
            <a:grpSpLocks/>
          </p:cNvGrpSpPr>
          <p:nvPr/>
        </p:nvGrpSpPr>
        <p:grpSpPr bwMode="auto">
          <a:xfrm>
            <a:off x="4953000" y="5334000"/>
            <a:ext cx="2743200" cy="685800"/>
            <a:chOff x="1728" y="2400"/>
            <a:chExt cx="2064" cy="432"/>
          </a:xfrm>
        </p:grpSpPr>
        <p:sp>
          <p:nvSpPr>
            <p:cNvPr id="20494" name="Line 20"/>
            <p:cNvSpPr>
              <a:spLocks noChangeShapeType="1"/>
            </p:cNvSpPr>
            <p:nvPr/>
          </p:nvSpPr>
          <p:spPr bwMode="auto">
            <a:xfrm>
              <a:off x="1728" y="2400"/>
              <a:ext cx="2064" cy="0"/>
            </a:xfrm>
            <a:prstGeom prst="line">
              <a:avLst/>
            </a:prstGeom>
            <a:noFill/>
            <a:ln w="9525">
              <a:solidFill>
                <a:schemeClr val="tx1"/>
              </a:solidFill>
              <a:round/>
              <a:headEnd/>
              <a:tailEnd/>
            </a:ln>
          </p:spPr>
          <p:txBody>
            <a:bodyPr wrap="none" anchor="ctr"/>
            <a:lstStyle/>
            <a:p>
              <a:endParaRPr lang="en-US" dirty="0"/>
            </a:p>
          </p:txBody>
        </p:sp>
        <p:sp>
          <p:nvSpPr>
            <p:cNvPr id="20495" name="Line 21"/>
            <p:cNvSpPr>
              <a:spLocks noChangeShapeType="1"/>
            </p:cNvSpPr>
            <p:nvPr/>
          </p:nvSpPr>
          <p:spPr bwMode="auto">
            <a:xfrm>
              <a:off x="1728" y="2544"/>
              <a:ext cx="2064" cy="0"/>
            </a:xfrm>
            <a:prstGeom prst="line">
              <a:avLst/>
            </a:prstGeom>
            <a:noFill/>
            <a:ln w="9525">
              <a:solidFill>
                <a:schemeClr val="tx1"/>
              </a:solidFill>
              <a:round/>
              <a:headEnd/>
              <a:tailEnd/>
            </a:ln>
          </p:spPr>
          <p:txBody>
            <a:bodyPr wrap="none" anchor="ctr"/>
            <a:lstStyle/>
            <a:p>
              <a:endParaRPr lang="en-US" dirty="0"/>
            </a:p>
          </p:txBody>
        </p:sp>
        <p:sp>
          <p:nvSpPr>
            <p:cNvPr id="20496" name="Line 22"/>
            <p:cNvSpPr>
              <a:spLocks noChangeShapeType="1"/>
            </p:cNvSpPr>
            <p:nvPr/>
          </p:nvSpPr>
          <p:spPr bwMode="auto">
            <a:xfrm>
              <a:off x="1728" y="2688"/>
              <a:ext cx="2064" cy="0"/>
            </a:xfrm>
            <a:prstGeom prst="line">
              <a:avLst/>
            </a:prstGeom>
            <a:noFill/>
            <a:ln w="9525">
              <a:solidFill>
                <a:schemeClr val="tx1"/>
              </a:solidFill>
              <a:round/>
              <a:headEnd/>
              <a:tailEnd/>
            </a:ln>
          </p:spPr>
          <p:txBody>
            <a:bodyPr wrap="none" anchor="ctr"/>
            <a:lstStyle/>
            <a:p>
              <a:endParaRPr lang="en-US" dirty="0"/>
            </a:p>
          </p:txBody>
        </p:sp>
        <p:sp>
          <p:nvSpPr>
            <p:cNvPr id="20497" name="Line 23"/>
            <p:cNvSpPr>
              <a:spLocks noChangeShapeType="1"/>
            </p:cNvSpPr>
            <p:nvPr/>
          </p:nvSpPr>
          <p:spPr bwMode="auto">
            <a:xfrm>
              <a:off x="1728" y="2832"/>
              <a:ext cx="2064" cy="0"/>
            </a:xfrm>
            <a:prstGeom prst="line">
              <a:avLst/>
            </a:prstGeom>
            <a:noFill/>
            <a:ln w="9525">
              <a:solidFill>
                <a:schemeClr val="tx1"/>
              </a:solidFill>
              <a:round/>
              <a:headEnd/>
              <a:tailEnd/>
            </a:ln>
          </p:spPr>
          <p:txBody>
            <a:bodyPr wrap="none" anchor="ctr"/>
            <a:lstStyle/>
            <a:p>
              <a:endParaRPr lang="en-US" dirty="0"/>
            </a:p>
          </p:txBody>
        </p:sp>
      </p:grpSp>
      <p:sp>
        <p:nvSpPr>
          <p:cNvPr id="20492" name="Line 24"/>
          <p:cNvSpPr>
            <a:spLocks noChangeShapeType="1"/>
          </p:cNvSpPr>
          <p:nvPr/>
        </p:nvSpPr>
        <p:spPr bwMode="auto">
          <a:xfrm flipH="1">
            <a:off x="2743200" y="4724400"/>
            <a:ext cx="609600" cy="457200"/>
          </a:xfrm>
          <a:prstGeom prst="line">
            <a:avLst/>
          </a:prstGeom>
          <a:noFill/>
          <a:ln w="9525">
            <a:solidFill>
              <a:schemeClr val="tx1"/>
            </a:solidFill>
            <a:round/>
            <a:headEnd/>
            <a:tailEnd type="triangle" w="med" len="med"/>
          </a:ln>
        </p:spPr>
        <p:txBody>
          <a:bodyPr wrap="none" anchor="ctr"/>
          <a:lstStyle/>
          <a:p>
            <a:endParaRPr lang="en-US" dirty="0"/>
          </a:p>
        </p:txBody>
      </p:sp>
      <p:sp>
        <p:nvSpPr>
          <p:cNvPr id="20493" name="Line 25"/>
          <p:cNvSpPr>
            <a:spLocks noChangeShapeType="1"/>
          </p:cNvSpPr>
          <p:nvPr/>
        </p:nvSpPr>
        <p:spPr bwMode="auto">
          <a:xfrm>
            <a:off x="4800600" y="4724400"/>
            <a:ext cx="609600" cy="4572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914400" y="0"/>
            <a:ext cx="8001000" cy="1143000"/>
          </a:xfrm>
        </p:spPr>
        <p:txBody>
          <a:bodyPr/>
          <a:lstStyle/>
          <a:p>
            <a:pPr algn="ctr" eaLnBrk="1" hangingPunct="1"/>
            <a:r>
              <a:rPr lang="en-US" sz="4000" b="1" dirty="0" smtClean="0"/>
              <a:t> </a:t>
            </a:r>
            <a:r>
              <a:rPr lang="en-US" sz="3600" b="1" dirty="0" smtClean="0"/>
              <a:t>Effective Metacognitive Strategies</a:t>
            </a:r>
          </a:p>
        </p:txBody>
      </p:sp>
      <p:sp>
        <p:nvSpPr>
          <p:cNvPr id="356355" name="Rectangle 3"/>
          <p:cNvSpPr>
            <a:spLocks noGrp="1" noChangeArrowheads="1"/>
          </p:cNvSpPr>
          <p:nvPr>
            <p:ph type="body" idx="1"/>
          </p:nvPr>
        </p:nvSpPr>
        <p:spPr>
          <a:xfrm>
            <a:off x="990600" y="1295400"/>
            <a:ext cx="8153400" cy="4953000"/>
          </a:xfrm>
        </p:spPr>
        <p:txBody>
          <a:bodyPr/>
          <a:lstStyle/>
          <a:p>
            <a:pPr eaLnBrk="1" hangingPunct="1">
              <a:lnSpc>
                <a:spcPct val="90000"/>
              </a:lnSpc>
            </a:pPr>
            <a:r>
              <a:rPr lang="en-US" sz="2800" b="1" dirty="0" smtClean="0"/>
              <a:t>Always ask why, how, and what if</a:t>
            </a:r>
          </a:p>
          <a:p>
            <a:pPr eaLnBrk="1" hangingPunct="1">
              <a:lnSpc>
                <a:spcPct val="90000"/>
              </a:lnSpc>
            </a:pPr>
            <a:r>
              <a:rPr lang="en-US" sz="2800" b="1" dirty="0" smtClean="0"/>
              <a:t>Use SQ5R for reading assignments</a:t>
            </a:r>
          </a:p>
          <a:p>
            <a:pPr eaLnBrk="1" hangingPunct="1">
              <a:lnSpc>
                <a:spcPct val="90000"/>
              </a:lnSpc>
              <a:buFont typeface="Wingdings" pitchFamily="2" charset="2"/>
              <a:buNone/>
            </a:pPr>
            <a:r>
              <a:rPr lang="en-US" sz="2800" b="1" dirty="0" smtClean="0"/>
              <a:t>	</a:t>
            </a:r>
            <a:r>
              <a:rPr lang="en-US" sz="2800" dirty="0" smtClean="0"/>
              <a:t>(survey, question, read, recite, review, wRite, reflect)</a:t>
            </a:r>
          </a:p>
          <a:p>
            <a:pPr eaLnBrk="1" hangingPunct="1">
              <a:lnSpc>
                <a:spcPct val="90000"/>
              </a:lnSpc>
            </a:pPr>
            <a:r>
              <a:rPr lang="en-US" sz="2800" b="1" dirty="0" smtClean="0"/>
              <a:t>Test understanding by giving “mini lectures” on concepts</a:t>
            </a:r>
          </a:p>
          <a:p>
            <a:pPr eaLnBrk="1" hangingPunct="1">
              <a:lnSpc>
                <a:spcPct val="90000"/>
              </a:lnSpc>
            </a:pPr>
            <a:r>
              <a:rPr lang="en-US" sz="2800" b="1" dirty="0" smtClean="0"/>
              <a:t>Move higher on Bloom’s taxonomy</a:t>
            </a:r>
          </a:p>
          <a:p>
            <a:pPr eaLnBrk="1" hangingPunct="1">
              <a:lnSpc>
                <a:spcPct val="90000"/>
              </a:lnSpc>
            </a:pPr>
            <a:r>
              <a:rPr lang="en-US" sz="2800" b="1" dirty="0" smtClean="0"/>
              <a:t>Always solve problems without looking at an example or the solution</a:t>
            </a:r>
          </a:p>
          <a:p>
            <a:pPr eaLnBrk="1" hangingPunct="1">
              <a:lnSpc>
                <a:spcPct val="90000"/>
              </a:lnSpc>
            </a:pPr>
            <a:r>
              <a:rPr lang="en-US" sz="2800" b="1" dirty="0" smtClean="0"/>
              <a:t>Use the Study Cycle with Intense Study Sessions</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56355">
                                            <p:txEl>
                                              <p:pRg st="0" end="0"/>
                                            </p:txEl>
                                          </p:spTgt>
                                        </p:tgtEl>
                                        <p:attrNameLst>
                                          <p:attrName>style.visibility</p:attrName>
                                        </p:attrNameLst>
                                      </p:cBhvr>
                                      <p:to>
                                        <p:strVal val="visible"/>
                                      </p:to>
                                    </p:set>
                                    <p:animEffect transition="in" filter="dissolve">
                                      <p:cBhvr>
                                        <p:cTn id="11" dur="500"/>
                                        <p:tgtEl>
                                          <p:spTgt spid="356355">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56355">
                                            <p:txEl>
                                              <p:pRg st="1" end="1"/>
                                            </p:txEl>
                                          </p:spTgt>
                                        </p:tgtEl>
                                        <p:attrNameLst>
                                          <p:attrName>style.visibility</p:attrName>
                                        </p:attrNameLst>
                                      </p:cBhvr>
                                      <p:to>
                                        <p:strVal val="visible"/>
                                      </p:to>
                                    </p:set>
                                    <p:animEffect transition="in" filter="dissolve">
                                      <p:cBhvr>
                                        <p:cTn id="15" dur="500"/>
                                        <p:tgtEl>
                                          <p:spTgt spid="356355">
                                            <p:txEl>
                                              <p:pRg st="1" end="1"/>
                                            </p:txEl>
                                          </p:spTgt>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356355">
                                            <p:txEl>
                                              <p:pRg st="2" end="2"/>
                                            </p:txEl>
                                          </p:spTgt>
                                        </p:tgtEl>
                                        <p:attrNameLst>
                                          <p:attrName>style.visibility</p:attrName>
                                        </p:attrNameLst>
                                      </p:cBhvr>
                                      <p:to>
                                        <p:strVal val="visible"/>
                                      </p:to>
                                    </p:set>
                                    <p:animEffect transition="in" filter="dissolve">
                                      <p:cBhvr>
                                        <p:cTn id="19" dur="500"/>
                                        <p:tgtEl>
                                          <p:spTgt spid="356355">
                                            <p:txEl>
                                              <p:pRg st="2" end="2"/>
                                            </p:txEl>
                                          </p:spTgt>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356355">
                                            <p:txEl>
                                              <p:pRg st="3" end="3"/>
                                            </p:txEl>
                                          </p:spTgt>
                                        </p:tgtEl>
                                        <p:attrNameLst>
                                          <p:attrName>style.visibility</p:attrName>
                                        </p:attrNameLst>
                                      </p:cBhvr>
                                      <p:to>
                                        <p:strVal val="visible"/>
                                      </p:to>
                                    </p:set>
                                    <p:animEffect transition="in" filter="dissolve">
                                      <p:cBhvr>
                                        <p:cTn id="23" dur="500"/>
                                        <p:tgtEl>
                                          <p:spTgt spid="356355">
                                            <p:txEl>
                                              <p:pRg st="3" end="3"/>
                                            </p:txEl>
                                          </p:spTgt>
                                        </p:tgtEl>
                                      </p:cBhvr>
                                    </p:animEffect>
                                  </p:childTnLst>
                                </p:cTn>
                              </p:par>
                            </p:childTnLst>
                          </p:cTn>
                        </p:par>
                        <p:par>
                          <p:cTn id="24" fill="hold">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dissolve">
                                      <p:cBhvr>
                                        <p:cTn id="27" dur="500"/>
                                        <p:tgtEl>
                                          <p:spTgt spid="356355">
                                            <p:txEl>
                                              <p:pRg st="4" end="4"/>
                                            </p:txEl>
                                          </p:spTgt>
                                        </p:tgtEl>
                                      </p:cBhvr>
                                    </p:animEffect>
                                  </p:childTnLst>
                                </p:cTn>
                              </p:par>
                            </p:childTnLst>
                          </p:cTn>
                        </p:par>
                        <p:par>
                          <p:cTn id="28" fill="hold">
                            <p:stCondLst>
                              <p:cond delay="8000"/>
                            </p:stCondLst>
                            <p:childTnLst>
                              <p:par>
                                <p:cTn id="29" presetID="9" presetClass="entr" presetSubtype="0" fill="hold" grpId="0" nodeType="afterEffect">
                                  <p:stCondLst>
                                    <p:cond delay="1000"/>
                                  </p:stCondLst>
                                  <p:childTnLst>
                                    <p:set>
                                      <p:cBhvr>
                                        <p:cTn id="30" dur="1" fill="hold">
                                          <p:stCondLst>
                                            <p:cond delay="0"/>
                                          </p:stCondLst>
                                        </p:cTn>
                                        <p:tgtEl>
                                          <p:spTgt spid="356355">
                                            <p:txEl>
                                              <p:pRg st="5" end="5"/>
                                            </p:txEl>
                                          </p:spTgt>
                                        </p:tgtEl>
                                        <p:attrNameLst>
                                          <p:attrName>style.visibility</p:attrName>
                                        </p:attrNameLst>
                                      </p:cBhvr>
                                      <p:to>
                                        <p:strVal val="visible"/>
                                      </p:to>
                                    </p:set>
                                    <p:animEffect transition="in" filter="dissolve">
                                      <p:cBhvr>
                                        <p:cTn id="31" dur="500"/>
                                        <p:tgtEl>
                                          <p:spTgt spid="356355">
                                            <p:txEl>
                                              <p:pRg st="5" end="5"/>
                                            </p:txEl>
                                          </p:spTgt>
                                        </p:tgtEl>
                                      </p:cBhvr>
                                    </p:animEffect>
                                  </p:childTnLst>
                                </p:cTn>
                              </p:par>
                            </p:childTnLst>
                          </p:cTn>
                        </p:par>
                        <p:par>
                          <p:cTn id="32" fill="hold">
                            <p:stCondLst>
                              <p:cond delay="9500"/>
                            </p:stCondLst>
                            <p:childTnLst>
                              <p:par>
                                <p:cTn id="33" presetID="9" presetClass="entr" presetSubtype="0" fill="hold" grpId="0" nodeType="afterEffect">
                                  <p:stCondLst>
                                    <p:cond delay="1000"/>
                                  </p:stCondLst>
                                  <p:childTnLst>
                                    <p:set>
                                      <p:cBhvr>
                                        <p:cTn id="34" dur="1" fill="hold">
                                          <p:stCondLst>
                                            <p:cond delay="0"/>
                                          </p:stCondLst>
                                        </p:cTn>
                                        <p:tgtEl>
                                          <p:spTgt spid="356355">
                                            <p:txEl>
                                              <p:pRg st="6" end="6"/>
                                            </p:txEl>
                                          </p:spTgt>
                                        </p:tgtEl>
                                        <p:attrNameLst>
                                          <p:attrName>style.visibility</p:attrName>
                                        </p:attrNameLst>
                                      </p:cBhvr>
                                      <p:to>
                                        <p:strVal val="visible"/>
                                      </p:to>
                                    </p:set>
                                    <p:animEffect transition="in" filter="dissolve">
                                      <p:cBhvr>
                                        <p:cTn id="35" dur="500"/>
                                        <p:tgtEl>
                                          <p:spTgt spid="356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48600" cy="1698625"/>
          </a:xfrm>
        </p:spPr>
        <p:txBody>
          <a:bodyPr>
            <a:normAutofit fontScale="90000"/>
          </a:bodyPr>
          <a:lstStyle/>
          <a:p>
            <a:pPr algn="ctr"/>
            <a:r>
              <a:rPr lang="en-US" sz="4000" dirty="0"/>
              <a:t/>
            </a:r>
            <a:br>
              <a:rPr lang="en-US" sz="4000" dirty="0"/>
            </a:br>
            <a:r>
              <a:rPr lang="en-US" sz="3100" b="1" dirty="0"/>
              <a:t>Teaching and Learning Strategies That </a:t>
            </a:r>
            <a:r>
              <a:rPr lang="en-US" sz="3100" b="1" dirty="0" smtClean="0"/>
              <a:t>Work</a:t>
            </a:r>
            <a:r>
              <a:rPr lang="en-US" sz="4000" b="1" dirty="0" smtClean="0"/>
              <a:t/>
            </a:r>
            <a:br>
              <a:rPr lang="en-US" sz="4000" b="1" dirty="0" smtClean="0"/>
            </a:br>
            <a:r>
              <a:rPr lang="en-US" sz="3600" dirty="0" smtClean="0"/>
              <a:t>  </a:t>
            </a:r>
            <a:br>
              <a:rPr lang="en-US" sz="3600" dirty="0" smtClean="0"/>
            </a:br>
            <a:r>
              <a:rPr lang="en-US" sz="3600" i="1" dirty="0" smtClean="0"/>
              <a:t>SCIENCE</a:t>
            </a:r>
            <a:r>
              <a:rPr lang="en-US" sz="3600" dirty="0" smtClean="0"/>
              <a:t> , </a:t>
            </a:r>
            <a:r>
              <a:rPr lang="en-US" sz="3100" dirty="0" smtClean="0"/>
              <a:t>VOL </a:t>
            </a:r>
            <a:r>
              <a:rPr lang="en-US" sz="3100" dirty="0"/>
              <a:t>325 </a:t>
            </a:r>
            <a:r>
              <a:rPr lang="en-US" sz="3600" dirty="0" smtClean="0"/>
              <a:t/>
            </a:r>
            <a:br>
              <a:rPr lang="en-US" sz="3600" dirty="0" smtClean="0"/>
            </a:br>
            <a:r>
              <a:rPr lang="en-US" sz="3100" dirty="0" smtClean="0"/>
              <a:t>4 </a:t>
            </a:r>
            <a:r>
              <a:rPr lang="en-US" sz="3100" dirty="0"/>
              <a:t>SEPTEMBER </a:t>
            </a:r>
            <a:r>
              <a:rPr lang="en-US" sz="3100" dirty="0" smtClean="0"/>
              <a:t>2009</a:t>
            </a:r>
            <a:br>
              <a:rPr lang="en-US" sz="3100" dirty="0" smtClean="0"/>
            </a:br>
            <a:r>
              <a:rPr lang="en-US" sz="3100" dirty="0" smtClean="0"/>
              <a:t> www.sciencemag.org </a:t>
            </a:r>
            <a:br>
              <a:rPr lang="en-US" sz="3100" dirty="0" smtClean="0"/>
            </a:br>
            <a:r>
              <a:rPr lang="en-US" sz="2800" i="1" dirty="0"/>
              <a:t>Published by AAAS</a:t>
            </a:r>
            <a:endParaRPr lang="en-US" sz="3100" dirty="0"/>
          </a:p>
        </p:txBody>
      </p:sp>
      <p:sp>
        <p:nvSpPr>
          <p:cNvPr id="3" name="Subtitle 2"/>
          <p:cNvSpPr>
            <a:spLocks noGrp="1"/>
          </p:cNvSpPr>
          <p:nvPr>
            <p:ph type="subTitle" idx="1"/>
          </p:nvPr>
        </p:nvSpPr>
        <p:spPr>
          <a:xfrm>
            <a:off x="1219200" y="2743200"/>
            <a:ext cx="7391400" cy="1752600"/>
          </a:xfrm>
        </p:spPr>
        <p:txBody>
          <a:bodyPr>
            <a:noAutofit/>
          </a:bodyPr>
          <a:lstStyle/>
          <a:p>
            <a:r>
              <a:rPr lang="en-US" sz="2000" b="1" dirty="0">
                <a:solidFill>
                  <a:schemeClr val="tx1"/>
                </a:solidFill>
              </a:rPr>
              <a:t>ROALD HOFFMANN</a:t>
            </a:r>
            <a:r>
              <a:rPr lang="en-US" sz="2000" b="1" baseline="30000" dirty="0">
                <a:solidFill>
                  <a:schemeClr val="tx1"/>
                </a:solidFill>
              </a:rPr>
              <a:t>1</a:t>
            </a:r>
            <a:r>
              <a:rPr lang="en-US" sz="2000" b="1" dirty="0">
                <a:solidFill>
                  <a:schemeClr val="tx1"/>
                </a:solidFill>
              </a:rPr>
              <a:t>* AND </a:t>
            </a:r>
            <a:r>
              <a:rPr lang="en-US" sz="2000" b="1" dirty="0" smtClean="0">
                <a:solidFill>
                  <a:schemeClr val="tx1"/>
                </a:solidFill>
              </a:rPr>
              <a:t>   SAUNDRA </a:t>
            </a:r>
            <a:r>
              <a:rPr lang="en-US" sz="2000" b="1" dirty="0">
                <a:solidFill>
                  <a:schemeClr val="tx1"/>
                </a:solidFill>
              </a:rPr>
              <a:t>Y. </a:t>
            </a:r>
            <a:r>
              <a:rPr lang="en-US" sz="2000" b="1" dirty="0" smtClean="0">
                <a:solidFill>
                  <a:schemeClr val="tx1"/>
                </a:solidFill>
              </a:rPr>
              <a:t>MCGUIRE</a:t>
            </a:r>
            <a:r>
              <a:rPr lang="en-US" sz="2000" b="1" baseline="30000" dirty="0" smtClean="0">
                <a:solidFill>
                  <a:schemeClr val="tx1"/>
                </a:solidFill>
              </a:rPr>
              <a:t>2</a:t>
            </a:r>
            <a:endParaRPr lang="en-US" sz="2000" b="1" baseline="30000" dirty="0">
              <a:solidFill>
                <a:schemeClr val="tx1"/>
              </a:solidFill>
            </a:endParaRPr>
          </a:p>
        </p:txBody>
      </p:sp>
      <p:sp>
        <p:nvSpPr>
          <p:cNvPr id="4" name="TextBox 3"/>
          <p:cNvSpPr txBox="1"/>
          <p:nvPr/>
        </p:nvSpPr>
        <p:spPr>
          <a:xfrm>
            <a:off x="0" y="4919008"/>
            <a:ext cx="9144000" cy="1938992"/>
          </a:xfrm>
          <a:prstGeom prst="rect">
            <a:avLst/>
          </a:prstGeom>
          <a:noFill/>
        </p:spPr>
        <p:txBody>
          <a:bodyPr wrap="square" rtlCol="0">
            <a:spAutoFit/>
          </a:bodyPr>
          <a:lstStyle/>
          <a:p>
            <a:r>
              <a:rPr lang="en-US" b="1" baseline="30000" dirty="0" smtClean="0">
                <a:solidFill>
                  <a:schemeClr val="tx1"/>
                </a:solidFill>
              </a:rPr>
              <a:t>1</a:t>
            </a:r>
            <a:r>
              <a:rPr lang="en-US" b="1" dirty="0" smtClean="0">
                <a:solidFill>
                  <a:schemeClr val="tx1"/>
                </a:solidFill>
              </a:rPr>
              <a:t>Department of Chemistry and Chemical Biology, Cornell</a:t>
            </a:r>
          </a:p>
          <a:p>
            <a:r>
              <a:rPr lang="en-US" b="1" dirty="0" smtClean="0">
                <a:solidFill>
                  <a:schemeClr val="tx1"/>
                </a:solidFill>
              </a:rPr>
              <a:t>University, Baker Laboratory, Ithaca, NY 14853, USA.</a:t>
            </a:r>
          </a:p>
          <a:p>
            <a:endParaRPr lang="en-US" b="1" dirty="0" smtClean="0">
              <a:solidFill>
                <a:schemeClr val="tx1"/>
              </a:solidFill>
            </a:endParaRPr>
          </a:p>
          <a:p>
            <a:r>
              <a:rPr lang="en-US" b="1" baseline="30000" dirty="0" smtClean="0">
                <a:solidFill>
                  <a:schemeClr val="tx1"/>
                </a:solidFill>
              </a:rPr>
              <a:t>2</a:t>
            </a:r>
            <a:r>
              <a:rPr lang="en-US" b="1" dirty="0" smtClean="0">
                <a:solidFill>
                  <a:schemeClr val="tx1"/>
                </a:solidFill>
              </a:rPr>
              <a:t>Center for Academic Success and Department of Chemistry,</a:t>
            </a:r>
          </a:p>
          <a:p>
            <a:r>
              <a:rPr lang="it-IT" b="1" dirty="0" smtClean="0">
                <a:solidFill>
                  <a:schemeClr val="tx1"/>
                </a:solidFill>
              </a:rPr>
              <a:t>Louisiana State University, Baton Rouge, LA 70803, USA.</a:t>
            </a:r>
            <a:endParaRPr lang="en-US"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676400" y="3276600"/>
            <a:ext cx="1905000" cy="1600200"/>
          </a:xfrm>
          <a:prstGeom prst="rect">
            <a:avLst/>
          </a:prstGeom>
          <a:noFill/>
          <a:ln w="9525">
            <a:noFill/>
            <a:miter lim="800000"/>
            <a:headEnd/>
            <a:tailEnd/>
          </a:ln>
        </p:spPr>
      </p:pic>
      <p:pic>
        <p:nvPicPr>
          <p:cNvPr id="1028" name="Picture 1" descr="image001"/>
          <p:cNvPicPr>
            <a:picLocks noChangeAspect="1" noChangeArrowheads="1"/>
          </p:cNvPicPr>
          <p:nvPr/>
        </p:nvPicPr>
        <p:blipFill>
          <a:blip r:embed="rId3" cstate="print"/>
          <a:srcRect/>
          <a:stretch>
            <a:fillRect/>
          </a:stretch>
        </p:blipFill>
        <p:spPr bwMode="auto">
          <a:xfrm>
            <a:off x="5257800" y="3200400"/>
            <a:ext cx="198177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1200329"/>
          </a:xfrm>
        </p:spPr>
        <p:txBody>
          <a:bodyPr/>
          <a:lstStyle/>
          <a:p>
            <a:pPr algn="ctr"/>
            <a:r>
              <a:rPr lang="en-US" b="1" dirty="0" smtClean="0"/>
              <a:t>Mindset</a:t>
            </a:r>
            <a:endParaRPr lang="en-US" b="1" dirty="0"/>
          </a:p>
        </p:txBody>
      </p:sp>
      <p:sp>
        <p:nvSpPr>
          <p:cNvPr id="5" name="Title 1"/>
          <p:cNvSpPr txBox="1">
            <a:spLocks/>
          </p:cNvSpPr>
          <p:nvPr/>
        </p:nvSpPr>
        <p:spPr bwMode="auto">
          <a:xfrm>
            <a:off x="0" y="4715708"/>
            <a:ext cx="9144000" cy="1446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Another Key </a:t>
            </a:r>
            <a:r>
              <a:rPr kumimoji="0" lang="en-US" sz="4400" b="1" i="0" u="none" strike="noStrike" kern="0" cap="none" spc="0" normalizeH="0" baseline="0" noProof="0" dirty="0" smtClean="0">
                <a:ln>
                  <a:noFill/>
                </a:ln>
                <a:solidFill>
                  <a:schemeClr val="tx2"/>
                </a:solidFill>
                <a:effectLst/>
                <a:uLnTx/>
                <a:uFillTx/>
                <a:latin typeface="+mj-lt"/>
                <a:ea typeface="+mj-ea"/>
                <a:cs typeface="+mj-cs"/>
              </a:rPr>
              <a:t>Factor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in Increasing Student Learning</a:t>
            </a: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762000" y="5638800"/>
            <a:ext cx="7772400" cy="732508"/>
          </a:xfrm>
          <a:prstGeom prst="rect">
            <a:avLst/>
          </a:prstGeom>
          <a:noFill/>
          <a:ln w="9525">
            <a:noFill/>
            <a:miter lim="800000"/>
            <a:headEnd/>
            <a:tailEnd/>
          </a:ln>
        </p:spPr>
        <p:txBody>
          <a:bodyPr wrap="square">
            <a:spAutoFit/>
          </a:bodyPr>
          <a:lstStyle/>
          <a:p>
            <a:pPr>
              <a:lnSpc>
                <a:spcPct val="80000"/>
              </a:lnSpc>
              <a:defRPr/>
            </a:pPr>
            <a:r>
              <a:rPr lang="en-US" sz="2600" b="1" dirty="0" smtClean="0">
                <a:solidFill>
                  <a:schemeClr val="accent1">
                    <a:lumMod val="75000"/>
                  </a:schemeClr>
                </a:solidFill>
              </a:rPr>
              <a:t>Dweck, Carol, 2006.  </a:t>
            </a:r>
            <a:r>
              <a:rPr lang="en-US" sz="2600" b="1" i="1" dirty="0" smtClean="0">
                <a:solidFill>
                  <a:schemeClr val="accent1">
                    <a:lumMod val="75000"/>
                  </a:schemeClr>
                </a:solidFill>
              </a:rPr>
              <a:t>Mindset: The New Psychology of Succes</a:t>
            </a:r>
            <a:r>
              <a:rPr lang="en-US" sz="2600" b="1" i="1" dirty="0" smtClean="0">
                <a:solidFill>
                  <a:schemeClr val="accent1">
                    <a:lumMod val="75000"/>
                  </a:schemeClr>
                </a:solidFill>
              </a:rPr>
              <a:t>s.</a:t>
            </a:r>
            <a:r>
              <a:rPr lang="en-US" sz="2600" i="1" dirty="0" smtClean="0"/>
              <a:t>  </a:t>
            </a:r>
            <a:r>
              <a:rPr lang="en-US" sz="2600" b="1" dirty="0" smtClean="0">
                <a:solidFill>
                  <a:schemeClr val="accent5">
                    <a:lumMod val="75000"/>
                  </a:schemeClr>
                </a:solidFill>
              </a:rPr>
              <a:t>New </a:t>
            </a:r>
            <a:r>
              <a:rPr lang="en-US" sz="2600" b="1" dirty="0" smtClean="0">
                <a:solidFill>
                  <a:schemeClr val="accent5">
                    <a:lumMod val="75000"/>
                  </a:schemeClr>
                </a:solidFill>
              </a:rPr>
              <a:t>York:  Random House Publishing</a:t>
            </a:r>
            <a:endParaRPr lang="en-US" sz="2600" b="1" dirty="0">
              <a:solidFill>
                <a:schemeClr val="accent5">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3276600" y="838200"/>
            <a:ext cx="270880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533400"/>
            <a:ext cx="8382000" cy="1143000"/>
          </a:xfrm>
        </p:spPr>
        <p:txBody>
          <a:bodyPr/>
          <a:lstStyle/>
          <a:p>
            <a:pPr algn="ctr" eaLnBrk="1" hangingPunct="1"/>
            <a:r>
              <a:rPr lang="en-US" sz="4000" b="1" i="1" dirty="0" smtClean="0">
                <a:solidFill>
                  <a:schemeClr val="tx1"/>
                </a:solidFill>
                <a:cs typeface="Times New Roman" pitchFamily="18" charset="0"/>
              </a:rPr>
              <a:t>Two Types of Mindsets</a:t>
            </a:r>
            <a:r>
              <a:rPr lang="en-US" sz="4000" b="1" i="1" dirty="0" smtClean="0">
                <a:solidFill>
                  <a:schemeClr val="tx1"/>
                </a:solidFill>
                <a:cs typeface="Times New Roman" pitchFamily="18" charset="0"/>
              </a:rPr>
              <a:t> </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143000" y="1524000"/>
            <a:ext cx="8001000" cy="4247317"/>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600" b="1" dirty="0" smtClean="0">
                <a:latin typeface="Technical" pitchFamily="66" charset="0"/>
                <a:cs typeface="Times New Roman" pitchFamily="18" charset="0"/>
              </a:rPr>
              <a:t>Fixed Intelligence Mindset</a:t>
            </a:r>
          </a:p>
          <a:p>
            <a:pPr eaLnBrk="0" hangingPunct="0"/>
            <a:r>
              <a:rPr lang="en-US" sz="3600" b="1" dirty="0" smtClean="0">
                <a:latin typeface="Technical" pitchFamily="66" charset="0"/>
                <a:cs typeface="Times New Roman" pitchFamily="18" charset="0"/>
              </a:rPr>
              <a:t>	</a:t>
            </a:r>
            <a:r>
              <a:rPr lang="en-US" sz="3600" dirty="0" smtClean="0">
                <a:latin typeface="Technical" pitchFamily="66" charset="0"/>
                <a:cs typeface="Times New Roman" pitchFamily="18" charset="0"/>
              </a:rPr>
              <a:t>Intelligence is a static</a:t>
            </a:r>
          </a:p>
          <a:p>
            <a:pPr eaLnBrk="0" hangingPunct="0"/>
            <a:r>
              <a:rPr lang="en-US" sz="3600" dirty="0" smtClean="0">
                <a:latin typeface="Technical" pitchFamily="66" charset="0"/>
                <a:cs typeface="Times New Roman" pitchFamily="18" charset="0"/>
              </a:rPr>
              <a:t>	You have a certain amount of it</a:t>
            </a:r>
            <a:endParaRPr lang="en-US" sz="3600" dirty="0">
              <a:latin typeface="Technical" pitchFamily="66" charset="0"/>
              <a:cs typeface="Times New Roman" pitchFamily="18" charset="0"/>
            </a:endParaRPr>
          </a:p>
          <a:p>
            <a:pPr eaLnBrk="0" hangingPunct="0">
              <a:buFont typeface="Wingdings" pitchFamily="2" charset="2"/>
              <a:buChar char="§"/>
            </a:pPr>
            <a:endParaRPr lang="en-US" sz="3600" b="1" dirty="0">
              <a:latin typeface="Technical" pitchFamily="66" charset="0"/>
              <a:cs typeface="Times New Roman" pitchFamily="18" charset="0"/>
            </a:endParaRPr>
          </a:p>
          <a:p>
            <a:pPr eaLnBrk="0" hangingPunct="0">
              <a:buFont typeface="Wingdings" pitchFamily="2" charset="2"/>
              <a:buChar char="§"/>
            </a:pPr>
            <a:r>
              <a:rPr lang="en-US" sz="3600" b="1" dirty="0">
                <a:latin typeface="Technical" pitchFamily="66" charset="0"/>
                <a:cs typeface="Times New Roman" pitchFamily="18" charset="0"/>
              </a:rPr>
              <a:t>  </a:t>
            </a:r>
            <a:r>
              <a:rPr lang="en-US" sz="3600" b="1" dirty="0" smtClean="0">
                <a:latin typeface="Technical" pitchFamily="66" charset="0"/>
                <a:cs typeface="Times New Roman" pitchFamily="18" charset="0"/>
              </a:rPr>
              <a:t>Growth Intelligence Mindset</a:t>
            </a:r>
          </a:p>
          <a:p>
            <a:pPr eaLnBrk="0" hangingPunct="0"/>
            <a:r>
              <a:rPr lang="en-US" sz="3600" b="1" dirty="0" smtClean="0">
                <a:latin typeface="Technical" pitchFamily="66" charset="0"/>
                <a:cs typeface="Times New Roman" pitchFamily="18" charset="0"/>
              </a:rPr>
              <a:t>	</a:t>
            </a:r>
            <a:r>
              <a:rPr lang="en-US" sz="3600" dirty="0" smtClean="0">
                <a:latin typeface="Technical" pitchFamily="66" charset="0"/>
                <a:cs typeface="Times New Roman" pitchFamily="18" charset="0"/>
              </a:rPr>
              <a:t>Intelligence can be developed</a:t>
            </a:r>
          </a:p>
          <a:p>
            <a:pPr eaLnBrk="0" hangingPunct="0"/>
            <a:r>
              <a:rPr lang="en-US" sz="3600" b="1" dirty="0" smtClean="0">
                <a:latin typeface="Technical" pitchFamily="66" charset="0"/>
                <a:cs typeface="Times New Roman" pitchFamily="18" charset="0"/>
              </a:rPr>
              <a:t>	</a:t>
            </a:r>
            <a:r>
              <a:rPr lang="en-US" sz="3600" dirty="0" smtClean="0">
                <a:latin typeface="Technical" pitchFamily="66" charset="0"/>
                <a:cs typeface="Times New Roman" pitchFamily="18" charset="0"/>
              </a:rPr>
              <a:t>You can grow it with actions</a:t>
            </a:r>
            <a:endParaRPr lang="en-US" sz="3600" dirty="0">
              <a:latin typeface="Technical" pitchFamily="66" charset="0"/>
            </a:endParaRPr>
          </a:p>
          <a:p>
            <a:pPr eaLnBrk="0" hangingPunct="0"/>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62" y="457200"/>
            <a:ext cx="7970837" cy="1143000"/>
          </a:xfrm>
        </p:spPr>
        <p:txBody>
          <a:bodyPr/>
          <a:lstStyle/>
          <a:p>
            <a:r>
              <a:rPr lang="en-US" sz="4000" dirty="0" smtClean="0"/>
              <a:t>Mindset determines </a:t>
            </a:r>
            <a:r>
              <a:rPr lang="en-US" sz="4000" dirty="0" smtClean="0"/>
              <a:t>responses </a:t>
            </a:r>
            <a:r>
              <a:rPr lang="en-US" sz="4000" dirty="0" smtClean="0"/>
              <a:t>to</a:t>
            </a:r>
            <a:endParaRPr lang="en-US" sz="4000" dirty="0"/>
          </a:p>
        </p:txBody>
      </p:sp>
      <p:sp>
        <p:nvSpPr>
          <p:cNvPr id="3" name="Content Placeholder 2"/>
          <p:cNvSpPr>
            <a:spLocks noGrp="1"/>
          </p:cNvSpPr>
          <p:nvPr>
            <p:ph idx="1"/>
          </p:nvPr>
        </p:nvSpPr>
        <p:spPr>
          <a:xfrm>
            <a:off x="1371600" y="2362200"/>
            <a:ext cx="7772400" cy="3429000"/>
          </a:xfrm>
        </p:spPr>
        <p:txBody>
          <a:bodyPr/>
          <a:lstStyle/>
          <a:p>
            <a:r>
              <a:rPr lang="en-US" sz="3600" dirty="0" smtClean="0"/>
              <a:t>Challenges</a:t>
            </a:r>
          </a:p>
          <a:p>
            <a:r>
              <a:rPr lang="en-US" sz="3600" dirty="0" smtClean="0"/>
              <a:t>Obstacles</a:t>
            </a:r>
          </a:p>
          <a:p>
            <a:r>
              <a:rPr lang="en-US" sz="3600" dirty="0" smtClean="0"/>
              <a:t>Tasks requiring effort</a:t>
            </a:r>
          </a:p>
          <a:p>
            <a:r>
              <a:rPr lang="en-US" sz="3600" dirty="0" smtClean="0"/>
              <a:t>Criticism</a:t>
            </a:r>
          </a:p>
          <a:p>
            <a:r>
              <a:rPr lang="en-US" sz="3600" dirty="0" smtClean="0"/>
              <a:t>Success of Others</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indset diagram.jpg"/>
          <p:cNvPicPr>
            <a:picLocks noChangeAspect="1"/>
          </p:cNvPicPr>
          <p:nvPr/>
        </p:nvPicPr>
        <p:blipFill>
          <a:blip r:embed="rId2" cstate="print"/>
          <a:stretch>
            <a:fillRect/>
          </a:stretch>
        </p:blipFill>
        <p:spPr>
          <a:xfrm>
            <a:off x="1600200" y="0"/>
            <a:ext cx="5380819" cy="6858000"/>
          </a:xfrm>
          <a:prstGeom prst="rect">
            <a:avLst/>
          </a:prstGeom>
        </p:spPr>
      </p:pic>
      <p:sp>
        <p:nvSpPr>
          <p:cNvPr id="3" name="TextBox 2"/>
          <p:cNvSpPr txBox="1"/>
          <p:nvPr/>
        </p:nvSpPr>
        <p:spPr>
          <a:xfrm>
            <a:off x="6781800" y="5934670"/>
            <a:ext cx="2362200" cy="800219"/>
          </a:xfrm>
          <a:prstGeom prst="rect">
            <a:avLst/>
          </a:prstGeom>
          <a:noFill/>
        </p:spPr>
        <p:txBody>
          <a:bodyPr wrap="square" rtlCol="0">
            <a:spAutoFit/>
          </a:bodyPr>
          <a:lstStyle/>
          <a:p>
            <a:r>
              <a:rPr lang="en-US" sz="1400" b="1" dirty="0" smtClean="0">
                <a:solidFill>
                  <a:schemeClr val="accent1">
                    <a:lumMod val="75000"/>
                  </a:schemeClr>
                </a:solidFill>
              </a:rPr>
              <a:t>Dweck, Carol, 2006.  </a:t>
            </a:r>
            <a:r>
              <a:rPr lang="en-US" sz="1400" b="1" i="1" dirty="0" smtClean="0">
                <a:solidFill>
                  <a:schemeClr val="accent1">
                    <a:lumMod val="75000"/>
                  </a:schemeClr>
                </a:solidFill>
              </a:rPr>
              <a:t>Mindset: The New Psychology of Success</a:t>
            </a:r>
            <a:r>
              <a:rPr lang="en-US" sz="1800" b="1" i="1" dirty="0" smtClean="0">
                <a:solidFill>
                  <a:schemeClr val="accent1">
                    <a:lumMod val="75000"/>
                  </a:schemeClr>
                </a:solidFill>
              </a:rPr>
              <a:t>.</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0"/>
            <a:ext cx="8077200" cy="1295400"/>
          </a:xfrm>
        </p:spPr>
        <p:txBody>
          <a:bodyPr/>
          <a:lstStyle/>
          <a:p>
            <a:pPr eaLnBrk="1" hangingPunct="1"/>
            <a:r>
              <a:rPr lang="en-US" dirty="0" smtClean="0"/>
              <a:t>The Story of Three Students  </a:t>
            </a:r>
          </a:p>
        </p:txBody>
      </p:sp>
      <p:sp>
        <p:nvSpPr>
          <p:cNvPr id="5123" name="Rectangle 3"/>
          <p:cNvSpPr>
            <a:spLocks noGrp="1" noChangeArrowheads="1"/>
          </p:cNvSpPr>
          <p:nvPr>
            <p:ph type="body" idx="1"/>
          </p:nvPr>
        </p:nvSpPr>
        <p:spPr>
          <a:xfrm>
            <a:off x="1295400" y="1447800"/>
            <a:ext cx="7848600" cy="4495800"/>
          </a:xfrm>
        </p:spPr>
        <p:txBody>
          <a:bodyPr/>
          <a:lstStyle/>
          <a:p>
            <a:pPr eaLnBrk="1" hangingPunct="1">
              <a:buFont typeface="Wingdings" pitchFamily="2" charset="2"/>
              <a:buNone/>
            </a:pPr>
            <a:endParaRPr lang="en-US" u="sng" dirty="0" smtClean="0">
              <a:solidFill>
                <a:srgbClr val="FF3300"/>
              </a:solidFill>
            </a:endParaRPr>
          </a:p>
          <a:p>
            <a:pPr eaLnBrk="1" hangingPunct="1"/>
            <a:r>
              <a:rPr lang="en-US" dirty="0" smtClean="0"/>
              <a:t>Robert, freshman chemistry student</a:t>
            </a:r>
          </a:p>
          <a:p>
            <a:pPr eaLnBrk="1" hangingPunct="1">
              <a:buFont typeface="Wingdings" pitchFamily="2" charset="2"/>
              <a:buNone/>
            </a:pPr>
            <a:r>
              <a:rPr lang="en-US" dirty="0" smtClean="0"/>
              <a:t>     42,  </a:t>
            </a:r>
            <a:r>
              <a:rPr lang="en-US" u="sng" dirty="0" smtClean="0">
                <a:solidFill>
                  <a:srgbClr val="FF3300"/>
                </a:solidFill>
              </a:rPr>
              <a:t>100, 100, 100</a:t>
            </a:r>
          </a:p>
          <a:p>
            <a:pPr eaLnBrk="1" hangingPunct="1"/>
            <a:r>
              <a:rPr lang="en-US" dirty="0" smtClean="0"/>
              <a:t>Michael, senior organic student</a:t>
            </a:r>
          </a:p>
          <a:p>
            <a:pPr eaLnBrk="1" hangingPunct="1">
              <a:buFont typeface="Wingdings" pitchFamily="2" charset="2"/>
              <a:buNone/>
            </a:pPr>
            <a:r>
              <a:rPr lang="en-US" dirty="0" smtClean="0"/>
              <a:t>	   30,  28,  </a:t>
            </a:r>
            <a:r>
              <a:rPr lang="en-US" u="sng" dirty="0" smtClean="0">
                <a:solidFill>
                  <a:srgbClr val="FF0000"/>
                </a:solidFill>
              </a:rPr>
              <a:t>80,  91</a:t>
            </a:r>
          </a:p>
          <a:p>
            <a:pPr>
              <a:lnSpc>
                <a:spcPct val="90000"/>
              </a:lnSpc>
              <a:defRPr/>
            </a:pPr>
            <a:r>
              <a:rPr lang="en-US" dirty="0" smtClean="0">
                <a:solidFill>
                  <a:schemeClr val="accent4"/>
                </a:solidFill>
              </a:rPr>
              <a:t>Ifeanyi, sophomore ME student</a:t>
            </a:r>
          </a:p>
          <a:p>
            <a:pPr>
              <a:lnSpc>
                <a:spcPct val="90000"/>
              </a:lnSpc>
              <a:buNone/>
              <a:defRPr/>
            </a:pPr>
            <a:r>
              <a:rPr lang="en-US" dirty="0" smtClean="0"/>
              <a:t>	   67, 54, 68, </a:t>
            </a:r>
            <a:r>
              <a:rPr lang="en-US" dirty="0" smtClean="0">
                <a:solidFill>
                  <a:srgbClr val="FF0000"/>
                </a:solidFill>
              </a:rPr>
              <a:t>95</a:t>
            </a:r>
            <a:r>
              <a:rPr lang="en-US" dirty="0" smtClean="0"/>
              <a:t> </a:t>
            </a:r>
            <a:endParaRPr lang="en-US" dirty="0" smtClean="0">
              <a:solidFill>
                <a:srgbClr val="FF3300"/>
              </a:solidFill>
            </a:endParaRPr>
          </a:p>
          <a:p>
            <a:pPr eaLnBrk="1" hangingPunct="1">
              <a:buFont typeface="Wingdings" pitchFamily="2" charset="2"/>
              <a:buNone/>
            </a:pPr>
            <a:endParaRPr lang="en-US" dirty="0" smtClean="0">
              <a:solidFill>
                <a:srgbClr val="FF3300"/>
              </a:solidFill>
            </a:endParaRPr>
          </a:p>
          <a:p>
            <a:pPr eaLnBrk="1" hangingPunct="1">
              <a:buFont typeface="Wingdings" pitchFamily="2" charset="2"/>
              <a:buNone/>
            </a:pPr>
            <a:endParaRPr lang="en-US" dirty="0" smtClean="0">
              <a:solidFill>
                <a:srgbClr val="FF33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371600" y="457200"/>
            <a:ext cx="5334000" cy="1371600"/>
          </a:xfrm>
        </p:spPr>
        <p:txBody>
          <a:bodyPr/>
          <a:lstStyle/>
          <a:p>
            <a:r>
              <a:rPr lang="en-US" sz="3600" b="1" dirty="0" smtClean="0"/>
              <a:t>Documented strategies that </a:t>
            </a:r>
            <a:r>
              <a:rPr lang="en-US" sz="3600" b="1" dirty="0" smtClean="0"/>
              <a:t>improve student learning and success</a:t>
            </a:r>
            <a:endParaRPr lang="en-US" sz="3600" b="1" dirty="0"/>
          </a:p>
        </p:txBody>
      </p:sp>
      <p:sp>
        <p:nvSpPr>
          <p:cNvPr id="209923" name="Rectangle 3"/>
          <p:cNvSpPr>
            <a:spLocks noGrp="1" noChangeArrowheads="1"/>
          </p:cNvSpPr>
          <p:nvPr>
            <p:ph type="body" idx="1"/>
          </p:nvPr>
        </p:nvSpPr>
        <p:spPr>
          <a:xfrm>
            <a:off x="1143000" y="2209800"/>
            <a:ext cx="8001000" cy="3048000"/>
          </a:xfrm>
        </p:spPr>
        <p:txBody>
          <a:bodyPr/>
          <a:lstStyle/>
          <a:p>
            <a:r>
              <a:rPr lang="en-US" sz="2800" dirty="0"/>
              <a:t>Integrating </a:t>
            </a:r>
            <a:r>
              <a:rPr lang="en-US" sz="2800" dirty="0" smtClean="0"/>
              <a:t>learning and study </a:t>
            </a:r>
            <a:r>
              <a:rPr lang="en-US" sz="2800" dirty="0"/>
              <a:t>strategy techniques into class structure.</a:t>
            </a:r>
          </a:p>
          <a:p>
            <a:r>
              <a:rPr lang="en-US" sz="2800" dirty="0"/>
              <a:t>Teaching and requiring concept mapping</a:t>
            </a:r>
          </a:p>
          <a:p>
            <a:r>
              <a:rPr lang="en-US" sz="2800" dirty="0"/>
              <a:t>Setting up collaborative working groups in class</a:t>
            </a:r>
          </a:p>
          <a:p>
            <a:r>
              <a:rPr lang="en-US" sz="2800" dirty="0"/>
              <a:t>Frequent pop quizzes and different approaches to testing and homework</a:t>
            </a:r>
          </a:p>
          <a:p>
            <a:r>
              <a:rPr lang="en-US" sz="2800" dirty="0" smtClean="0"/>
              <a:t>Supplemental Instruction</a:t>
            </a:r>
          </a:p>
          <a:p>
            <a:r>
              <a:rPr lang="en-US" sz="2800" dirty="0" smtClean="0"/>
              <a:t>Service-Learning for community involvement</a:t>
            </a:r>
            <a:endParaRPr lang="en-US" sz="2800" dirty="0"/>
          </a:p>
          <a:p>
            <a:pPr>
              <a:buFont typeface="Wingdings" pitchFamily="2" charset="2"/>
              <a:buNone/>
            </a:pPr>
            <a:endParaRPr lang="en-US" sz="2800" dirty="0"/>
          </a:p>
        </p:txBody>
      </p:sp>
      <p:pic>
        <p:nvPicPr>
          <p:cNvPr id="71682" name="Picture 2" descr="C:\Documents and Settings\Saundra\Local Settings\Temporary Internet Files\Content.IE5\G4WUILYC\MCj03983550000[1].wmf"/>
          <p:cNvPicPr>
            <a:picLocks noChangeAspect="1" noChangeArrowheads="1"/>
          </p:cNvPicPr>
          <p:nvPr/>
        </p:nvPicPr>
        <p:blipFill>
          <a:blip r:embed="rId2" cstate="print"/>
          <a:srcRect/>
          <a:stretch>
            <a:fillRect/>
          </a:stretch>
        </p:blipFill>
        <p:spPr bwMode="auto">
          <a:xfrm>
            <a:off x="6864096" y="0"/>
            <a:ext cx="2279904" cy="236012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9"/>
          <p:cNvSpPr txBox="1">
            <a:spLocks noChangeArrowheads="1"/>
          </p:cNvSpPr>
          <p:nvPr/>
        </p:nvSpPr>
        <p:spPr bwMode="auto">
          <a:xfrm>
            <a:off x="762000" y="0"/>
            <a:ext cx="8382000" cy="1375521"/>
          </a:xfrm>
          <a:prstGeom prst="rect">
            <a:avLst/>
          </a:prstGeom>
          <a:noFill/>
          <a:ln w="9525">
            <a:noFill/>
            <a:miter lim="800000"/>
            <a:headEnd/>
            <a:tailEnd/>
          </a:ln>
        </p:spPr>
        <p:txBody>
          <a:bodyPr wrap="square" lIns="82058" tIns="41029" rIns="82058" bIns="41029">
            <a:spAutoFit/>
          </a:bodyPr>
          <a:lstStyle/>
          <a:p>
            <a:pPr algn="ctr" defTabSz="820738"/>
            <a:r>
              <a:rPr lang="en-US" sz="2800" b="1" dirty="0">
                <a:solidFill>
                  <a:schemeClr val="accent2"/>
                </a:solidFill>
                <a:latin typeface="+mj-lt"/>
                <a:cs typeface="Tahoma" pitchFamily="34" charset="0"/>
              </a:rPr>
              <a:t>Knowledge of </a:t>
            </a:r>
            <a:r>
              <a:rPr lang="en-US" sz="2800" b="1" dirty="0" smtClean="0">
                <a:solidFill>
                  <a:schemeClr val="accent2"/>
                </a:solidFill>
                <a:latin typeface="+mj-lt"/>
                <a:cs typeface="Tahoma" pitchFamily="34" charset="0"/>
              </a:rPr>
              <a:t>Research on Metacognition </a:t>
            </a:r>
          </a:p>
          <a:p>
            <a:pPr algn="ctr" defTabSz="820738"/>
            <a:r>
              <a:rPr lang="en-US" sz="2800" b="1" dirty="0" smtClean="0">
                <a:solidFill>
                  <a:schemeClr val="accent2"/>
                </a:solidFill>
                <a:latin typeface="+mj-lt"/>
                <a:cs typeface="Tahoma" pitchFamily="34" charset="0"/>
              </a:rPr>
              <a:t>and Mindset Greatly </a:t>
            </a:r>
            <a:r>
              <a:rPr lang="en-US" sz="2800" b="1" dirty="0">
                <a:solidFill>
                  <a:schemeClr val="accent2"/>
                </a:solidFill>
                <a:latin typeface="+mj-lt"/>
                <a:cs typeface="Tahoma" pitchFamily="34" charset="0"/>
              </a:rPr>
              <a:t>Increases </a:t>
            </a:r>
          </a:p>
          <a:p>
            <a:pPr algn="ctr" defTabSz="820738"/>
            <a:r>
              <a:rPr lang="en-US" sz="2800" b="1" dirty="0" smtClean="0">
                <a:solidFill>
                  <a:schemeClr val="accent2"/>
                </a:solidFill>
                <a:latin typeface="+mj-lt"/>
                <a:cs typeface="Tahoma" pitchFamily="34" charset="0"/>
              </a:rPr>
              <a:t>Minority</a:t>
            </a:r>
            <a:r>
              <a:rPr lang="en-US" sz="2800" b="1" dirty="0" smtClean="0">
                <a:solidFill>
                  <a:schemeClr val="accent2"/>
                </a:solidFill>
                <a:latin typeface="+mj-lt"/>
                <a:cs typeface="Tahoma" pitchFamily="34" charset="0"/>
              </a:rPr>
              <a:t> </a:t>
            </a:r>
            <a:r>
              <a:rPr lang="en-US" sz="2800" b="1" dirty="0" smtClean="0">
                <a:solidFill>
                  <a:schemeClr val="accent2"/>
                </a:solidFill>
                <a:latin typeface="+mj-lt"/>
                <a:cs typeface="Tahoma" pitchFamily="34" charset="0"/>
              </a:rPr>
              <a:t>and Urban</a:t>
            </a:r>
            <a:r>
              <a:rPr lang="en-US" sz="2800" b="1" dirty="0" smtClean="0">
                <a:solidFill>
                  <a:schemeClr val="accent2"/>
                </a:solidFill>
                <a:latin typeface="+mj-lt"/>
                <a:cs typeface="Tahoma" pitchFamily="34" charset="0"/>
              </a:rPr>
              <a:t> Student Success</a:t>
            </a:r>
            <a:endParaRPr lang="en-US" sz="2800" dirty="0">
              <a:solidFill>
                <a:schemeClr val="accent2"/>
              </a:solidFill>
              <a:latin typeface="+mj-lt"/>
              <a:cs typeface="Tahoma" pitchFamily="34" charset="0"/>
            </a:endParaRPr>
          </a:p>
        </p:txBody>
      </p:sp>
      <p:sp>
        <p:nvSpPr>
          <p:cNvPr id="32" name="Text Box 11"/>
          <p:cNvSpPr txBox="1">
            <a:spLocks noChangeArrowheads="1"/>
          </p:cNvSpPr>
          <p:nvPr/>
        </p:nvSpPr>
        <p:spPr bwMode="auto">
          <a:xfrm rot="4437313">
            <a:off x="81757" y="4483893"/>
            <a:ext cx="3422650" cy="252413"/>
          </a:xfrm>
          <a:prstGeom prst="rect">
            <a:avLst/>
          </a:prstGeom>
          <a:noFill/>
          <a:ln w="9525">
            <a:noFill/>
            <a:miter lim="800000"/>
            <a:headEnd/>
            <a:tailEnd/>
          </a:ln>
        </p:spPr>
        <p:txBody>
          <a:bodyPr lIns="82058" tIns="41029" rIns="82058" bIns="41029">
            <a:spAutoFit/>
          </a:bodyPr>
          <a:lstStyle/>
          <a:p>
            <a:pPr defTabSz="820738">
              <a:spcBef>
                <a:spcPct val="50000"/>
              </a:spcBef>
              <a:defRPr/>
            </a:pPr>
            <a:r>
              <a:rPr lang="en-US" sz="1100" b="1" dirty="0">
                <a:solidFill>
                  <a:schemeClr val="bg1">
                    <a:lumMod val="95000"/>
                  </a:schemeClr>
                </a:solidFill>
              </a:rPr>
              <a:t>Meaningful Learning             Rote </a:t>
            </a:r>
            <a:r>
              <a:rPr lang="en-US" sz="1100" b="1" dirty="0">
                <a:solidFill>
                  <a:schemeClr val="bg1">
                    <a:lumMod val="95000"/>
                  </a:schemeClr>
                </a:solidFill>
                <a:latin typeface="Arial" pitchFamily="34" charset="0"/>
                <a:cs typeface="Arial" pitchFamily="34" charset="0"/>
              </a:rPr>
              <a:t>Learning</a:t>
            </a:r>
          </a:p>
        </p:txBody>
      </p:sp>
      <p:sp>
        <p:nvSpPr>
          <p:cNvPr id="29702" name="TextBox 27"/>
          <p:cNvSpPr txBox="1">
            <a:spLocks noChangeArrowheads="1"/>
          </p:cNvSpPr>
          <p:nvPr/>
        </p:nvSpPr>
        <p:spPr bwMode="auto">
          <a:xfrm>
            <a:off x="1447800" y="1752600"/>
            <a:ext cx="7696200" cy="6186309"/>
          </a:xfrm>
          <a:prstGeom prst="rect">
            <a:avLst/>
          </a:prstGeom>
          <a:noFill/>
          <a:ln w="9525">
            <a:noFill/>
            <a:miter lim="800000"/>
            <a:headEnd/>
            <a:tailEnd/>
          </a:ln>
        </p:spPr>
        <p:txBody>
          <a:bodyPr wrap="square">
            <a:spAutoFit/>
          </a:bodyPr>
          <a:lstStyle/>
          <a:p>
            <a:pPr>
              <a:buFont typeface="Arial" pitchFamily="34" charset="0"/>
              <a:buChar char="•"/>
            </a:pPr>
            <a:r>
              <a:rPr lang="en-US" i="1" dirty="0">
                <a:latin typeface="Calibri" pitchFamily="34" charset="0"/>
              </a:rPr>
              <a:t> </a:t>
            </a:r>
            <a:r>
              <a:rPr lang="en-US" sz="2800" dirty="0">
                <a:latin typeface="+mn-lt"/>
                <a:cs typeface="Tahoma" pitchFamily="34" charset="0"/>
              </a:rPr>
              <a:t>They are less likely to have been </a:t>
            </a:r>
            <a:r>
              <a:rPr lang="en-US" sz="2800" dirty="0" smtClean="0">
                <a:latin typeface="+mn-lt"/>
                <a:cs typeface="Tahoma" pitchFamily="34" charset="0"/>
              </a:rPr>
              <a:t>	cognitively 	challenged </a:t>
            </a:r>
            <a:r>
              <a:rPr lang="en-US" sz="2800" dirty="0">
                <a:latin typeface="+mn-lt"/>
                <a:cs typeface="Tahoma" pitchFamily="34" charset="0"/>
              </a:rPr>
              <a:t>in high school</a:t>
            </a:r>
          </a:p>
          <a:p>
            <a:endParaRPr lang="en-US" sz="2800" dirty="0">
              <a:latin typeface="+mn-lt"/>
              <a:cs typeface="Tahoma" pitchFamily="34" charset="0"/>
            </a:endParaRPr>
          </a:p>
          <a:p>
            <a:pPr>
              <a:buFont typeface="Arial" pitchFamily="34" charset="0"/>
              <a:buChar char="•"/>
            </a:pPr>
            <a:r>
              <a:rPr lang="en-US" sz="2800" dirty="0">
                <a:latin typeface="+mn-lt"/>
                <a:cs typeface="Tahoma" pitchFamily="34" charset="0"/>
              </a:rPr>
              <a:t>They are less likely to be encouraged to </a:t>
            </a:r>
            <a:r>
              <a:rPr lang="en-US" sz="2800" dirty="0" smtClean="0">
                <a:latin typeface="+mn-lt"/>
                <a:cs typeface="Tahoma" pitchFamily="34" charset="0"/>
              </a:rPr>
              <a:t>	persist in </a:t>
            </a:r>
            <a:r>
              <a:rPr lang="en-US" sz="2800" dirty="0">
                <a:latin typeface="+mn-lt"/>
                <a:cs typeface="Tahoma" pitchFamily="34" charset="0"/>
              </a:rPr>
              <a:t>their pursuit of a </a:t>
            </a:r>
            <a:r>
              <a:rPr lang="en-US" sz="2800" dirty="0" smtClean="0">
                <a:latin typeface="+mn-lt"/>
                <a:cs typeface="Tahoma" pitchFamily="34" charset="0"/>
              </a:rPr>
              <a:t>degree</a:t>
            </a:r>
            <a:endParaRPr lang="en-US" sz="2800" dirty="0">
              <a:latin typeface="+mn-lt"/>
              <a:cs typeface="Tahoma" pitchFamily="34" charset="0"/>
            </a:endParaRPr>
          </a:p>
          <a:p>
            <a:pPr>
              <a:buFont typeface="Arial" pitchFamily="34" charset="0"/>
              <a:buChar char="•"/>
            </a:pPr>
            <a:endParaRPr lang="en-US" sz="2800" dirty="0">
              <a:latin typeface="+mn-lt"/>
              <a:cs typeface="Tahoma" pitchFamily="34" charset="0"/>
            </a:endParaRPr>
          </a:p>
          <a:p>
            <a:pPr>
              <a:buFont typeface="Arial" pitchFamily="34" charset="0"/>
              <a:buChar char="•"/>
            </a:pPr>
            <a:r>
              <a:rPr lang="en-US" sz="2800" dirty="0">
                <a:latin typeface="+mn-lt"/>
                <a:cs typeface="Tahoma" pitchFamily="34" charset="0"/>
              </a:rPr>
              <a:t>They are more likely to fall victim to </a:t>
            </a:r>
            <a:r>
              <a:rPr lang="en-US" sz="2800" dirty="0" smtClean="0">
                <a:latin typeface="+mn-lt"/>
                <a:cs typeface="Tahoma" pitchFamily="34" charset="0"/>
              </a:rPr>
              <a:t>	stereotype threat</a:t>
            </a:r>
            <a:endParaRPr lang="en-US" sz="2800" dirty="0">
              <a:latin typeface="+mn-lt"/>
              <a:cs typeface="Tahoma" pitchFamily="34" charset="0"/>
            </a:endParaRPr>
          </a:p>
          <a:p>
            <a:pPr>
              <a:buFont typeface="Arial" pitchFamily="34" charset="0"/>
              <a:buChar char="•"/>
            </a:pPr>
            <a:endParaRPr lang="en-US" sz="2800" dirty="0">
              <a:latin typeface="+mn-lt"/>
              <a:cs typeface="Tahoma" pitchFamily="34" charset="0"/>
            </a:endParaRPr>
          </a:p>
          <a:p>
            <a:pPr>
              <a:buFont typeface="Arial" pitchFamily="34" charset="0"/>
              <a:buChar char="•"/>
            </a:pPr>
            <a:r>
              <a:rPr lang="en-US" sz="2800" dirty="0">
                <a:latin typeface="+mn-lt"/>
                <a:cs typeface="Tahoma" pitchFamily="34" charset="0"/>
              </a:rPr>
              <a:t>They are more likely to experience the </a:t>
            </a:r>
            <a:r>
              <a:rPr lang="en-US" sz="2800" dirty="0" smtClean="0">
                <a:latin typeface="+mn-lt"/>
                <a:cs typeface="Tahoma" pitchFamily="34" charset="0"/>
              </a:rPr>
              <a:t>	</a:t>
            </a:r>
          </a:p>
          <a:p>
            <a:r>
              <a:rPr lang="en-US" sz="2800" dirty="0" smtClean="0">
                <a:latin typeface="+mn-lt"/>
                <a:cs typeface="Tahoma" pitchFamily="34" charset="0"/>
              </a:rPr>
              <a:t>	impact </a:t>
            </a:r>
            <a:r>
              <a:rPr lang="en-US" sz="2800" dirty="0">
                <a:latin typeface="+mn-lt"/>
                <a:cs typeface="Tahoma" pitchFamily="34" charset="0"/>
              </a:rPr>
              <a:t>of </a:t>
            </a:r>
            <a:r>
              <a:rPr lang="en-US" sz="2800" dirty="0" smtClean="0">
                <a:latin typeface="+mn-lt"/>
                <a:cs typeface="Tahoma" pitchFamily="34" charset="0"/>
              </a:rPr>
              <a:t>a </a:t>
            </a:r>
            <a:r>
              <a:rPr lang="en-US" sz="2800" dirty="0">
                <a:latin typeface="+mn-lt"/>
                <a:cs typeface="Tahoma" pitchFamily="34" charset="0"/>
              </a:rPr>
              <a:t>paradigm shift</a:t>
            </a:r>
          </a:p>
          <a:p>
            <a:r>
              <a:rPr lang="en-US" sz="3200" dirty="0">
                <a:latin typeface="Calibri" pitchFamily="34" charset="0"/>
              </a:rPr>
              <a:t/>
            </a:r>
            <a:br>
              <a:rPr lang="en-US" sz="3200" dirty="0">
                <a:latin typeface="Calibri" pitchFamily="34" charset="0"/>
              </a:rPr>
            </a:br>
            <a:endParaRPr lang="en-US" sz="3200" dirty="0">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0"/>
            <a:ext cx="8001000" cy="1143000"/>
          </a:xfrm>
        </p:spPr>
        <p:txBody>
          <a:bodyPr/>
          <a:lstStyle/>
          <a:p>
            <a:pPr algn="ctr"/>
            <a:r>
              <a:rPr lang="en-US" sz="3600" dirty="0" smtClean="0"/>
              <a:t>We CAN Increase Student Learning!</a:t>
            </a:r>
            <a:endParaRPr lang="en-US" sz="3600" b="1" i="1" dirty="0" smtClean="0"/>
          </a:p>
        </p:txBody>
      </p:sp>
      <p:sp>
        <p:nvSpPr>
          <p:cNvPr id="26627" name="Rectangle 3"/>
          <p:cNvSpPr>
            <a:spLocks noGrp="1" noChangeArrowheads="1"/>
          </p:cNvSpPr>
          <p:nvPr>
            <p:ph type="body" idx="1"/>
          </p:nvPr>
        </p:nvSpPr>
        <p:spPr>
          <a:xfrm>
            <a:off x="914400" y="1371600"/>
            <a:ext cx="8229600" cy="4876800"/>
          </a:xfrm>
        </p:spPr>
        <p:txBody>
          <a:bodyPr/>
          <a:lstStyle/>
          <a:p>
            <a:pPr>
              <a:lnSpc>
                <a:spcPct val="90000"/>
              </a:lnSpc>
            </a:pPr>
            <a:r>
              <a:rPr lang="en-US" dirty="0" smtClean="0"/>
              <a:t>Teach </a:t>
            </a:r>
            <a:r>
              <a:rPr lang="en-US" dirty="0" smtClean="0"/>
              <a:t>students the learning </a:t>
            </a:r>
            <a:r>
              <a:rPr lang="en-US" i="1" dirty="0" smtClean="0"/>
              <a:t>process</a:t>
            </a:r>
            <a:r>
              <a:rPr lang="en-US" dirty="0" smtClean="0"/>
              <a:t> and strategies</a:t>
            </a:r>
          </a:p>
          <a:p>
            <a:pPr>
              <a:lnSpc>
                <a:spcPct val="90000"/>
              </a:lnSpc>
            </a:pPr>
            <a:r>
              <a:rPr lang="en-US" dirty="0" smtClean="0"/>
              <a:t>Resist </a:t>
            </a:r>
            <a:r>
              <a:rPr lang="en-US" dirty="0" smtClean="0"/>
              <a:t>the temptation to judge students’ potential on their initial performance</a:t>
            </a:r>
          </a:p>
          <a:p>
            <a:pPr>
              <a:lnSpc>
                <a:spcPct val="90000"/>
              </a:lnSpc>
            </a:pPr>
            <a:r>
              <a:rPr lang="en-US" dirty="0" smtClean="0"/>
              <a:t>Encourage </a:t>
            </a:r>
            <a:r>
              <a:rPr lang="en-US" dirty="0" smtClean="0"/>
              <a:t>students to use metacognitive strategies</a:t>
            </a:r>
          </a:p>
          <a:p>
            <a:pPr>
              <a:lnSpc>
                <a:spcPct val="90000"/>
              </a:lnSpc>
            </a:pPr>
            <a:r>
              <a:rPr lang="en-US" dirty="0" smtClean="0"/>
              <a:t>Persuade </a:t>
            </a:r>
            <a:r>
              <a:rPr lang="en-US" dirty="0" smtClean="0"/>
              <a:t>students to persist </a:t>
            </a:r>
          </a:p>
          <a:p>
            <a:pPr>
              <a:lnSpc>
                <a:spcPct val="90000"/>
              </a:lnSpc>
              <a:buNone/>
            </a:pPr>
            <a:r>
              <a:rPr lang="en-US" dirty="0" smtClean="0"/>
              <a:t>	in the face of initial </a:t>
            </a:r>
            <a:r>
              <a:rPr lang="en-US" dirty="0" smtClean="0"/>
              <a:t>failure</a:t>
            </a:r>
          </a:p>
          <a:p>
            <a:pPr>
              <a:lnSpc>
                <a:spcPct val="90000"/>
              </a:lnSpc>
            </a:pPr>
            <a:r>
              <a:rPr lang="en-US" dirty="0" smtClean="0"/>
              <a:t>Build student confidence in their</a:t>
            </a:r>
          </a:p>
          <a:p>
            <a:pPr>
              <a:lnSpc>
                <a:spcPct val="90000"/>
              </a:lnSpc>
              <a:buNone/>
            </a:pPr>
            <a:r>
              <a:rPr lang="en-US" dirty="0" smtClean="0"/>
              <a:t>	</a:t>
            </a:r>
            <a:r>
              <a:rPr lang="en-US" dirty="0" smtClean="0"/>
              <a:t>ability to excel!</a:t>
            </a:r>
            <a:endParaRPr lang="en-US" dirty="0" smtClean="0"/>
          </a:p>
          <a:p>
            <a:pPr>
              <a:lnSpc>
                <a:spcPct val="90000"/>
              </a:lnSpc>
              <a:buNone/>
            </a:pPr>
            <a:endParaRPr lang="en-US" dirty="0" smtClean="0"/>
          </a:p>
          <a:p>
            <a:pPr>
              <a:lnSpc>
                <a:spcPct val="90000"/>
              </a:lnSpc>
              <a:buNone/>
            </a:pPr>
            <a:endParaRPr lang="en-US" dirty="0" smtClean="0"/>
          </a:p>
          <a:p>
            <a:pPr>
              <a:lnSpc>
                <a:spcPct val="90000"/>
              </a:lnSpc>
            </a:pPr>
            <a:endParaRPr lang="en-US" dirty="0" smtClean="0"/>
          </a:p>
          <a:p>
            <a:pPr>
              <a:lnSpc>
                <a:spcPct val="90000"/>
              </a:lnSpc>
              <a:buFont typeface="Wingdings" pitchFamily="2" charset="2"/>
              <a:buNone/>
            </a:pPr>
            <a:endParaRPr lang="en-US" dirty="0" smtClean="0"/>
          </a:p>
          <a:p>
            <a:pPr>
              <a:lnSpc>
                <a:spcPct val="90000"/>
              </a:lnSpc>
              <a:buFont typeface="Wingdings" pitchFamily="2" charset="2"/>
              <a:buNone/>
            </a:pPr>
            <a:endParaRPr lang="en-US" dirty="0" smtClean="0"/>
          </a:p>
        </p:txBody>
      </p:sp>
      <p:pic>
        <p:nvPicPr>
          <p:cNvPr id="81925" name="Picture 5" descr="C:\Documents and Settings\Saundra\Local Settings\Temporary Internet Files\Content.IE5\A8YUIJN5\MPj04394540000[1].jpg"/>
          <p:cNvPicPr>
            <a:picLocks noChangeAspect="1" noChangeArrowheads="1"/>
          </p:cNvPicPr>
          <p:nvPr/>
        </p:nvPicPr>
        <p:blipFill>
          <a:blip r:embed="rId3" cstate="print"/>
          <a:srcRect/>
          <a:stretch>
            <a:fillRect/>
          </a:stretch>
        </p:blipFill>
        <p:spPr bwMode="auto">
          <a:xfrm>
            <a:off x="7391400" y="4240318"/>
            <a:ext cx="1752600" cy="261768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066800" y="0"/>
            <a:ext cx="7772400" cy="1143000"/>
          </a:xfrm>
        </p:spPr>
        <p:txBody>
          <a:bodyPr/>
          <a:lstStyle/>
          <a:p>
            <a:r>
              <a:rPr lang="en-US" dirty="0"/>
              <a:t> </a:t>
            </a:r>
          </a:p>
        </p:txBody>
      </p:sp>
      <p:sp>
        <p:nvSpPr>
          <p:cNvPr id="153603" name="Rectangle 3"/>
          <p:cNvSpPr>
            <a:spLocks noGrp="1" noChangeArrowheads="1"/>
          </p:cNvSpPr>
          <p:nvPr>
            <p:ph type="body" idx="1"/>
          </p:nvPr>
        </p:nvSpPr>
        <p:spPr>
          <a:xfrm>
            <a:off x="1143000" y="1066800"/>
            <a:ext cx="8001000" cy="5410200"/>
          </a:xfrm>
        </p:spPr>
        <p:txBody>
          <a:bodyPr/>
          <a:lstStyle/>
          <a:p>
            <a:pPr algn="ctr">
              <a:buFontTx/>
              <a:buNone/>
            </a:pPr>
            <a:r>
              <a:rPr lang="en-US" dirty="0"/>
              <a:t>The LSU Dental School First Year Class:</a:t>
            </a:r>
          </a:p>
          <a:p>
            <a:pPr algn="ctr">
              <a:buFontTx/>
              <a:buNone/>
            </a:pPr>
            <a:r>
              <a:rPr lang="en-US" dirty="0"/>
              <a:t>An Amazing Success Story!</a:t>
            </a:r>
          </a:p>
          <a:p>
            <a:pPr algn="ctr">
              <a:buFontTx/>
              <a:buNone/>
            </a:pPr>
            <a:endParaRPr lang="en-US" dirty="0"/>
          </a:p>
          <a:p>
            <a:r>
              <a:rPr lang="en-US" sz="2800" dirty="0"/>
              <a:t>Metacognition Discussion – August 13, 2004</a:t>
            </a:r>
          </a:p>
          <a:p>
            <a:r>
              <a:rPr lang="en-US" sz="2800" dirty="0" smtClean="0"/>
              <a:t>First Histology </a:t>
            </a:r>
            <a:r>
              <a:rPr lang="en-US" sz="2800" dirty="0"/>
              <a:t>Exam – August 23, 2004</a:t>
            </a:r>
          </a:p>
          <a:p>
            <a:r>
              <a:rPr lang="en-US" sz="2800" dirty="0"/>
              <a:t>Previous class averages:  74 – 77</a:t>
            </a:r>
          </a:p>
          <a:p>
            <a:r>
              <a:rPr lang="en-US" sz="2800" dirty="0"/>
              <a:t>Challenge to class on August 13:  84 average</a:t>
            </a:r>
          </a:p>
          <a:p>
            <a:r>
              <a:rPr lang="en-US" sz="2800" dirty="0"/>
              <a:t>Reported average on August 24: </a:t>
            </a:r>
            <a:r>
              <a:rPr lang="en-US" sz="2800" dirty="0" smtClean="0"/>
              <a:t>  85</a:t>
            </a:r>
            <a:r>
              <a:rPr lang="en-US" sz="2800" dirty="0"/>
              <a:t>!</a:t>
            </a:r>
          </a:p>
          <a:p>
            <a:endParaRPr lang="en-US" dirty="0"/>
          </a:p>
          <a:p>
            <a:pPr>
              <a:buFontTx/>
              <a:buNone/>
            </a:pPr>
            <a:endParaRPr lang="en-US" dirty="0">
              <a:solidFill>
                <a:srgbClr val="FF3300"/>
              </a:solidFill>
            </a:endParaRPr>
          </a:p>
          <a:p>
            <a:pPr>
              <a:buFontTx/>
              <a:buNone/>
            </a:pPr>
            <a:endParaRPr lang="en-US" dirty="0">
              <a:solidFill>
                <a:srgbClr val="FF33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488363" cy="1143000"/>
          </a:xfrm>
        </p:spPr>
        <p:txBody>
          <a:bodyPr/>
          <a:lstStyle/>
          <a:p>
            <a:pPr eaLnBrk="1" hangingPunct="1"/>
            <a:r>
              <a:rPr lang="en-US" dirty="0" smtClean="0"/>
              <a:t>Chem 1001 Results Spring 2007</a:t>
            </a:r>
          </a:p>
        </p:txBody>
      </p:sp>
      <p:sp>
        <p:nvSpPr>
          <p:cNvPr id="30723" name="Rectangle 3"/>
          <p:cNvSpPr>
            <a:spLocks noGrp="1" noChangeArrowheads="1"/>
          </p:cNvSpPr>
          <p:nvPr>
            <p:ph type="body" idx="1"/>
          </p:nvPr>
        </p:nvSpPr>
        <p:spPr>
          <a:xfrm>
            <a:off x="0" y="1295400"/>
            <a:ext cx="8945563" cy="5943600"/>
          </a:xfrm>
        </p:spPr>
        <p:txBody>
          <a:bodyPr/>
          <a:lstStyle/>
          <a:p>
            <a:pPr eaLnBrk="1" hangingPunct="1">
              <a:lnSpc>
                <a:spcPct val="80000"/>
              </a:lnSpc>
              <a:buFont typeface="Wingdings" pitchFamily="2" charset="2"/>
              <a:buNone/>
            </a:pPr>
            <a:r>
              <a:rPr lang="en-US" sz="2800" dirty="0" smtClean="0"/>
              <a:t>				 Test 1  Test 2    Final     Total points</a:t>
            </a:r>
          </a:p>
          <a:p>
            <a:pPr eaLnBrk="1" hangingPunct="1">
              <a:lnSpc>
                <a:spcPct val="80000"/>
              </a:lnSpc>
              <a:buFont typeface="Wingdings" pitchFamily="2" charset="2"/>
              <a:buNone/>
            </a:pPr>
            <a:r>
              <a:rPr lang="en-US" sz="2800" dirty="0" smtClean="0"/>
              <a:t>  </a:t>
            </a:r>
            <a:br>
              <a:rPr lang="en-US" sz="2800" dirty="0" smtClean="0"/>
            </a:br>
            <a:r>
              <a:rPr lang="en-US" sz="2800" dirty="0" smtClean="0"/>
              <a:t>Attended SYM    156      109       214           </a:t>
            </a:r>
            <a:r>
              <a:rPr lang="en-US" sz="2800" dirty="0" smtClean="0">
                <a:solidFill>
                  <a:srgbClr val="FF3300"/>
                </a:solidFill>
              </a:rPr>
              <a:t>801</a:t>
            </a:r>
            <a:r>
              <a:rPr lang="en-US" sz="2800" dirty="0" smtClean="0"/>
              <a:t>     Lecture on 3/2 </a:t>
            </a:r>
          </a:p>
          <a:p>
            <a:pPr eaLnBrk="1" hangingPunct="1">
              <a:lnSpc>
                <a:spcPct val="80000"/>
              </a:lnSpc>
              <a:buFont typeface="Wingdings" pitchFamily="2" charset="2"/>
              <a:buNone/>
            </a:pPr>
            <a:r>
              <a:rPr lang="en-US" sz="2800" dirty="0" smtClean="0"/>
              <a:t>                     </a:t>
            </a:r>
            <a:br>
              <a:rPr lang="en-US" sz="2800" dirty="0" smtClean="0"/>
            </a:br>
            <a:r>
              <a:rPr lang="en-US" sz="2800" dirty="0" smtClean="0"/>
              <a:t>Did not attend     154        93       153           </a:t>
            </a:r>
            <a:r>
              <a:rPr lang="en-US" sz="2800" dirty="0" smtClean="0">
                <a:solidFill>
                  <a:srgbClr val="FF3300"/>
                </a:solidFill>
              </a:rPr>
              <a:t>563</a:t>
            </a:r>
            <a:r>
              <a:rPr lang="en-US" sz="2800" dirty="0" smtClean="0"/>
              <a:t>    </a:t>
            </a:r>
          </a:p>
          <a:p>
            <a:pPr eaLnBrk="1" hangingPunct="1">
              <a:lnSpc>
                <a:spcPct val="80000"/>
              </a:lnSpc>
              <a:buFont typeface="Wingdings" pitchFamily="2" charset="2"/>
              <a:buNone/>
            </a:pPr>
            <a:r>
              <a:rPr lang="en-US" sz="2800" dirty="0" smtClean="0"/>
              <a:t>    </a:t>
            </a:r>
            <a:br>
              <a:rPr lang="en-US" sz="2800" dirty="0" smtClean="0"/>
            </a:br>
            <a:r>
              <a:rPr lang="en-US" sz="2800" dirty="0" smtClean="0"/>
              <a:t>Class average    153       100       176          662</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dirty="0" smtClean="0"/>
              <a:t>   *app. 80 attendees out of 200 students because session was on a Friday afternoon.  Exam 1 was Wednesday, March 7.</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304800"/>
            <a:ext cx="7772400" cy="1143000"/>
          </a:xfrm>
        </p:spPr>
        <p:txBody>
          <a:bodyPr/>
          <a:lstStyle/>
          <a:p>
            <a:pPr eaLnBrk="1" hangingPunct="1"/>
            <a:r>
              <a:rPr lang="en-US" dirty="0" smtClean="0">
                <a:latin typeface="Verdana" pitchFamily="34" charset="0"/>
              </a:rPr>
              <a:t>Useful Websites</a:t>
            </a:r>
          </a:p>
        </p:txBody>
      </p:sp>
      <p:sp>
        <p:nvSpPr>
          <p:cNvPr id="27651" name="Rectangle 3"/>
          <p:cNvSpPr>
            <a:spLocks noGrp="1" noChangeArrowheads="1"/>
          </p:cNvSpPr>
          <p:nvPr>
            <p:ph type="body" idx="1"/>
          </p:nvPr>
        </p:nvSpPr>
        <p:spPr>
          <a:xfrm>
            <a:off x="1066800" y="1828800"/>
            <a:ext cx="8077200" cy="4114800"/>
          </a:xfrm>
        </p:spPr>
        <p:txBody>
          <a:bodyPr/>
          <a:lstStyle/>
          <a:p>
            <a:pPr eaLnBrk="1" hangingPunct="1">
              <a:spcAft>
                <a:spcPts val="1200"/>
              </a:spcAft>
            </a:pPr>
            <a:r>
              <a:rPr lang="en-US" dirty="0" smtClean="0">
                <a:hlinkClick r:id="rId2"/>
              </a:rPr>
              <a:t>www.cas.lsu.edu</a:t>
            </a:r>
            <a:r>
              <a:rPr lang="en-US" dirty="0" smtClean="0"/>
              <a:t> </a:t>
            </a:r>
            <a:r>
              <a:rPr lang="en-US" dirty="0" smtClean="0"/>
              <a:t>          </a:t>
            </a:r>
            <a:r>
              <a:rPr lang="en-US" sz="2800" dirty="0" smtClean="0"/>
              <a:t>learning strategies</a:t>
            </a:r>
            <a:endParaRPr lang="en-US" sz="2800" dirty="0" smtClean="0"/>
          </a:p>
          <a:p>
            <a:pPr eaLnBrk="1" hangingPunct="1">
              <a:spcAft>
                <a:spcPts val="1200"/>
              </a:spcAft>
            </a:pPr>
            <a:r>
              <a:rPr lang="en-US" dirty="0" smtClean="0">
                <a:hlinkClick r:id="rId3"/>
              </a:rPr>
              <a:t>www.ccell.lsu.edu</a:t>
            </a:r>
            <a:r>
              <a:rPr lang="en-US" dirty="0" smtClean="0"/>
              <a:t> </a:t>
            </a:r>
            <a:r>
              <a:rPr lang="en-US" dirty="0" smtClean="0"/>
              <a:t>	</a:t>
            </a:r>
            <a:r>
              <a:rPr lang="en-US" sz="2800" dirty="0" smtClean="0"/>
              <a:t>service-learning</a:t>
            </a:r>
            <a:endParaRPr lang="en-US" sz="2800" dirty="0" smtClean="0"/>
          </a:p>
          <a:p>
            <a:pPr eaLnBrk="1" hangingPunct="1">
              <a:spcAft>
                <a:spcPts val="1200"/>
              </a:spcAft>
            </a:pPr>
            <a:r>
              <a:rPr lang="en-US" dirty="0" smtClean="0">
                <a:hlinkClick r:id="rId4"/>
              </a:rPr>
              <a:t>www.howtostudy.org</a:t>
            </a:r>
            <a:r>
              <a:rPr lang="en-US" dirty="0" smtClean="0"/>
              <a:t> 	</a:t>
            </a:r>
            <a:r>
              <a:rPr lang="en-US" sz="2800" dirty="0" smtClean="0"/>
              <a:t>learning strategies</a:t>
            </a:r>
            <a:endParaRPr lang="en-US" sz="2800" dirty="0" smtClean="0"/>
          </a:p>
          <a:p>
            <a:pPr eaLnBrk="1" hangingPunct="1">
              <a:spcAft>
                <a:spcPts val="1200"/>
              </a:spcAft>
            </a:pPr>
            <a:r>
              <a:rPr lang="en-US" dirty="0" smtClean="0">
                <a:hlinkClick r:id="rId5"/>
              </a:rPr>
              <a:t>www.vark-learn.com</a:t>
            </a:r>
            <a:r>
              <a:rPr lang="en-US" dirty="0" smtClean="0"/>
              <a:t> 	</a:t>
            </a:r>
            <a:r>
              <a:rPr lang="en-US" sz="2800" dirty="0" smtClean="0"/>
              <a:t>learning styles</a:t>
            </a:r>
            <a:endParaRPr lang="en-US" sz="2800" dirty="0" smtClean="0"/>
          </a:p>
          <a:p>
            <a:pPr eaLnBrk="1" hangingPunct="1">
              <a:spcAft>
                <a:spcPts val="1200"/>
              </a:spcAft>
            </a:pPr>
            <a:r>
              <a:rPr lang="en-US" dirty="0" smtClean="0">
                <a:hlinkClick r:id="rId6"/>
              </a:rPr>
              <a:t>www.drearlbloch.com</a:t>
            </a:r>
            <a:r>
              <a:rPr lang="en-US" dirty="0" smtClean="0"/>
              <a:t> 	</a:t>
            </a:r>
            <a:r>
              <a:rPr lang="en-US" sz="2800" dirty="0" smtClean="0"/>
              <a:t>learning strategies</a:t>
            </a:r>
          </a:p>
          <a:p>
            <a:pPr eaLnBrk="1" hangingPunct="1">
              <a:spcBef>
                <a:spcPts val="0"/>
              </a:spcBef>
              <a:spcAft>
                <a:spcPts val="0"/>
              </a:spcAft>
            </a:pPr>
            <a:r>
              <a:rPr lang="en-US" sz="2800" dirty="0" smtClean="0">
                <a:hlinkClick r:id="rId7"/>
              </a:rPr>
              <a:t>http://www.umkc.edu/cad/SI</a:t>
            </a:r>
            <a:r>
              <a:rPr lang="en-US" sz="2800" dirty="0" smtClean="0">
                <a:hlinkClick r:id="rId7"/>
              </a:rPr>
              <a:t>/</a:t>
            </a:r>
            <a:r>
              <a:rPr lang="en-US" sz="2800" dirty="0" smtClean="0"/>
              <a:t>   supplemental</a:t>
            </a:r>
          </a:p>
          <a:p>
            <a:pPr eaLnBrk="1" hangingPunct="1">
              <a:spcBef>
                <a:spcPts val="0"/>
              </a:spcBef>
              <a:spcAft>
                <a:spcPts val="0"/>
              </a:spcAft>
              <a:buNone/>
            </a:pPr>
            <a:r>
              <a:rPr lang="en-US" sz="2800" dirty="0" smtClean="0"/>
              <a:t>	</a:t>
            </a:r>
            <a:r>
              <a:rPr lang="en-US" sz="2800" dirty="0" smtClean="0"/>
              <a:t>						instruction</a:t>
            </a:r>
            <a:endParaRPr lang="en-US" sz="2800" dirty="0" smtClean="0"/>
          </a:p>
          <a:p>
            <a:pPr eaLnBrk="1" hangingPunct="1">
              <a:buFont typeface="Wingdings" pitchFamily="2" charset="2"/>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228600"/>
            <a:ext cx="7772400" cy="685800"/>
          </a:xfrm>
        </p:spPr>
        <p:txBody>
          <a:bodyPr/>
          <a:lstStyle/>
          <a:p>
            <a:pPr algn="ctr" eaLnBrk="1" hangingPunct="1"/>
            <a:r>
              <a:rPr lang="en-US" sz="4000" dirty="0" smtClean="0"/>
              <a:t>Additional References</a:t>
            </a:r>
            <a:endParaRPr lang="en-US" sz="4000" dirty="0" smtClean="0"/>
          </a:p>
        </p:txBody>
      </p:sp>
      <p:sp>
        <p:nvSpPr>
          <p:cNvPr id="28675" name="Rectangle 3"/>
          <p:cNvSpPr>
            <a:spLocks noGrp="1" noChangeArrowheads="1"/>
          </p:cNvSpPr>
          <p:nvPr>
            <p:ph type="body" idx="1"/>
          </p:nvPr>
        </p:nvSpPr>
        <p:spPr>
          <a:xfrm>
            <a:off x="914400" y="1295400"/>
            <a:ext cx="8229600" cy="5943600"/>
          </a:xfrm>
        </p:spPr>
        <p:txBody>
          <a:bodyPr/>
          <a:lstStyle/>
          <a:p>
            <a:r>
              <a:rPr lang="en-US" sz="2100" dirty="0" smtClean="0"/>
              <a:t>Aronson, J., Fried, C.B., &amp; Good, C. (2002). </a:t>
            </a:r>
            <a:r>
              <a:rPr lang="en-US" sz="2100" i="1" dirty="0" smtClean="0"/>
              <a:t>Reducing the Effects of Stereotype Threat on African American College Students by Shaping Theories of Intelligence.  </a:t>
            </a:r>
            <a:r>
              <a:rPr lang="en-US" sz="2100" dirty="0" smtClean="0"/>
              <a:t>Retrieved August 5, 2007 from </a:t>
            </a:r>
            <a:r>
              <a:rPr lang="en-US" sz="2100" dirty="0" smtClean="0">
                <a:hlinkClick r:id="rId2"/>
              </a:rPr>
              <a:t>http://www.atkinson.yorku.ca/~jsteele/files/04082317412924405.pdf</a:t>
            </a:r>
            <a:endParaRPr lang="en-US" sz="2100" dirty="0" smtClean="0"/>
          </a:p>
          <a:p>
            <a:r>
              <a:rPr lang="en-US" sz="2100" dirty="0" smtClean="0"/>
              <a:t>Bloom, Benjamin S.  1984. </a:t>
            </a:r>
            <a:r>
              <a:rPr lang="en-US" sz="2100" i="1" dirty="0" smtClean="0"/>
              <a:t>Taxonomy of Educational Objectives. </a:t>
            </a:r>
            <a:r>
              <a:rPr lang="en-US" sz="2100" dirty="0" smtClean="0"/>
              <a:t>Boston, MA:  Allyn and Bacon, Pearson Education. </a:t>
            </a:r>
          </a:p>
          <a:p>
            <a:pPr eaLnBrk="1" hangingPunct="1">
              <a:lnSpc>
                <a:spcPct val="80000"/>
              </a:lnSpc>
            </a:pPr>
            <a:r>
              <a:rPr lang="en-US" sz="2100" dirty="0" smtClean="0"/>
              <a:t>Bruer, John T. , 2000.  </a:t>
            </a:r>
            <a:r>
              <a:rPr lang="en-US" sz="2100" i="1" dirty="0" smtClean="0"/>
              <a:t>Schools For Thought:  A Science of Learning in the Classroom. </a:t>
            </a:r>
            <a:r>
              <a:rPr lang="en-US" sz="2100" dirty="0" smtClean="0"/>
              <a:t>Cambridge, MA: MIT Press.</a:t>
            </a:r>
          </a:p>
          <a:p>
            <a:pPr eaLnBrk="1" hangingPunct="1">
              <a:lnSpc>
                <a:spcPct val="80000"/>
              </a:lnSpc>
            </a:pPr>
            <a:r>
              <a:rPr lang="en-US" sz="2100" dirty="0" smtClean="0"/>
              <a:t>Bransford, J.D., Brown, A.L., Cocking, R.R. (Eds.), 2000.  </a:t>
            </a:r>
            <a:r>
              <a:rPr lang="en-US" sz="2100" i="1" dirty="0" smtClean="0"/>
              <a:t>How people learn:  Brain, Mind, Experience, and School.  </a:t>
            </a:r>
            <a:r>
              <a:rPr lang="en-US" sz="2100" dirty="0" smtClean="0"/>
              <a:t>Washington, DC:  National Academy Press.</a:t>
            </a:r>
          </a:p>
          <a:p>
            <a:pPr eaLnBrk="1" hangingPunct="1">
              <a:lnSpc>
                <a:spcPct val="80000"/>
              </a:lnSpc>
            </a:pPr>
            <a:r>
              <a:rPr lang="en-US" sz="2100" dirty="0" smtClean="0"/>
              <a:t>Flavell, J. H. (1979). Metacognition and cognitive monitoring: A new area of cognitive-developmental inquiry. American Psychologist, 34, 906-911.</a:t>
            </a:r>
          </a:p>
          <a:p>
            <a:pPr eaLnBrk="1" hangingPunct="1">
              <a:lnSpc>
                <a:spcPct val="80000"/>
              </a:lnSpc>
            </a:pPr>
            <a:r>
              <a:rPr lang="en-US" sz="2100" dirty="0" smtClean="0"/>
              <a:t>Halpern, D.F and Hakel, M.D. (Eds.), 2002. </a:t>
            </a:r>
            <a:r>
              <a:rPr lang="en-US" sz="2100" i="1" dirty="0" smtClean="0"/>
              <a:t>Applying the Science of Learning to University Teaching and Beyond. </a:t>
            </a:r>
            <a:r>
              <a:rPr lang="en-US" sz="2100" dirty="0" smtClean="0"/>
              <a:t>New York, NY: John Wiley and Sons, Inc.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72400" cy="1143000"/>
          </a:xfrm>
        </p:spPr>
        <p:txBody>
          <a:bodyPr/>
          <a:lstStyle/>
          <a:p>
            <a:pPr algn="ctr"/>
            <a:r>
              <a:rPr lang="en-US" sz="4000" dirty="0"/>
              <a:t>References</a:t>
            </a:r>
            <a:r>
              <a:rPr lang="en-US" dirty="0">
                <a:latin typeface="Verdana" pitchFamily="34" charset="0"/>
              </a:rPr>
              <a:t> </a:t>
            </a:r>
            <a:r>
              <a:rPr lang="en-US" sz="4000" dirty="0"/>
              <a:t>Continued</a:t>
            </a:r>
          </a:p>
        </p:txBody>
      </p:sp>
      <p:sp>
        <p:nvSpPr>
          <p:cNvPr id="8195" name="Rectangle 3"/>
          <p:cNvSpPr>
            <a:spLocks noGrp="1" noChangeArrowheads="1"/>
          </p:cNvSpPr>
          <p:nvPr>
            <p:ph type="body" idx="1"/>
          </p:nvPr>
        </p:nvSpPr>
        <p:spPr>
          <a:xfrm>
            <a:off x="1143000" y="1066800"/>
            <a:ext cx="7772400" cy="4802188"/>
          </a:xfrm>
        </p:spPr>
        <p:txBody>
          <a:bodyPr/>
          <a:lstStyle/>
          <a:p>
            <a:pPr eaLnBrk="1" hangingPunct="1">
              <a:lnSpc>
                <a:spcPct val="80000"/>
              </a:lnSpc>
            </a:pPr>
            <a:r>
              <a:rPr lang="en-US" sz="2100" dirty="0" smtClean="0"/>
              <a:t>Kameenui and Carnine, 1998. </a:t>
            </a:r>
            <a:r>
              <a:rPr lang="en-US" sz="2100" i="1" dirty="0" smtClean="0"/>
              <a:t>Effective Teaching Strategies That Accommodate Diverse Learners</a:t>
            </a:r>
            <a:r>
              <a:rPr lang="en-US" sz="2100" dirty="0" smtClean="0"/>
              <a:t>. Upper Saddle River, NJ: Merrill Publishing</a:t>
            </a:r>
          </a:p>
          <a:p>
            <a:pPr eaLnBrk="1" hangingPunct="1">
              <a:lnSpc>
                <a:spcPct val="80000"/>
              </a:lnSpc>
            </a:pPr>
            <a:r>
              <a:rPr lang="en-US" sz="2100" dirty="0" smtClean="0"/>
              <a:t>Murray, M. and Owen, M.</a:t>
            </a:r>
            <a:r>
              <a:rPr lang="en-US" sz="2100" i="1" dirty="0" smtClean="0"/>
              <a:t> </a:t>
            </a:r>
            <a:r>
              <a:rPr lang="en-US" sz="2100" dirty="0" smtClean="0"/>
              <a:t>(1991).</a:t>
            </a:r>
            <a:r>
              <a:rPr lang="en-US" sz="2100" i="1" dirty="0" smtClean="0"/>
              <a:t> Beyond the Myths of Mentoring. </a:t>
            </a:r>
            <a:r>
              <a:rPr lang="en-US" sz="2100" dirty="0" smtClean="0"/>
              <a:t>San Francisco, CA:  Josey-Bass.</a:t>
            </a:r>
          </a:p>
          <a:p>
            <a:pPr>
              <a:lnSpc>
                <a:spcPct val="90000"/>
              </a:lnSpc>
            </a:pPr>
            <a:r>
              <a:rPr lang="en-US" sz="2100" dirty="0" smtClean="0"/>
              <a:t>Peddy, S. (2001).</a:t>
            </a:r>
            <a:r>
              <a:rPr lang="en-US" sz="2100" i="1" dirty="0" smtClean="0"/>
              <a:t> The Art of Mentoring: Lead, Follow, and Get Out of the Way</a:t>
            </a:r>
            <a:r>
              <a:rPr lang="en-US" sz="2100" dirty="0" smtClean="0"/>
              <a:t>.  Houston, TX: Bullion Books.</a:t>
            </a:r>
          </a:p>
          <a:p>
            <a:pPr>
              <a:lnSpc>
                <a:spcPct val="90000"/>
              </a:lnSpc>
            </a:pPr>
            <a:r>
              <a:rPr lang="en-US" sz="2100" dirty="0" smtClean="0"/>
              <a:t>Peirce, W. (2003). </a:t>
            </a:r>
            <a:r>
              <a:rPr lang="en-US" sz="2100" i="1" dirty="0" smtClean="0"/>
              <a:t>Metacognition:  Study Strategies, Monitoring, and Motivation</a:t>
            </a:r>
            <a:r>
              <a:rPr lang="en-US" sz="2100" dirty="0" smtClean="0"/>
              <a:t>.  Retrieved August 4, 2007 from</a:t>
            </a:r>
          </a:p>
          <a:p>
            <a:pPr>
              <a:lnSpc>
                <a:spcPct val="90000"/>
              </a:lnSpc>
              <a:buNone/>
            </a:pPr>
            <a:r>
              <a:rPr lang="en-US" sz="2100" i="1" dirty="0" smtClean="0"/>
              <a:t>	</a:t>
            </a:r>
            <a:r>
              <a:rPr lang="en-US" sz="2100" i="1" dirty="0" smtClean="0">
                <a:hlinkClick r:id="rId3"/>
              </a:rPr>
              <a:t>http://academic.pg.cc.md.us/~wpeirce/MCCCTR/metacognition.htm</a:t>
            </a:r>
            <a:endParaRPr lang="en-US" sz="2100" dirty="0" smtClean="0"/>
          </a:p>
          <a:p>
            <a:pPr eaLnBrk="1" hangingPunct="1">
              <a:lnSpc>
                <a:spcPct val="80000"/>
              </a:lnSpc>
            </a:pPr>
            <a:r>
              <a:rPr lang="en-US" sz="2100" dirty="0" smtClean="0"/>
              <a:t>Taylor, S.</a:t>
            </a:r>
            <a:r>
              <a:rPr lang="en-US" sz="2100" i="1" dirty="0" smtClean="0"/>
              <a:t> (1999). </a:t>
            </a:r>
            <a:r>
              <a:rPr lang="en-US" sz="2100" dirty="0" smtClean="0"/>
              <a:t>Better learning through better thinking: Developing students’ metacognitive abilities.</a:t>
            </a:r>
            <a:r>
              <a:rPr lang="en-US" sz="2100" i="1" dirty="0" smtClean="0"/>
              <a:t> Journal of College Reading and Learning, 30(1), 34ff. Retrieved November 9, 2002, from Expanded Academic Index ASAP.</a:t>
            </a:r>
            <a:r>
              <a:rPr lang="en-US" sz="2100" dirty="0" smtClean="0"/>
              <a:t> </a:t>
            </a:r>
          </a:p>
          <a:p>
            <a:pPr eaLnBrk="1" hangingPunct="1">
              <a:lnSpc>
                <a:spcPct val="80000"/>
              </a:lnSpc>
            </a:pPr>
            <a:r>
              <a:rPr lang="en-US" sz="2100" dirty="0" smtClean="0"/>
              <a:t>Zull, James (2004).  </a:t>
            </a:r>
            <a:r>
              <a:rPr lang="en-US" sz="2100" i="1" dirty="0" smtClean="0"/>
              <a:t>The Art of Changing the Brain. Sterling, VA: </a:t>
            </a:r>
            <a:r>
              <a:rPr lang="en-US" sz="2100" dirty="0" smtClean="0"/>
              <a:t>Stylus Publishing</a:t>
            </a:r>
            <a:r>
              <a:rPr lang="en-US" sz="2100" i="1" dirty="0" smtClean="0"/>
              <a:t>.</a:t>
            </a:r>
          </a:p>
          <a:p>
            <a:pPr eaLnBrk="1" hangingPunct="1">
              <a:lnSpc>
                <a:spcPct val="80000"/>
              </a:lnSpc>
            </a:pPr>
            <a:r>
              <a:rPr lang="en-US" sz="2100" dirty="0" smtClean="0"/>
              <a:t>http://academic.pg.cc.md.us/~wpeirce/MCCCTR/metacognition.htm</a:t>
            </a:r>
          </a:p>
          <a:p>
            <a:pPr>
              <a:lnSpc>
                <a:spcPct val="90000"/>
              </a:lnSpc>
            </a:pPr>
            <a:endParaRPr lang="en-US" sz="2500" dirty="0"/>
          </a:p>
          <a:p>
            <a:pPr>
              <a:lnSpc>
                <a:spcPct val="90000"/>
              </a:lnSpc>
            </a:pPr>
            <a:endParaRPr lang="en-US" sz="25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52488" y="750888"/>
            <a:ext cx="7772400" cy="838200"/>
          </a:xfrm>
        </p:spPr>
        <p:txBody>
          <a:bodyPr/>
          <a:lstStyle/>
          <a:p>
            <a:r>
              <a:rPr lang="en-US" sz="3200" dirty="0" smtClean="0"/>
              <a:t/>
            </a:r>
            <a:br>
              <a:rPr lang="en-US" sz="3200" dirty="0" smtClean="0"/>
            </a:br>
            <a:r>
              <a:rPr lang="en-US" sz="3200" dirty="0" smtClean="0"/>
              <a:t> </a:t>
            </a:r>
          </a:p>
        </p:txBody>
      </p:sp>
      <p:sp>
        <p:nvSpPr>
          <p:cNvPr id="187395" name="Text Box 3"/>
          <p:cNvSpPr txBox="1">
            <a:spLocks noChangeArrowheads="1"/>
          </p:cNvSpPr>
          <p:nvPr/>
        </p:nvSpPr>
        <p:spPr bwMode="auto">
          <a:xfrm>
            <a:off x="1295400" y="1905000"/>
            <a:ext cx="2438400" cy="5251450"/>
          </a:xfrm>
          <a:prstGeom prst="rect">
            <a:avLst/>
          </a:prstGeom>
          <a:noFill/>
          <a:ln w="9525">
            <a:noFill/>
            <a:miter lim="800000"/>
            <a:headEnd/>
            <a:tailEnd/>
          </a:ln>
        </p:spPr>
        <p:txBody>
          <a:bodyPr>
            <a:spAutoFit/>
          </a:bodyPr>
          <a:lstStyle/>
          <a:p>
            <a:pPr algn="ctr" eaLnBrk="0" hangingPunct="0">
              <a:spcBef>
                <a:spcPct val="50000"/>
              </a:spcBef>
            </a:pPr>
            <a:r>
              <a:rPr lang="en-US" b="1" u="sng" dirty="0">
                <a:latin typeface="Arial" charset="0"/>
              </a:rPr>
              <a:t>2004 – 2005</a:t>
            </a:r>
          </a:p>
          <a:p>
            <a:pPr eaLnBrk="0" hangingPunct="0">
              <a:spcBef>
                <a:spcPct val="50000"/>
              </a:spcBef>
            </a:pPr>
            <a:r>
              <a:rPr lang="en-US" b="1" dirty="0">
                <a:latin typeface="Arial" charset="0"/>
              </a:rPr>
              <a:t>9/04   	Failed</a:t>
            </a:r>
          </a:p>
          <a:p>
            <a:pPr eaLnBrk="0" hangingPunct="0">
              <a:spcBef>
                <a:spcPct val="50000"/>
              </a:spcBef>
            </a:pPr>
            <a:r>
              <a:rPr lang="en-US" b="1" dirty="0">
                <a:latin typeface="Arial" charset="0"/>
              </a:rPr>
              <a:t>10/04	Failed</a:t>
            </a:r>
          </a:p>
          <a:p>
            <a:pPr eaLnBrk="0" hangingPunct="0">
              <a:spcBef>
                <a:spcPct val="50000"/>
              </a:spcBef>
            </a:pPr>
            <a:r>
              <a:rPr lang="en-US" b="1" dirty="0">
                <a:latin typeface="Arial" charset="0"/>
              </a:rPr>
              <a:t>11/04	Failed</a:t>
            </a:r>
          </a:p>
          <a:p>
            <a:pPr eaLnBrk="0" hangingPunct="0">
              <a:spcBef>
                <a:spcPct val="50000"/>
              </a:spcBef>
            </a:pPr>
            <a:r>
              <a:rPr lang="en-US" b="1" dirty="0">
                <a:latin typeface="Arial" charset="0"/>
              </a:rPr>
              <a:t>12/04	Failed</a:t>
            </a:r>
          </a:p>
          <a:p>
            <a:pPr eaLnBrk="0" hangingPunct="0">
              <a:spcBef>
                <a:spcPct val="50000"/>
              </a:spcBef>
            </a:pPr>
            <a:r>
              <a:rPr lang="en-US" b="1" dirty="0">
                <a:solidFill>
                  <a:srgbClr val="FF0000"/>
                </a:solidFill>
                <a:latin typeface="Arial" charset="0"/>
              </a:rPr>
              <a:t>1/05	Passed</a:t>
            </a:r>
          </a:p>
          <a:p>
            <a:pPr eaLnBrk="0" hangingPunct="0">
              <a:spcBef>
                <a:spcPct val="50000"/>
              </a:spcBef>
            </a:pPr>
            <a:r>
              <a:rPr lang="en-US" b="1" dirty="0">
                <a:latin typeface="Arial" charset="0"/>
              </a:rPr>
              <a:t>2/05	Failed</a:t>
            </a:r>
          </a:p>
          <a:p>
            <a:pPr eaLnBrk="0" hangingPunct="0">
              <a:spcBef>
                <a:spcPct val="50000"/>
              </a:spcBef>
            </a:pPr>
            <a:r>
              <a:rPr lang="en-US" b="1" dirty="0">
                <a:latin typeface="Arial" charset="0"/>
              </a:rPr>
              <a:t>3/05	Failed</a:t>
            </a:r>
          </a:p>
          <a:p>
            <a:pPr eaLnBrk="0" hangingPunct="0">
              <a:spcBef>
                <a:spcPct val="50000"/>
              </a:spcBef>
            </a:pPr>
            <a:r>
              <a:rPr lang="en-US" b="1" dirty="0">
                <a:latin typeface="Arial" charset="0"/>
              </a:rPr>
              <a:t>4/05	Failed</a:t>
            </a:r>
          </a:p>
          <a:p>
            <a:pPr eaLnBrk="0" hangingPunct="0">
              <a:spcBef>
                <a:spcPct val="50000"/>
              </a:spcBef>
            </a:pPr>
            <a:endParaRPr lang="en-US" sz="1800" b="1" dirty="0">
              <a:latin typeface="Arial" charset="0"/>
            </a:endParaRPr>
          </a:p>
        </p:txBody>
      </p:sp>
      <p:sp>
        <p:nvSpPr>
          <p:cNvPr id="19460"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sz="1800" dirty="0">
              <a:latin typeface="Arial" charset="0"/>
            </a:endParaRPr>
          </a:p>
        </p:txBody>
      </p:sp>
      <p:sp>
        <p:nvSpPr>
          <p:cNvPr id="19461"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sz="1800" dirty="0">
              <a:latin typeface="Arial" charset="0"/>
            </a:endParaRPr>
          </a:p>
        </p:txBody>
      </p:sp>
      <p:sp>
        <p:nvSpPr>
          <p:cNvPr id="187398" name="Text Box 6"/>
          <p:cNvSpPr txBox="1">
            <a:spLocks noChangeArrowheads="1"/>
          </p:cNvSpPr>
          <p:nvPr/>
        </p:nvSpPr>
        <p:spPr bwMode="auto">
          <a:xfrm>
            <a:off x="5334000" y="1905000"/>
            <a:ext cx="3810000" cy="5251450"/>
          </a:xfrm>
          <a:prstGeom prst="rect">
            <a:avLst/>
          </a:prstGeom>
          <a:noFill/>
          <a:ln w="9525">
            <a:noFill/>
            <a:miter lim="800000"/>
            <a:headEnd/>
            <a:tailEnd/>
          </a:ln>
        </p:spPr>
        <p:txBody>
          <a:bodyPr>
            <a:spAutoFit/>
          </a:bodyPr>
          <a:lstStyle/>
          <a:p>
            <a:pPr eaLnBrk="0" hangingPunct="0">
              <a:spcBef>
                <a:spcPct val="50000"/>
              </a:spcBef>
            </a:pPr>
            <a:r>
              <a:rPr lang="en-US" b="1" dirty="0">
                <a:latin typeface="Arial" charset="0"/>
              </a:rPr>
              <a:t>     </a:t>
            </a:r>
            <a:r>
              <a:rPr lang="en-US" b="1" u="sng" dirty="0">
                <a:latin typeface="Arial" charset="0"/>
              </a:rPr>
              <a:t>2005 – 2006</a:t>
            </a:r>
          </a:p>
          <a:p>
            <a:pPr eaLnBrk="0" hangingPunct="0">
              <a:spcBef>
                <a:spcPct val="50000"/>
              </a:spcBef>
            </a:pPr>
            <a:r>
              <a:rPr lang="en-US" b="1" dirty="0">
                <a:solidFill>
                  <a:srgbClr val="FF0000"/>
                </a:solidFill>
                <a:latin typeface="Arial" charset="0"/>
              </a:rPr>
              <a:t>10/05	Passed</a:t>
            </a:r>
          </a:p>
          <a:p>
            <a:pPr eaLnBrk="0" hangingPunct="0">
              <a:spcBef>
                <a:spcPct val="50000"/>
              </a:spcBef>
            </a:pPr>
            <a:r>
              <a:rPr lang="en-US" b="1" dirty="0">
                <a:latin typeface="Arial" charset="0"/>
              </a:rPr>
              <a:t>11/05	Failed</a:t>
            </a:r>
          </a:p>
          <a:p>
            <a:pPr eaLnBrk="0" hangingPunct="0">
              <a:spcBef>
                <a:spcPct val="50000"/>
              </a:spcBef>
            </a:pPr>
            <a:r>
              <a:rPr lang="en-US" b="1" dirty="0">
                <a:solidFill>
                  <a:srgbClr val="FF0000"/>
                </a:solidFill>
                <a:latin typeface="Arial" charset="0"/>
              </a:rPr>
              <a:t>12/05	Passed </a:t>
            </a:r>
            <a:r>
              <a:rPr lang="en-US" sz="1800" b="1" dirty="0">
                <a:solidFill>
                  <a:srgbClr val="FF0000"/>
                </a:solidFill>
                <a:latin typeface="Arial" charset="0"/>
              </a:rPr>
              <a:t>best in group</a:t>
            </a:r>
          </a:p>
          <a:p>
            <a:pPr eaLnBrk="0" hangingPunct="0">
              <a:spcBef>
                <a:spcPct val="50000"/>
              </a:spcBef>
            </a:pPr>
            <a:r>
              <a:rPr lang="en-US" b="1" dirty="0">
                <a:solidFill>
                  <a:srgbClr val="FF0000"/>
                </a:solidFill>
                <a:latin typeface="Arial" charset="0"/>
              </a:rPr>
              <a:t>1/06	Passed</a:t>
            </a:r>
          </a:p>
          <a:p>
            <a:pPr eaLnBrk="0" hangingPunct="0">
              <a:spcBef>
                <a:spcPct val="50000"/>
              </a:spcBef>
            </a:pPr>
            <a:r>
              <a:rPr lang="en-US" b="1" dirty="0">
                <a:solidFill>
                  <a:srgbClr val="FF0000"/>
                </a:solidFill>
                <a:latin typeface="Arial" charset="0"/>
              </a:rPr>
              <a:t>2/06	Passed</a:t>
            </a:r>
          </a:p>
          <a:p>
            <a:pPr eaLnBrk="0" hangingPunct="0">
              <a:spcBef>
                <a:spcPct val="50000"/>
              </a:spcBef>
            </a:pPr>
            <a:r>
              <a:rPr lang="en-US" b="1" dirty="0">
                <a:latin typeface="Arial" charset="0"/>
              </a:rPr>
              <a:t>3/06	Failed</a:t>
            </a:r>
          </a:p>
          <a:p>
            <a:pPr eaLnBrk="0" hangingPunct="0">
              <a:spcBef>
                <a:spcPct val="50000"/>
              </a:spcBef>
            </a:pPr>
            <a:r>
              <a:rPr lang="en-US" b="1" dirty="0">
                <a:solidFill>
                  <a:srgbClr val="FF0000"/>
                </a:solidFill>
                <a:latin typeface="Arial" charset="0"/>
              </a:rPr>
              <a:t>4/06	Passed last one!</a:t>
            </a:r>
          </a:p>
          <a:p>
            <a:pPr eaLnBrk="0" hangingPunct="0">
              <a:spcBef>
                <a:spcPct val="50000"/>
              </a:spcBef>
            </a:pPr>
            <a:r>
              <a:rPr lang="en-US" b="1" dirty="0">
                <a:latin typeface="Arial" charset="0"/>
              </a:rPr>
              <a:t>5/06	N/A</a:t>
            </a:r>
          </a:p>
          <a:p>
            <a:pPr eaLnBrk="0" hangingPunct="0">
              <a:spcBef>
                <a:spcPct val="50000"/>
              </a:spcBef>
            </a:pPr>
            <a:endParaRPr lang="en-US" sz="1800" dirty="0">
              <a:latin typeface="Arial" charset="0"/>
            </a:endParaRPr>
          </a:p>
        </p:txBody>
      </p:sp>
      <p:sp>
        <p:nvSpPr>
          <p:cNvPr id="187399" name="Text Box 7"/>
          <p:cNvSpPr txBox="1">
            <a:spLocks noChangeArrowheads="1"/>
          </p:cNvSpPr>
          <p:nvPr/>
        </p:nvSpPr>
        <p:spPr bwMode="auto">
          <a:xfrm>
            <a:off x="3581400" y="3429000"/>
            <a:ext cx="1676400" cy="915988"/>
          </a:xfrm>
          <a:prstGeom prst="rect">
            <a:avLst/>
          </a:prstGeom>
          <a:noFill/>
          <a:ln w="9525">
            <a:noFill/>
            <a:miter lim="800000"/>
            <a:headEnd/>
            <a:tailEnd/>
          </a:ln>
        </p:spPr>
        <p:txBody>
          <a:bodyPr>
            <a:spAutoFit/>
          </a:bodyPr>
          <a:lstStyle/>
          <a:p>
            <a:pPr eaLnBrk="0" hangingPunct="0">
              <a:spcBef>
                <a:spcPct val="50000"/>
              </a:spcBef>
            </a:pPr>
            <a:r>
              <a:rPr lang="en-US" sz="1800" b="1" dirty="0">
                <a:latin typeface="Arial" charset="0"/>
              </a:rPr>
              <a:t>Began work with CAS in October 2005</a:t>
            </a:r>
          </a:p>
        </p:txBody>
      </p:sp>
      <p:sp>
        <p:nvSpPr>
          <p:cNvPr id="19465" name="TextBox 8"/>
          <p:cNvSpPr txBox="1">
            <a:spLocks noChangeArrowheads="1"/>
          </p:cNvSpPr>
          <p:nvPr/>
        </p:nvSpPr>
        <p:spPr bwMode="auto">
          <a:xfrm>
            <a:off x="1447800" y="228600"/>
            <a:ext cx="6781800" cy="954088"/>
          </a:xfrm>
          <a:prstGeom prst="rect">
            <a:avLst/>
          </a:prstGeom>
          <a:noFill/>
          <a:ln w="9525">
            <a:noFill/>
            <a:miter lim="800000"/>
            <a:headEnd/>
            <a:tailEnd/>
          </a:ln>
        </p:spPr>
        <p:txBody>
          <a:bodyPr>
            <a:spAutoFit/>
          </a:bodyPr>
          <a:lstStyle/>
          <a:p>
            <a:pPr algn="ctr"/>
            <a:r>
              <a:rPr lang="en-US" sz="2800" dirty="0" smtClean="0">
                <a:latin typeface="Tahoma" pitchFamily="34" charset="0"/>
                <a:cs typeface="Tahoma" pitchFamily="34" charset="0"/>
              </a:rPr>
              <a:t>LSU </a:t>
            </a:r>
            <a:r>
              <a:rPr lang="en-US" sz="2800" dirty="0">
                <a:latin typeface="Tahoma" pitchFamily="34" charset="0"/>
                <a:cs typeface="Tahoma" pitchFamily="34" charset="0"/>
              </a:rPr>
              <a:t>Chemistry Graduate Student’s Cumulative Exam Record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187398" grpId="0"/>
      <p:bldP spid="18739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43600"/>
            <a:ext cx="7772400" cy="1143000"/>
          </a:xfrm>
        </p:spPr>
        <p:txBody>
          <a:bodyPr/>
          <a:lstStyle/>
          <a:p>
            <a:r>
              <a:rPr lang="en-US" sz="3600" dirty="0" smtClean="0">
                <a:solidFill>
                  <a:schemeClr val="tx2">
                    <a:lumMod val="90000"/>
                    <a:lumOff val="10000"/>
                  </a:schemeClr>
                </a:solidFill>
              </a:rPr>
              <a:t>Dr. Algernon Kelley, December 2009</a:t>
            </a:r>
            <a:endParaRPr lang="en-US" sz="3600" dirty="0">
              <a:solidFill>
                <a:schemeClr val="tx2">
                  <a:lumMod val="90000"/>
                  <a:lumOff val="1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838200" y="533400"/>
            <a:ext cx="7696200"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762000"/>
            <a:ext cx="7772400" cy="1143000"/>
          </a:xfrm>
        </p:spPr>
        <p:txBody>
          <a:bodyPr/>
          <a:lstStyle/>
          <a:p>
            <a:pPr algn="ctr" eaLnBrk="1" hangingPunct="1"/>
            <a:r>
              <a:rPr lang="en-US" dirty="0" smtClean="0"/>
              <a:t>How’d They Do It?</a:t>
            </a:r>
          </a:p>
        </p:txBody>
      </p:sp>
      <p:sp>
        <p:nvSpPr>
          <p:cNvPr id="18435" name="Rectangle 3"/>
          <p:cNvSpPr>
            <a:spLocks noGrp="1" noChangeArrowheads="1"/>
          </p:cNvSpPr>
          <p:nvPr>
            <p:ph type="body" idx="1"/>
          </p:nvPr>
        </p:nvSpPr>
        <p:spPr>
          <a:xfrm>
            <a:off x="838200" y="2362200"/>
            <a:ext cx="8305800" cy="3276600"/>
          </a:xfrm>
        </p:spPr>
        <p:txBody>
          <a:bodyPr/>
          <a:lstStyle/>
          <a:p>
            <a:pPr algn="ctr" eaLnBrk="1" hangingPunct="1">
              <a:buFontTx/>
              <a:buNone/>
            </a:pPr>
            <a:r>
              <a:rPr lang="en-US" sz="4800" dirty="0" smtClean="0"/>
              <a:t>Metacognition was </a:t>
            </a:r>
            <a:r>
              <a:rPr lang="en-US" sz="4800" dirty="0" smtClean="0"/>
              <a:t>the </a:t>
            </a:r>
            <a:r>
              <a:rPr lang="en-US" sz="4800" dirty="0" smtClean="0"/>
              <a:t>key!</a:t>
            </a:r>
            <a:endParaRPr lang="en-US" sz="4800" dirty="0" smtClean="0"/>
          </a:p>
          <a:p>
            <a:pPr algn="ctr" eaLnBrk="1" hangingPunct="1">
              <a:buFontTx/>
              <a:buNone/>
            </a:pPr>
            <a:endParaRPr lang="en-US" sz="4800" dirty="0" smtClean="0"/>
          </a:p>
          <a:p>
            <a:pPr algn="ctr" eaLnBrk="1" hangingPunct="1">
              <a:buFontTx/>
              <a:buNone/>
            </a:pPr>
            <a:r>
              <a:rPr lang="en-US" sz="4000" dirty="0" smtClean="0"/>
              <a:t>They learned </a:t>
            </a:r>
            <a:r>
              <a:rPr lang="en-US" sz="4000" i="1" dirty="0" smtClean="0"/>
              <a:t>HOW</a:t>
            </a:r>
            <a:r>
              <a:rPr lang="en-US" sz="4000" dirty="0" smtClean="0"/>
              <a:t> to Learn </a:t>
            </a:r>
          </a:p>
          <a:p>
            <a:pPr algn="ctr" eaLnBrk="1" hangingPunct="1">
              <a:buFontTx/>
              <a:buNone/>
            </a:pPr>
            <a:r>
              <a:rPr lang="en-US" sz="4000" dirty="0" smtClean="0"/>
              <a:t>and renewed their self-confidence!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28600"/>
            <a:ext cx="8229600" cy="1143000"/>
          </a:xfrm>
        </p:spPr>
        <p:txBody>
          <a:bodyPr/>
          <a:lstStyle/>
          <a:p>
            <a:r>
              <a:rPr lang="en-US" sz="3600" dirty="0" smtClean="0"/>
              <a:t>Why don’t students know how to learn?</a:t>
            </a:r>
          </a:p>
        </p:txBody>
      </p:sp>
      <p:sp>
        <p:nvSpPr>
          <p:cNvPr id="7171" name="Rectangle 3"/>
          <p:cNvSpPr>
            <a:spLocks noGrp="1" noChangeArrowheads="1"/>
          </p:cNvSpPr>
          <p:nvPr>
            <p:ph type="body" idx="1"/>
          </p:nvPr>
        </p:nvSpPr>
        <p:spPr>
          <a:xfrm>
            <a:off x="914400" y="1600200"/>
            <a:ext cx="8001000" cy="5257800"/>
          </a:xfrm>
        </p:spPr>
        <p:txBody>
          <a:bodyPr/>
          <a:lstStyle/>
          <a:p>
            <a:pPr>
              <a:lnSpc>
                <a:spcPct val="80000"/>
              </a:lnSpc>
            </a:pPr>
            <a:r>
              <a:rPr lang="en-US" sz="2800" b="1" dirty="0" smtClean="0"/>
              <a:t>It wasn’t necessary in high school</a:t>
            </a:r>
          </a:p>
          <a:p>
            <a:pPr>
              <a:lnSpc>
                <a:spcPct val="80000"/>
              </a:lnSpc>
              <a:buFont typeface="Wingdings" pitchFamily="2" charset="2"/>
              <a:buNone/>
            </a:pPr>
            <a:r>
              <a:rPr lang="en-US" sz="2800" b="1" dirty="0" smtClean="0"/>
              <a:t>	- 	66% of 2003 entering first year students  	spent less than six hours per week 	doing homework in 12</a:t>
            </a:r>
            <a:r>
              <a:rPr lang="en-US" sz="2800" b="1" baseline="30000" dirty="0" smtClean="0"/>
              <a:t>th</a:t>
            </a:r>
            <a:r>
              <a:rPr lang="en-US" sz="2800" b="1" dirty="0" smtClean="0"/>
              <a:t> grade. </a:t>
            </a:r>
          </a:p>
          <a:p>
            <a:pPr>
              <a:lnSpc>
                <a:spcPct val="80000"/>
              </a:lnSpc>
              <a:buFont typeface="Wingdings" pitchFamily="2" charset="2"/>
              <a:buNone/>
            </a:pPr>
            <a:r>
              <a:rPr lang="en-US" sz="2800" b="1" dirty="0" smtClean="0"/>
              <a:t>	-	More than 46% of these students said 	they graduated from high school with an 	“A” 	average.</a:t>
            </a:r>
            <a:endParaRPr lang="en-US" sz="2000" b="1" dirty="0" smtClean="0"/>
          </a:p>
          <a:p>
            <a:pPr>
              <a:lnSpc>
                <a:spcPct val="80000"/>
              </a:lnSpc>
            </a:pPr>
            <a:r>
              <a:rPr lang="en-US" sz="2800" b="1" dirty="0" smtClean="0"/>
              <a:t>Students’ confidence level is high</a:t>
            </a:r>
          </a:p>
          <a:p>
            <a:pPr>
              <a:lnSpc>
                <a:spcPct val="80000"/>
              </a:lnSpc>
              <a:buFont typeface="Wingdings" pitchFamily="2" charset="2"/>
              <a:buNone/>
            </a:pPr>
            <a:r>
              <a:rPr lang="en-US" sz="2800" b="1" dirty="0" smtClean="0"/>
              <a:t>	- 	70% believe their academic ability is 	above average or in the highest 10 	percent among people their age</a:t>
            </a:r>
            <a:endParaRPr lang="en-US" sz="2800" dirty="0" smtClean="0"/>
          </a:p>
          <a:p>
            <a:pPr>
              <a:lnSpc>
                <a:spcPct val="80000"/>
              </a:lnSpc>
              <a:buFont typeface="Wingdings" pitchFamily="2" charset="2"/>
              <a:buNone/>
            </a:pPr>
            <a:r>
              <a:rPr lang="en-US" sz="2000" dirty="0" smtClean="0"/>
              <a:t>		</a:t>
            </a:r>
            <a:r>
              <a:rPr lang="en-US" sz="2000" b="1" dirty="0" smtClean="0"/>
              <a:t>Higher Education Research Institute Study</a:t>
            </a:r>
          </a:p>
          <a:p>
            <a:pPr>
              <a:lnSpc>
                <a:spcPct val="80000"/>
              </a:lnSpc>
              <a:buFont typeface="Wingdings" pitchFamily="2" charset="2"/>
              <a:buNone/>
            </a:pPr>
            <a:r>
              <a:rPr lang="en-US" sz="2800" b="1" dirty="0" smtClean="0"/>
              <a:t>		</a:t>
            </a:r>
            <a:r>
              <a:rPr lang="en-US" sz="2000" b="1" dirty="0" smtClean="0"/>
              <a:t>http://www.gseis.ucla.edu/heri/03_press_release.pdf</a:t>
            </a:r>
          </a:p>
          <a:p>
            <a:pPr>
              <a:lnSpc>
                <a:spcPct val="80000"/>
              </a:lnSpc>
              <a:buFont typeface="Wingdings" pitchFamily="2" charset="2"/>
              <a:buNone/>
            </a:pPr>
            <a:r>
              <a:rPr lang="en-US" sz="2000" dirty="0" smtClean="0"/>
              <a:t>	</a:t>
            </a:r>
            <a:r>
              <a:rPr lang="en-US" sz="2000" b="1" dirty="0" smtClean="0"/>
              <a:t>	</a:t>
            </a:r>
            <a:endParaRPr lang="en-US" sz="2000" dirty="0" smtClean="0"/>
          </a:p>
          <a:p>
            <a:pPr>
              <a:lnSpc>
                <a:spcPct val="80000"/>
              </a:lnSpc>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Reflection Questions</a:t>
            </a:r>
          </a:p>
        </p:txBody>
      </p:sp>
      <p:sp>
        <p:nvSpPr>
          <p:cNvPr id="8195" name="Rectangle 3"/>
          <p:cNvSpPr>
            <a:spLocks noGrp="1" noChangeArrowheads="1"/>
          </p:cNvSpPr>
          <p:nvPr>
            <p:ph type="body" idx="1"/>
          </p:nvPr>
        </p:nvSpPr>
        <p:spPr>
          <a:xfrm>
            <a:off x="1371600" y="2133600"/>
            <a:ext cx="7772400" cy="4114800"/>
          </a:xfrm>
        </p:spPr>
        <p:txBody>
          <a:bodyPr/>
          <a:lstStyle/>
          <a:p>
            <a:pPr eaLnBrk="1" hangingPunct="1"/>
            <a:r>
              <a:rPr lang="en-US" dirty="0" smtClean="0"/>
              <a:t>What’s the difference, if any, between</a:t>
            </a:r>
          </a:p>
          <a:p>
            <a:pPr eaLnBrk="1" hangingPunct="1">
              <a:buFont typeface="Wingdings" pitchFamily="2" charset="2"/>
              <a:buNone/>
            </a:pPr>
            <a:r>
              <a:rPr lang="en-US" dirty="0" smtClean="0"/>
              <a:t>	studying and learning?</a:t>
            </a:r>
          </a:p>
          <a:p>
            <a:pPr eaLnBrk="1" hangingPunct="1">
              <a:buFont typeface="Wingdings" pitchFamily="2" charset="2"/>
              <a:buNone/>
            </a:pPr>
            <a:endParaRPr lang="en-US" dirty="0" smtClean="0"/>
          </a:p>
          <a:p>
            <a:pPr eaLnBrk="1" hangingPunct="1"/>
            <a:r>
              <a:rPr lang="en-US" dirty="0" smtClean="0"/>
              <a:t>Which, if either, is more enjoyable?</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2971800" y="228600"/>
            <a:ext cx="3733800" cy="5403850"/>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1295400" y="5878513"/>
            <a:ext cx="7543800" cy="979487"/>
          </a:xfrm>
          <a:prstGeom prst="rect">
            <a:avLst/>
          </a:prstGeom>
          <a:noFill/>
          <a:ln w="9525">
            <a:noFill/>
            <a:miter lim="800000"/>
            <a:headEnd/>
            <a:tailEnd/>
          </a:ln>
        </p:spPr>
        <p:txBody>
          <a:bodyPr>
            <a:spAutoFit/>
          </a:bodyPr>
          <a:lstStyle/>
          <a:p>
            <a:pPr>
              <a:lnSpc>
                <a:spcPct val="80000"/>
              </a:lnSpc>
              <a:defRPr/>
            </a:pPr>
            <a:r>
              <a:rPr lang="en-US" b="1" dirty="0">
                <a:solidFill>
                  <a:schemeClr val="accent1">
                    <a:lumMod val="75000"/>
                  </a:schemeClr>
                </a:solidFill>
              </a:rPr>
              <a:t>Bransford, J.D., Brown, A.L., Cocking, R.R. (Eds.), 2000.  </a:t>
            </a:r>
            <a:r>
              <a:rPr lang="en-US" b="1" i="1" dirty="0">
                <a:solidFill>
                  <a:schemeClr val="accent1">
                    <a:lumMod val="75000"/>
                  </a:schemeClr>
                </a:solidFill>
              </a:rPr>
              <a:t>How people learn:  Brain, Mind, Experience, and School.  </a:t>
            </a:r>
            <a:r>
              <a:rPr lang="en-US" b="1" dirty="0">
                <a:solidFill>
                  <a:schemeClr val="accent1">
                    <a:lumMod val="75000"/>
                  </a:schemeClr>
                </a:solidFill>
              </a:rPr>
              <a:t>Washington, DC:  National Academy Press.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7C641BE840AE4C59A0645CC1625BEAA9"/>
  <p:tag name="SLIDEID" val="7C641BE840AE4C59A0645CC1625BEAA9"/>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 name="RESPONSESGATHERED" val="True"/>
  <p:tag name="TOTALRESPONSES" val="153"/>
  <p:tag name="RESPONSECOUNT" val="153"/>
  <p:tag name="SLICED" val="False"/>
  <p:tag name="RESPONSES" val="4;1;1;1;3;4;2;4;-;1;1;2;2;4;1;3;2;2;2;3;1;2;4;1;2;3;4;5;-;2;2;2;3;2;3;4;3;2;3;1;2;3;3;1;2;3;5;-;5;2;-;3;1;2;6;4;2;3;3;2;3;5;2;1;2;3;1;3;3;1;1;1;2;3;4;3;4;2;3;-;2;1;4;2;1;2;2;2;2;2;3;1;-;2;1;3;2;3;4;3;-;2;3;2;-;2;2;3;2;4;3;-;2;2;2;3;2;2;3;1;1;2;4;3;6;3;3;2;2;2;4;2;1;2;2;1;6;3;2;4;4;3;3;4;2;1;-;3;4;4;1;1;3;3;1;1;1;1;2;6;2;1;-;2;-;"/>
  <p:tag name="CHARTSTRINGSTD" val="32 54 39 20 4 4"/>
  <p:tag name="CHARTSTRINGREV" val="4 4 20 39 54 32"/>
  <p:tag name="CHARTSTRINGSTDPER" val="0.209150326797386 0.352941176470588 0.254901960784314 0.130718954248366 0.0261437908496732 0.0261437908496732"/>
  <p:tag name="CHARTSTRINGREVPER" val="0.0261437908496732 0.0261437908496732 0.130718954248366 0.254901960784314 0.352941176470588 0.209150326797386"/>
</p:tagLst>
</file>

<file path=ppt/tags/tag2.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3.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 name="SLIDEORDER" val="2"/>
  <p:tag name="SLIDEGUID" val="4E721A1B4F8D4CE89C7B7D50F17DE4FA"/>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ad`s Tie">
  <a:themeElements>
    <a:clrScheme name="">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171723"/>
      </a:hlink>
      <a:folHlink>
        <a:srgbClr val="D2B6CE"/>
      </a:folHlink>
    </a:clrScheme>
    <a:fontScheme name="Dad`s Tie">
      <a:majorFont>
        <a:latin typeface="Technical"/>
        <a:ea typeface=""/>
        <a:cs typeface=""/>
      </a:majorFont>
      <a:minorFont>
        <a:latin typeface="Technic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F:\Program Files\Microsoft Office\Templates\Presentation Designs\Dad`s Tie.pot</Template>
  <TotalTime>12803</TotalTime>
  <Words>1226</Words>
  <Application>Microsoft Office PowerPoint</Application>
  <PresentationFormat>On-screen Show (4:3)</PresentationFormat>
  <Paragraphs>267</Paragraphs>
  <Slides>37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Dad`s Tie</vt:lpstr>
      <vt:lpstr>Chart</vt:lpstr>
      <vt:lpstr>Teaching Students HOW to Learn:    Metacognition is the Key</vt:lpstr>
      <vt:lpstr> 2004 National College Learning Center Association Frank L. Christ Outstanding Learning Center Award </vt:lpstr>
      <vt:lpstr>The Story of Three Students  </vt:lpstr>
      <vt:lpstr>  </vt:lpstr>
      <vt:lpstr>Dr. Algernon Kelley, December 2009</vt:lpstr>
      <vt:lpstr>How’d They Do It?</vt:lpstr>
      <vt:lpstr>Why don’t students know how to learn?</vt:lpstr>
      <vt:lpstr>Reflection Questions</vt:lpstr>
      <vt:lpstr>Slide 9</vt:lpstr>
      <vt:lpstr>Learning How to Learn</vt:lpstr>
      <vt:lpstr>Metacognition*</vt:lpstr>
      <vt:lpstr>Counting Vowels  in 30 seconds</vt:lpstr>
      <vt:lpstr>What We Know About Learning</vt:lpstr>
      <vt:lpstr>Slide 14</vt:lpstr>
      <vt:lpstr>At what level of Bloom’s did you have to operate to make A’s or B’s in high school?</vt:lpstr>
      <vt:lpstr>At what level of Bloom’s do you think you’ll need to be to make an A in Chem 1201?</vt:lpstr>
      <vt:lpstr>Learning Strategies Gold Nugget</vt:lpstr>
      <vt:lpstr>The Study Cycle</vt:lpstr>
      <vt:lpstr>Slide 19</vt:lpstr>
      <vt:lpstr>Concept maps  facilitate development  of higher order thinking skills  </vt:lpstr>
      <vt:lpstr>Chapter, Research Paper, or Disease Treatment Map</vt:lpstr>
      <vt:lpstr>Compare and Contrast</vt:lpstr>
      <vt:lpstr> Effective Metacognitive Strategies</vt:lpstr>
      <vt:lpstr> Teaching and Learning Strategies That Work    SCIENCE , VOL 325  4 SEPTEMBER 2009  www.sciencemag.org  Published by AAAS</vt:lpstr>
      <vt:lpstr>Mindset</vt:lpstr>
      <vt:lpstr>Slide 26</vt:lpstr>
      <vt:lpstr>Two Types of Mindsets  </vt:lpstr>
      <vt:lpstr>Mindset determines responses to</vt:lpstr>
      <vt:lpstr>Slide 29</vt:lpstr>
      <vt:lpstr>Documented strategies that improve student learning and success</vt:lpstr>
      <vt:lpstr>Slide 31</vt:lpstr>
      <vt:lpstr>We CAN Increase Student Learning!</vt:lpstr>
      <vt:lpstr> </vt:lpstr>
      <vt:lpstr>Chem 1001 Results Spring 2007</vt:lpstr>
      <vt:lpstr>Useful Websites</vt:lpstr>
      <vt:lpstr>Additional References</vt:lpstr>
      <vt:lpstr>References Continued</vt:lpstr>
    </vt:vector>
  </TitlesOfParts>
  <Company>Louisiana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Learning at LSU  Replacing the Mardi Gras Mentality</dc:title>
  <dc:creator>labtech</dc:creator>
  <cp:lastModifiedBy> Saundra McGuire</cp:lastModifiedBy>
  <cp:revision>203</cp:revision>
  <dcterms:created xsi:type="dcterms:W3CDTF">2002-09-26T16:46:08Z</dcterms:created>
  <dcterms:modified xsi:type="dcterms:W3CDTF">2010-03-19T06:48:17Z</dcterms:modified>
</cp:coreProperties>
</file>