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5"/>
  </p:notesMasterIdLst>
  <p:handoutMasterIdLst>
    <p:handoutMasterId r:id="rId16"/>
  </p:handoutMasterIdLst>
  <p:sldIdLst>
    <p:sldId id="257" r:id="rId2"/>
    <p:sldId id="278" r:id="rId3"/>
    <p:sldId id="289" r:id="rId4"/>
    <p:sldId id="275" r:id="rId5"/>
    <p:sldId id="285" r:id="rId6"/>
    <p:sldId id="288" r:id="rId7"/>
    <p:sldId id="281" r:id="rId8"/>
    <p:sldId id="282" r:id="rId9"/>
    <p:sldId id="283" r:id="rId10"/>
    <p:sldId id="286" r:id="rId11"/>
    <p:sldId id="287" r:id="rId12"/>
    <p:sldId id="290" r:id="rId13"/>
    <p:sldId id="291" r:id="rId14"/>
  </p:sldIdLst>
  <p:sldSz cx="9144000" cy="6858000" type="screen4x3"/>
  <p:notesSz cx="6997700" cy="9271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75793" autoAdjust="0"/>
  </p:normalViewPr>
  <p:slideViewPr>
    <p:cSldViewPr snapToObjects="1">
      <p:cViewPr varScale="1">
        <p:scale>
          <a:sx n="106" d="100"/>
          <a:sy n="106" d="100"/>
        </p:scale>
        <p:origin x="-128" y="-4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971" cy="463867"/>
          </a:xfrm>
          <a:prstGeom prst="rect">
            <a:avLst/>
          </a:prstGeom>
        </p:spPr>
        <p:txBody>
          <a:bodyPr vert="horz" lIns="91221" tIns="45610" rIns="91221" bIns="45610" rtlCol="0"/>
          <a:lstStyle>
            <a:lvl1pPr algn="l">
              <a:defRPr sz="1200"/>
            </a:lvl1pPr>
          </a:lstStyle>
          <a:p>
            <a:endParaRPr lang="en-US"/>
          </a:p>
        </p:txBody>
      </p:sp>
      <p:sp>
        <p:nvSpPr>
          <p:cNvPr id="3" name="Date Placeholder 2"/>
          <p:cNvSpPr>
            <a:spLocks noGrp="1"/>
          </p:cNvSpPr>
          <p:nvPr>
            <p:ph type="dt" sz="quarter" idx="1"/>
          </p:nvPr>
        </p:nvSpPr>
        <p:spPr>
          <a:xfrm>
            <a:off x="3963146" y="0"/>
            <a:ext cx="3032971" cy="463867"/>
          </a:xfrm>
          <a:prstGeom prst="rect">
            <a:avLst/>
          </a:prstGeom>
        </p:spPr>
        <p:txBody>
          <a:bodyPr vert="horz" lIns="91221" tIns="45610" rIns="91221" bIns="45610" rtlCol="0"/>
          <a:lstStyle>
            <a:lvl1pPr algn="r">
              <a:defRPr sz="1200"/>
            </a:lvl1pPr>
          </a:lstStyle>
          <a:p>
            <a:fld id="{58A0DCAC-AE7C-4721-99F3-36F9970998F2}" type="datetimeFigureOut">
              <a:rPr lang="en-US" smtClean="0"/>
              <a:pPr/>
              <a:t>3/23/10</a:t>
            </a:fld>
            <a:endParaRPr lang="en-US"/>
          </a:p>
        </p:txBody>
      </p:sp>
      <p:sp>
        <p:nvSpPr>
          <p:cNvPr id="4" name="Footer Placeholder 3"/>
          <p:cNvSpPr>
            <a:spLocks noGrp="1"/>
          </p:cNvSpPr>
          <p:nvPr>
            <p:ph type="ftr" sz="quarter" idx="2"/>
          </p:nvPr>
        </p:nvSpPr>
        <p:spPr>
          <a:xfrm>
            <a:off x="0" y="8805550"/>
            <a:ext cx="3032971" cy="463867"/>
          </a:xfrm>
          <a:prstGeom prst="rect">
            <a:avLst/>
          </a:prstGeom>
        </p:spPr>
        <p:txBody>
          <a:bodyPr vert="horz" lIns="91221" tIns="45610" rIns="91221" bIns="45610" rtlCol="0" anchor="b"/>
          <a:lstStyle>
            <a:lvl1pPr algn="l">
              <a:defRPr sz="1200"/>
            </a:lvl1pPr>
          </a:lstStyle>
          <a:p>
            <a:endParaRPr lang="en-US"/>
          </a:p>
        </p:txBody>
      </p:sp>
      <p:sp>
        <p:nvSpPr>
          <p:cNvPr id="5" name="Slide Number Placeholder 4"/>
          <p:cNvSpPr>
            <a:spLocks noGrp="1"/>
          </p:cNvSpPr>
          <p:nvPr>
            <p:ph type="sldNum" sz="quarter" idx="3"/>
          </p:nvPr>
        </p:nvSpPr>
        <p:spPr>
          <a:xfrm>
            <a:off x="3963146" y="8805550"/>
            <a:ext cx="3032971" cy="463867"/>
          </a:xfrm>
          <a:prstGeom prst="rect">
            <a:avLst/>
          </a:prstGeom>
        </p:spPr>
        <p:txBody>
          <a:bodyPr vert="horz" lIns="91221" tIns="45610" rIns="91221" bIns="45610" rtlCol="0" anchor="b"/>
          <a:lstStyle>
            <a:lvl1pPr algn="r">
              <a:defRPr sz="1200"/>
            </a:lvl1pPr>
          </a:lstStyle>
          <a:p>
            <a:fld id="{66B28482-4AF7-4034-A71F-0710FA742F24}"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337" cy="463550"/>
          </a:xfrm>
          <a:prstGeom prst="rect">
            <a:avLst/>
          </a:prstGeom>
        </p:spPr>
        <p:txBody>
          <a:bodyPr vert="horz" lIns="92953" tIns="46477" rIns="92953" bIns="46477" rtlCol="0"/>
          <a:lstStyle>
            <a:lvl1pPr algn="l">
              <a:defRPr sz="1200"/>
            </a:lvl1pPr>
          </a:lstStyle>
          <a:p>
            <a:endParaRPr lang="en-US"/>
          </a:p>
        </p:txBody>
      </p:sp>
      <p:sp>
        <p:nvSpPr>
          <p:cNvPr id="3" name="Date Placeholder 2"/>
          <p:cNvSpPr>
            <a:spLocks noGrp="1"/>
          </p:cNvSpPr>
          <p:nvPr>
            <p:ph type="dt" idx="1"/>
          </p:nvPr>
        </p:nvSpPr>
        <p:spPr>
          <a:xfrm>
            <a:off x="3963744" y="0"/>
            <a:ext cx="3032337" cy="463550"/>
          </a:xfrm>
          <a:prstGeom prst="rect">
            <a:avLst/>
          </a:prstGeom>
        </p:spPr>
        <p:txBody>
          <a:bodyPr vert="horz" lIns="92953" tIns="46477" rIns="92953" bIns="46477" rtlCol="0"/>
          <a:lstStyle>
            <a:lvl1pPr algn="r">
              <a:defRPr sz="1200"/>
            </a:lvl1pPr>
          </a:lstStyle>
          <a:p>
            <a:fld id="{F4A71500-6681-CA45-B670-A819DFCD83AD}" type="datetimeFigureOut">
              <a:rPr lang="en-US" smtClean="0"/>
              <a:pPr/>
              <a:t>3/23/10</a:t>
            </a:fld>
            <a:endParaRPr lang="en-US"/>
          </a:p>
        </p:txBody>
      </p:sp>
      <p:sp>
        <p:nvSpPr>
          <p:cNvPr id="4" name="Slide Image Placeholder 3"/>
          <p:cNvSpPr>
            <a:spLocks noGrp="1" noRot="1" noChangeAspect="1"/>
          </p:cNvSpPr>
          <p:nvPr>
            <p:ph type="sldImg" idx="2"/>
          </p:nvPr>
        </p:nvSpPr>
        <p:spPr>
          <a:xfrm>
            <a:off x="1181100" y="695325"/>
            <a:ext cx="4635500" cy="3476625"/>
          </a:xfrm>
          <a:prstGeom prst="rect">
            <a:avLst/>
          </a:prstGeom>
          <a:noFill/>
          <a:ln w="12700">
            <a:solidFill>
              <a:prstClr val="black"/>
            </a:solidFill>
          </a:ln>
        </p:spPr>
        <p:txBody>
          <a:bodyPr vert="horz" lIns="92953" tIns="46477" rIns="92953" bIns="46477" rtlCol="0" anchor="ctr"/>
          <a:lstStyle/>
          <a:p>
            <a:endParaRPr lang="en-US"/>
          </a:p>
        </p:txBody>
      </p:sp>
      <p:sp>
        <p:nvSpPr>
          <p:cNvPr id="5" name="Notes Placeholder 4"/>
          <p:cNvSpPr>
            <a:spLocks noGrp="1"/>
          </p:cNvSpPr>
          <p:nvPr>
            <p:ph type="body" sz="quarter" idx="3"/>
          </p:nvPr>
        </p:nvSpPr>
        <p:spPr>
          <a:xfrm>
            <a:off x="699770" y="4403725"/>
            <a:ext cx="5598160" cy="4171950"/>
          </a:xfrm>
          <a:prstGeom prst="rect">
            <a:avLst/>
          </a:prstGeom>
        </p:spPr>
        <p:txBody>
          <a:bodyPr vert="horz" lIns="92953" tIns="46477" rIns="92953" bIns="4647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05841"/>
            <a:ext cx="3032337" cy="463550"/>
          </a:xfrm>
          <a:prstGeom prst="rect">
            <a:avLst/>
          </a:prstGeom>
        </p:spPr>
        <p:txBody>
          <a:bodyPr vert="horz" lIns="92953" tIns="46477" rIns="92953" bIns="46477" rtlCol="0" anchor="b"/>
          <a:lstStyle>
            <a:lvl1pPr algn="l">
              <a:defRPr sz="1200"/>
            </a:lvl1pPr>
          </a:lstStyle>
          <a:p>
            <a:endParaRPr lang="en-US"/>
          </a:p>
        </p:txBody>
      </p:sp>
      <p:sp>
        <p:nvSpPr>
          <p:cNvPr id="7" name="Slide Number Placeholder 6"/>
          <p:cNvSpPr>
            <a:spLocks noGrp="1"/>
          </p:cNvSpPr>
          <p:nvPr>
            <p:ph type="sldNum" sz="quarter" idx="5"/>
          </p:nvPr>
        </p:nvSpPr>
        <p:spPr>
          <a:xfrm>
            <a:off x="3963744" y="8805841"/>
            <a:ext cx="3032337" cy="463550"/>
          </a:xfrm>
          <a:prstGeom prst="rect">
            <a:avLst/>
          </a:prstGeom>
        </p:spPr>
        <p:txBody>
          <a:bodyPr vert="horz" lIns="92953" tIns="46477" rIns="92953" bIns="46477" rtlCol="0" anchor="b"/>
          <a:lstStyle>
            <a:lvl1pPr algn="r">
              <a:defRPr sz="1200"/>
            </a:lvl1pPr>
          </a:lstStyle>
          <a:p>
            <a:fld id="{955F21AB-178A-8944-9004-AE0B46F0743E}"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a:lstStyle/>
          <a:p>
            <a:pPr eaLnBrk="1" hangingPunct="1">
              <a:spcBef>
                <a:spcPct val="0"/>
              </a:spcBef>
            </a:pPr>
            <a:endParaRPr lang="en-US" dirty="0"/>
          </a:p>
        </p:txBody>
      </p:sp>
      <p:sp>
        <p:nvSpPr>
          <p:cNvPr id="38916" name="Slide Number Placeholder 3"/>
          <p:cNvSpPr>
            <a:spLocks noGrp="1"/>
          </p:cNvSpPr>
          <p:nvPr>
            <p:ph type="sldNum" sz="quarter" idx="5"/>
          </p:nvPr>
        </p:nvSpPr>
        <p:spPr bwMode="auto">
          <a:noFill/>
          <a:ln>
            <a:miter lim="800000"/>
            <a:headEnd/>
            <a:tailEnd/>
          </a:ln>
        </p:spPr>
        <p:txBody>
          <a:bodyPr/>
          <a:lstStyle/>
          <a:p>
            <a:fld id="{42C992CB-FA6E-7E4B-AE02-67F39CF8C0AB}" type="slidenum">
              <a:rPr lang="en-US"/>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Bush also started Raytheon Company while he was a faculty member at MIT</a:t>
            </a:r>
          </a:p>
          <a:p>
            <a:endParaRPr lang="en-US" dirty="0" smtClean="0"/>
          </a:p>
          <a:p>
            <a:endParaRPr lang="en-US" dirty="0" smtClean="0"/>
          </a:p>
          <a:p>
            <a:r>
              <a:rPr lang="en-US" sz="1200" kern="1200" dirty="0" smtClean="0">
                <a:solidFill>
                  <a:schemeClr val="tx1"/>
                </a:solidFill>
                <a:latin typeface="+mn-lt"/>
                <a:ea typeface="+mn-ea"/>
                <a:cs typeface="+mn-cs"/>
              </a:rPr>
              <a:t>The National Defense Education Act of 1958 provided the framework for broader federal support to education at all levels in 1961, 1964, 1965, and in the Higher Education Amendments of 1968. The pluralistic framework within which government support currently operates must expand as the demand for this support grows. Despite present stringency, there is reason to believe that the federal-university partnership in cultivating intellectual resources on the graduate level is a permanent one. </a:t>
            </a:r>
            <a:endParaRPr lang="en-US" dirty="0"/>
          </a:p>
        </p:txBody>
      </p:sp>
      <p:sp>
        <p:nvSpPr>
          <p:cNvPr id="4" name="Slide Number Placeholder 3"/>
          <p:cNvSpPr>
            <a:spLocks noGrp="1"/>
          </p:cNvSpPr>
          <p:nvPr>
            <p:ph type="sldNum" sz="quarter" idx="10"/>
          </p:nvPr>
        </p:nvSpPr>
        <p:spPr/>
        <p:txBody>
          <a:bodyPr/>
          <a:lstStyle/>
          <a:p>
            <a:fld id="{955F21AB-178A-8944-9004-AE0B46F0743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dirty="0" smtClean="0"/>
          </a:p>
          <a:p>
            <a:endParaRPr lang="en-US" dirty="0" smtClean="0"/>
          </a:p>
          <a:p>
            <a:r>
              <a:rPr lang="en-US" sz="1200" b="1" kern="1200" dirty="0" smtClean="0">
                <a:solidFill>
                  <a:schemeClr val="tx1"/>
                </a:solidFill>
                <a:latin typeface="+mn-lt"/>
                <a:ea typeface="+mn-ea"/>
                <a:cs typeface="+mn-cs"/>
              </a:rPr>
              <a:t>Evolution of the FDP  1985—Pre-</a:t>
            </a:r>
            <a:r>
              <a:rPr lang="en-US" sz="1200" b="1" kern="1200" dirty="0" err="1" smtClean="0">
                <a:solidFill>
                  <a:schemeClr val="tx1"/>
                </a:solidFill>
                <a:latin typeface="+mn-lt"/>
                <a:ea typeface="+mn-ea"/>
                <a:cs typeface="+mn-cs"/>
              </a:rPr>
              <a:t>FDP Hearings</a:t>
            </a:r>
            <a:r>
              <a:rPr lang="en-US" sz="1200" b="1" kern="1200" dirty="0" smtClean="0">
                <a:solidFill>
                  <a:schemeClr val="tx1"/>
                </a:solidFill>
                <a:latin typeface="+mn-lt"/>
                <a:ea typeface="+mn-ea"/>
                <a:cs typeface="+mn-cs"/>
              </a:rPr>
              <a:t> convened by the Government-University-Industry Research Roundtable (GUIRR) on “Reducing Bureaucratic Accretion” in government and university sponsored research systems.1986—</a:t>
            </a:r>
            <a:r>
              <a:rPr lang="en-US" sz="1200" b="1" kern="1200" dirty="0" err="1" smtClean="0">
                <a:solidFill>
                  <a:schemeClr val="tx1"/>
                </a:solidFill>
                <a:latin typeface="+mn-lt"/>
                <a:ea typeface="+mn-ea"/>
                <a:cs typeface="+mn-cs"/>
              </a:rPr>
              <a:t>FDP Creation</a:t>
            </a:r>
            <a:r>
              <a:rPr lang="en-US" sz="1200" b="1" kern="1200" dirty="0" smtClean="0">
                <a:solidFill>
                  <a:schemeClr val="tx1"/>
                </a:solidFill>
                <a:latin typeface="+mn-lt"/>
                <a:ea typeface="+mn-ea"/>
                <a:cs typeface="+mn-cs"/>
              </a:rPr>
              <a:t> of the Florida Demonstration Project to develop and test new grants management procedures.  Founding members are five major federal research and development agencies (DOE, NSF, NIH, ONR, USDA), the Florida State University System, and the University of Miami.1988—FDP </a:t>
            </a:r>
            <a:r>
              <a:rPr lang="en-US" sz="1200" b="1" kern="1200" dirty="0" err="1" smtClean="0">
                <a:solidFill>
                  <a:schemeClr val="tx1"/>
                </a:solidFill>
                <a:latin typeface="+mn-lt"/>
                <a:ea typeface="+mn-ea"/>
                <a:cs typeface="+mn-cs"/>
              </a:rPr>
              <a:t>II Expansion</a:t>
            </a:r>
            <a:r>
              <a:rPr lang="en-US" sz="1200" b="1" kern="1200" dirty="0" smtClean="0">
                <a:solidFill>
                  <a:schemeClr val="tx1"/>
                </a:solidFill>
                <a:latin typeface="+mn-lt"/>
                <a:ea typeface="+mn-ea"/>
                <a:cs typeface="+mn-cs"/>
              </a:rPr>
              <a:t> through a competitive process to include 45 institutions in 14 states and 10 federal agencies; renamed the Federal Demonstration Project, Phase II.1996—FDP </a:t>
            </a:r>
            <a:r>
              <a:rPr lang="en-US" sz="1200" b="1" kern="1200" dirty="0" err="1" smtClean="0">
                <a:solidFill>
                  <a:schemeClr val="tx1"/>
                </a:solidFill>
                <a:latin typeface="+mn-lt"/>
                <a:ea typeface="+mn-ea"/>
                <a:cs typeface="+mn-cs"/>
              </a:rPr>
              <a:t>III Designated</a:t>
            </a:r>
            <a:r>
              <a:rPr lang="en-US" sz="1200" b="1" kern="1200" dirty="0" smtClean="0">
                <a:solidFill>
                  <a:schemeClr val="tx1"/>
                </a:solidFill>
                <a:latin typeface="+mn-lt"/>
                <a:ea typeface="+mn-ea"/>
                <a:cs typeface="+mn-cs"/>
              </a:rPr>
              <a:t> the Federal Demonstration Partnership, Phase III, membership broadens to include an additional 20 institutions, one federal agency, and seven professional associations. Increased faculty participation is realized, bringing an exciting new dimension to the partnership.2002—FDP </a:t>
            </a:r>
            <a:r>
              <a:rPr lang="en-US" sz="1200" b="1" kern="1200" dirty="0" err="1" smtClean="0">
                <a:solidFill>
                  <a:schemeClr val="tx1"/>
                </a:solidFill>
                <a:latin typeface="+mn-lt"/>
                <a:ea typeface="+mn-ea"/>
                <a:cs typeface="+mn-cs"/>
              </a:rPr>
              <a:t>IV Federal</a:t>
            </a:r>
            <a:r>
              <a:rPr lang="en-US" sz="1200" b="1" kern="1200" dirty="0" smtClean="0">
                <a:solidFill>
                  <a:schemeClr val="tx1"/>
                </a:solidFill>
                <a:latin typeface="+mn-lt"/>
                <a:ea typeface="+mn-ea"/>
                <a:cs typeface="+mn-cs"/>
              </a:rPr>
              <a:t> Demonstration Partnership, Phase IV, target efforts are being undertaken to increase the participation of minority serving institutions and emerging research institutions. On the institutional side, the activities of the faculty representatives have become more focused and more closely interwoven into the fabric of the FDP. On the federal side, more federal auditors and costing officials are involved in task forces and committees working to reduce administrative burden.  2008—FDP </a:t>
            </a:r>
            <a:r>
              <a:rPr lang="en-US" sz="1200" b="1" kern="1200" dirty="0" err="1" smtClean="0">
                <a:solidFill>
                  <a:schemeClr val="tx1"/>
                </a:solidFill>
                <a:latin typeface="+mn-lt"/>
                <a:ea typeface="+mn-ea"/>
                <a:cs typeface="+mn-cs"/>
              </a:rPr>
              <a:t>V Federal</a:t>
            </a:r>
            <a:r>
              <a:rPr lang="en-US" sz="1200" b="1" kern="1200" dirty="0" smtClean="0">
                <a:solidFill>
                  <a:schemeClr val="tx1"/>
                </a:solidFill>
                <a:latin typeface="+mn-lt"/>
                <a:ea typeface="+mn-ea"/>
                <a:cs typeface="+mn-cs"/>
              </a:rPr>
              <a:t> Demonstration Partnership, Phase V.</a:t>
            </a:r>
            <a:endParaRPr lang="en-US" dirty="0"/>
          </a:p>
        </p:txBody>
      </p:sp>
      <p:sp>
        <p:nvSpPr>
          <p:cNvPr id="4" name="Slide Number Placeholder 3"/>
          <p:cNvSpPr>
            <a:spLocks noGrp="1"/>
          </p:cNvSpPr>
          <p:nvPr>
            <p:ph type="sldNum" sz="quarter" idx="10"/>
          </p:nvPr>
        </p:nvSpPr>
        <p:spPr/>
        <p:txBody>
          <a:bodyPr/>
          <a:lstStyle/>
          <a:p>
            <a:fld id="{955F21AB-178A-8944-9004-AE0B46F0743E}"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4FEA2C-6870-6E49-ABEF-222D44BE822E}" type="datetime1">
              <a:rPr lang="en-US" smtClean="0"/>
              <a:pPr/>
              <a:t>3/23/10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ABF09-36E8-B145-9546-AE1C4E99106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B9BA49-31DD-2C4A-89E9-6BBA022914DD}" type="datetime1">
              <a:rPr lang="en-US" smtClean="0"/>
              <a:pPr/>
              <a:t>3/23/10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ABF09-36E8-B145-9546-AE1C4E9910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06FE14-62A2-DC47-844D-FF926EFA8E0A}" type="datetime1">
              <a:rPr lang="en-US" smtClean="0"/>
              <a:pPr/>
              <a:t>3/23/10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ABF09-36E8-B145-9546-AE1C4E9910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0D64EC-CD67-CC49-B81E-72665CC8D4D0}" type="datetime1">
              <a:rPr lang="en-US" smtClean="0"/>
              <a:pPr/>
              <a:t>3/23/10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ABF09-36E8-B145-9546-AE1C4E9910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5B5B0E-39AB-854B-B192-87F1FEC25F4B}" type="datetime1">
              <a:rPr lang="en-US" smtClean="0"/>
              <a:pPr/>
              <a:t>3/23/10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ABF09-36E8-B145-9546-AE1C4E99106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5B9F92-E134-CD40-9998-74A10C795B26}" type="datetime1">
              <a:rPr lang="en-US" smtClean="0"/>
              <a:pPr/>
              <a:t>3/23/10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0ABF09-36E8-B145-9546-AE1C4E9910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1CB4DE-023B-B540-A67F-0AB640D65841}" type="datetime1">
              <a:rPr lang="en-US" smtClean="0"/>
              <a:pPr/>
              <a:t>3/23/10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0ABF09-36E8-B145-9546-AE1C4E9910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BC6ABA-5B1B-9446-8C22-8D02F067679A}" type="datetime1">
              <a:rPr lang="en-US" smtClean="0"/>
              <a:pPr/>
              <a:t>3/23/10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0ABF09-36E8-B145-9546-AE1C4E9910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4ECEE-54E4-6F49-8284-0605FF6E4DC8}" type="datetime1">
              <a:rPr lang="en-US" smtClean="0"/>
              <a:pPr/>
              <a:t>3/23/10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0ABF09-36E8-B145-9546-AE1C4E9910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C88E53-A0E3-B64C-9225-4ACCF81AB1A8}" type="datetime1">
              <a:rPr lang="en-US" smtClean="0"/>
              <a:pPr/>
              <a:t>3/23/10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0ABF09-36E8-B145-9546-AE1C4E9910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7C9192-150D-364D-8D91-4DD00503BE21}" type="datetime1">
              <a:rPr lang="en-US" smtClean="0"/>
              <a:pPr/>
              <a:t>3/23/10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0ABF09-36E8-B145-9546-AE1C4E99106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C3CE53-ACED-6842-8BC5-A1CE05A07128}" type="datetime1">
              <a:rPr lang="en-US" smtClean="0"/>
              <a:pPr/>
              <a:t>3/23/10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0ABF09-36E8-B145-9546-AE1C4E99106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eb.mit.edu/osp/www/PI_top10.pdf" TargetMode="External"/><Relationship Id="rId3"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2"/>
            <a:ext cx="7772400" cy="1470025"/>
          </a:xfrm>
        </p:spPr>
        <p:txBody>
          <a:bodyPr>
            <a:normAutofit/>
          </a:bodyPr>
          <a:lstStyle/>
          <a:p>
            <a:pPr eaLnBrk="1" hangingPunct="1"/>
            <a:r>
              <a:rPr lang="en-US" dirty="0" smtClean="0">
                <a:solidFill>
                  <a:schemeClr val="accent1">
                    <a:lumMod val="75000"/>
                  </a:schemeClr>
                </a:solidFill>
              </a:rPr>
              <a:t>Role of the </a:t>
            </a:r>
            <a:br>
              <a:rPr lang="en-US" dirty="0" smtClean="0">
                <a:solidFill>
                  <a:schemeClr val="accent1">
                    <a:lumMod val="75000"/>
                  </a:schemeClr>
                </a:solidFill>
              </a:rPr>
            </a:br>
            <a:r>
              <a:rPr lang="en-US" dirty="0" smtClean="0">
                <a:solidFill>
                  <a:schemeClr val="accent1">
                    <a:lumMod val="75000"/>
                  </a:schemeClr>
                </a:solidFill>
              </a:rPr>
              <a:t>Sponsored Programs Office</a:t>
            </a:r>
            <a:endParaRPr lang="en-US" dirty="0">
              <a:solidFill>
                <a:schemeClr val="accent1">
                  <a:lumMod val="75000"/>
                </a:schemeClr>
              </a:solidFill>
            </a:endParaRPr>
          </a:p>
        </p:txBody>
      </p:sp>
      <p:sp>
        <p:nvSpPr>
          <p:cNvPr id="3" name="Subtitle 2"/>
          <p:cNvSpPr>
            <a:spLocks noGrp="1"/>
          </p:cNvSpPr>
          <p:nvPr>
            <p:ph type="subTitle" idx="1"/>
          </p:nvPr>
        </p:nvSpPr>
        <p:spPr/>
        <p:txBody>
          <a:bodyPr>
            <a:normAutofit/>
          </a:bodyPr>
          <a:lstStyle/>
          <a:p>
            <a:pPr algn="r" eaLnBrk="1" hangingPunct="1"/>
            <a:r>
              <a:rPr lang="en-US" dirty="0" smtClean="0">
                <a:solidFill>
                  <a:srgbClr val="4A452A"/>
                </a:solidFill>
              </a:rPr>
              <a:t>Michelle D. Christy</a:t>
            </a:r>
          </a:p>
          <a:p>
            <a:pPr algn="r" eaLnBrk="1" hangingPunct="1"/>
            <a:r>
              <a:rPr lang="en-US" dirty="0" smtClean="0">
                <a:solidFill>
                  <a:srgbClr val="4A452A"/>
                </a:solidFill>
              </a:rPr>
              <a:t>March 23, 2010</a:t>
            </a:r>
            <a:endParaRPr lang="en-US" dirty="0">
              <a:solidFill>
                <a:srgbClr val="4A452A"/>
              </a:solidFill>
            </a:endParaRPr>
          </a:p>
        </p:txBody>
      </p:sp>
      <p:pic>
        <p:nvPicPr>
          <p:cNvPr id="13316" name="Picture 3" descr="MITfooter_white.jpg"/>
          <p:cNvPicPr>
            <a:picLocks noChangeAspect="1"/>
          </p:cNvPicPr>
          <p:nvPr/>
        </p:nvPicPr>
        <p:blipFill>
          <a:blip r:embed="rId3"/>
          <a:srcRect/>
          <a:stretch>
            <a:fillRect/>
          </a:stretch>
        </p:blipFill>
        <p:spPr bwMode="auto">
          <a:xfrm>
            <a:off x="381000" y="5791200"/>
            <a:ext cx="4343400" cy="788988"/>
          </a:xfrm>
          <a:prstGeom prst="rect">
            <a:avLst/>
          </a:prstGeom>
          <a:noFill/>
          <a:ln w="9525">
            <a:noFill/>
            <a:miter lim="800000"/>
            <a:headEnd/>
            <a:tailEnd/>
          </a:ln>
        </p:spPr>
      </p:pic>
      <p:cxnSp>
        <p:nvCxnSpPr>
          <p:cNvPr id="6" name="Straight Connector 5"/>
          <p:cNvCxnSpPr/>
          <p:nvPr/>
        </p:nvCxnSpPr>
        <p:spPr>
          <a:xfrm>
            <a:off x="381000" y="5791200"/>
            <a:ext cx="83058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378700" y="6159500"/>
            <a:ext cx="1752600" cy="685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a:endParaRPr lang="en-US">
              <a:solidFill>
                <a:srgbClr val="FFFFFF"/>
              </a:solidFill>
              <a:ea typeface="Arial" charset="0"/>
              <a:cs typeface="Arial" charset="0"/>
            </a:endParaRPr>
          </a:p>
        </p:txBody>
      </p:sp>
      <p:pic>
        <p:nvPicPr>
          <p:cNvPr id="13319" name="Picture 6" descr="osp logo.png"/>
          <p:cNvPicPr>
            <a:picLocks noChangeAspect="1"/>
          </p:cNvPicPr>
          <p:nvPr/>
        </p:nvPicPr>
        <p:blipFill>
          <a:blip r:embed="rId4"/>
          <a:srcRect/>
          <a:stretch>
            <a:fillRect/>
          </a:stretch>
        </p:blipFill>
        <p:spPr bwMode="auto">
          <a:xfrm>
            <a:off x="6691313" y="5892800"/>
            <a:ext cx="1919287" cy="685800"/>
          </a:xfrm>
          <a:prstGeom prst="rect">
            <a:avLst/>
          </a:prstGeom>
          <a:noFill/>
          <a:ln w="9525">
            <a:noFill/>
            <a:miter lim="800000"/>
            <a:headEnd/>
            <a:tailEnd/>
          </a:ln>
        </p:spPr>
      </p:pic>
      <p:sp>
        <p:nvSpPr>
          <p:cNvPr id="8" name="Slide Number Placeholder 7"/>
          <p:cNvSpPr>
            <a:spLocks noGrp="1"/>
          </p:cNvSpPr>
          <p:nvPr>
            <p:ph type="sldNum" sz="quarter" idx="12"/>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376092"/>
                </a:solidFill>
              </a:rPr>
              <a:t>Negotiating Awards</a:t>
            </a:r>
            <a:endParaRPr lang="en-US" dirty="0">
              <a:solidFill>
                <a:srgbClr val="376092"/>
              </a:solidFill>
            </a:endParaRPr>
          </a:p>
        </p:txBody>
      </p:sp>
      <p:sp>
        <p:nvSpPr>
          <p:cNvPr id="3" name="Content Placeholder 2"/>
          <p:cNvSpPr>
            <a:spLocks noGrp="1"/>
          </p:cNvSpPr>
          <p:nvPr>
            <p:ph idx="1"/>
          </p:nvPr>
        </p:nvSpPr>
        <p:spPr/>
        <p:txBody>
          <a:bodyPr>
            <a:normAutofit lnSpcReduction="10000"/>
          </a:bodyPr>
          <a:lstStyle/>
          <a:p>
            <a:r>
              <a:rPr lang="en-US" dirty="0" smtClean="0"/>
              <a:t>Contract arrangements with sponsors</a:t>
            </a:r>
          </a:p>
          <a:p>
            <a:pPr lvl="1"/>
            <a:r>
              <a:rPr lang="en-US" dirty="0" smtClean="0"/>
              <a:t>Intellectual Property (who owns, access to background IP, caps on royalties, option periods)</a:t>
            </a:r>
          </a:p>
          <a:p>
            <a:pPr lvl="1"/>
            <a:r>
              <a:rPr lang="en-US" dirty="0" smtClean="0"/>
              <a:t>Publication delays and limits on who can have access to the research or results (a.k.a. troublesome clauses)</a:t>
            </a:r>
          </a:p>
          <a:p>
            <a:pPr lvl="1"/>
            <a:r>
              <a:rPr lang="en-US" dirty="0" smtClean="0"/>
              <a:t>Warranties and liabilities (research is on a “best efforts basis”)</a:t>
            </a:r>
          </a:p>
          <a:p>
            <a:pPr lvl="1"/>
            <a:r>
              <a:rPr lang="en-US" dirty="0" smtClean="0"/>
              <a:t>Use of names, payments in advance, governing law</a:t>
            </a:r>
          </a:p>
          <a:p>
            <a:pPr lvl="1"/>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376092"/>
                </a:solidFill>
              </a:rPr>
              <a:t>Setting up and Managing Awards</a:t>
            </a:r>
            <a:endParaRPr lang="en-US" dirty="0">
              <a:solidFill>
                <a:srgbClr val="376092"/>
              </a:solidFill>
            </a:endParaRPr>
          </a:p>
        </p:txBody>
      </p:sp>
      <p:sp>
        <p:nvSpPr>
          <p:cNvPr id="3" name="Content Placeholder 2"/>
          <p:cNvSpPr>
            <a:spLocks noGrp="1"/>
          </p:cNvSpPr>
          <p:nvPr>
            <p:ph idx="1"/>
          </p:nvPr>
        </p:nvSpPr>
        <p:spPr/>
        <p:txBody>
          <a:bodyPr>
            <a:normAutofit fontScale="92500" lnSpcReduction="20000"/>
          </a:bodyPr>
          <a:lstStyle/>
          <a:p>
            <a:r>
              <a:rPr lang="en-US" dirty="0" smtClean="0"/>
              <a:t>PIs and departments must be aware of unusual terms and conditions</a:t>
            </a:r>
          </a:p>
          <a:p>
            <a:r>
              <a:rPr lang="en-US" dirty="0" smtClean="0"/>
              <a:t>Multiple accounts for multiple PIs - simplifies</a:t>
            </a:r>
          </a:p>
          <a:p>
            <a:r>
              <a:rPr lang="en-US" dirty="0" smtClean="0"/>
              <a:t>Oversight of appointments and purchasing</a:t>
            </a:r>
          </a:p>
          <a:p>
            <a:r>
              <a:rPr lang="en-US" dirty="0" smtClean="0"/>
              <a:t>Need for prior approvals through the life of the award (change in the direction or work scope, substantial re-programming of costs, new subawards, reduction of effort, being away from the project for 3 months or more) all usually require the approval of the sponsor</a:t>
            </a:r>
            <a:r>
              <a:rPr lang="en-US" dirty="0" smtClean="0"/>
              <a:t>.</a:t>
            </a:r>
          </a:p>
          <a:p>
            <a:r>
              <a:rPr lang="en-US" dirty="0" smtClean="0"/>
              <a:t>Keeping the sponsor informed – progress reports</a:t>
            </a:r>
            <a:endParaRPr lang="en-US" dirty="0" smtClean="0"/>
          </a:p>
          <a:p>
            <a:pPr lvl="1"/>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376092"/>
                </a:solidFill>
              </a:rPr>
              <a:t>Closing out Awards</a:t>
            </a:r>
            <a:endParaRPr lang="en-US" dirty="0">
              <a:solidFill>
                <a:srgbClr val="376092"/>
              </a:solidFill>
            </a:endParaRPr>
          </a:p>
        </p:txBody>
      </p:sp>
      <p:sp>
        <p:nvSpPr>
          <p:cNvPr id="3" name="Content Placeholder 2"/>
          <p:cNvSpPr>
            <a:spLocks noGrp="1"/>
          </p:cNvSpPr>
          <p:nvPr>
            <p:ph idx="1"/>
          </p:nvPr>
        </p:nvSpPr>
        <p:spPr/>
        <p:txBody>
          <a:bodyPr>
            <a:normAutofit/>
          </a:bodyPr>
          <a:lstStyle/>
          <a:p>
            <a:r>
              <a:rPr lang="en-US" dirty="0" smtClean="0"/>
              <a:t>Wrapping up the work, applying for continuation funding </a:t>
            </a:r>
            <a:r>
              <a:rPr lang="en-US" dirty="0" smtClean="0"/>
              <a:t>when possible</a:t>
            </a:r>
            <a:endParaRPr lang="en-US" dirty="0" smtClean="0"/>
          </a:p>
          <a:p>
            <a:r>
              <a:rPr lang="en-US" dirty="0" smtClean="0"/>
              <a:t>Closing out subawards</a:t>
            </a:r>
          </a:p>
          <a:p>
            <a:r>
              <a:rPr lang="en-US" dirty="0" smtClean="0"/>
              <a:t>Preparing final reports (</a:t>
            </a:r>
            <a:r>
              <a:rPr lang="en-US" dirty="0" smtClean="0"/>
              <a:t>technical, property, patent, financial)</a:t>
            </a:r>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a:xfrm>
            <a:off x="457200" y="2743200"/>
            <a:ext cx="8229600" cy="3382963"/>
          </a:xfrm>
        </p:spPr>
        <p:txBody>
          <a:bodyPr/>
          <a:lstStyle/>
          <a:p>
            <a:endParaRPr lang="en-US" dirty="0" smtClean="0">
              <a:hlinkClick r:id="rId2"/>
            </a:endParaRPr>
          </a:p>
          <a:p>
            <a:endParaRPr lang="en-US" dirty="0" smtClean="0">
              <a:hlinkClick r:id="rId2"/>
            </a:endParaRPr>
          </a:p>
          <a:p>
            <a:endParaRPr lang="en-US" dirty="0" smtClean="0">
              <a:hlinkClick r:id="rId2"/>
            </a:endParaRPr>
          </a:p>
          <a:p>
            <a:r>
              <a:rPr lang="en-US" dirty="0" smtClean="0">
                <a:hlinkClick r:id="rId2"/>
              </a:rPr>
              <a:t>http</a:t>
            </a:r>
            <a:r>
              <a:rPr lang="en-US" dirty="0" smtClean="0">
                <a:hlinkClick r:id="rId2"/>
              </a:rPr>
              <a:t>://web.mit.edu/osp/www/PI_top10.</a:t>
            </a:r>
            <a:r>
              <a:rPr lang="en-US" dirty="0" smtClean="0">
                <a:hlinkClick r:id="rId2"/>
              </a:rPr>
              <a:t>pdf</a:t>
            </a:r>
            <a:endParaRPr lang="en-US" dirty="0" smtClean="0"/>
          </a:p>
          <a:p>
            <a:endParaRPr lang="en-US" dirty="0" smtClean="0"/>
          </a:p>
        </p:txBody>
      </p:sp>
      <p:sp>
        <p:nvSpPr>
          <p:cNvPr id="4" name="Slide Number Placeholder 3"/>
          <p:cNvSpPr>
            <a:spLocks noGrp="1"/>
          </p:cNvSpPr>
          <p:nvPr>
            <p:ph type="sldNum" sz="quarter" idx="12"/>
          </p:nvPr>
        </p:nvSpPr>
        <p:spPr/>
        <p:txBody>
          <a:bodyPr/>
          <a:lstStyle/>
          <a:p>
            <a:fld id="{C00ABF09-36E8-B145-9546-AE1C4E99106F}" type="slidenum">
              <a:rPr lang="en-US" smtClean="0"/>
              <a:pPr/>
              <a:t>13</a:t>
            </a:fld>
            <a:endParaRPr lang="en-US"/>
          </a:p>
        </p:txBody>
      </p:sp>
      <p:pic>
        <p:nvPicPr>
          <p:cNvPr id="5" name="Picture 4" descr="quickguideimage.jpg"/>
          <p:cNvPicPr>
            <a:picLocks noChangeAspect="1"/>
          </p:cNvPicPr>
          <p:nvPr/>
        </p:nvPicPr>
        <p:blipFill>
          <a:blip r:embed="rId3"/>
          <a:stretch>
            <a:fillRect/>
          </a:stretch>
        </p:blipFill>
        <p:spPr>
          <a:xfrm>
            <a:off x="838200" y="1905000"/>
            <a:ext cx="7620000" cy="12954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376092"/>
                </a:solidFill>
              </a:rPr>
              <a:t>Government / University Partnership</a:t>
            </a:r>
            <a:endParaRPr lang="en-US" dirty="0">
              <a:solidFill>
                <a:srgbClr val="376092"/>
              </a:solidFill>
            </a:endParaRPr>
          </a:p>
        </p:txBody>
      </p:sp>
      <p:sp>
        <p:nvSpPr>
          <p:cNvPr id="3" name="Content Placeholder 2"/>
          <p:cNvSpPr>
            <a:spLocks noGrp="1"/>
          </p:cNvSpPr>
          <p:nvPr>
            <p:ph idx="1"/>
          </p:nvPr>
        </p:nvSpPr>
        <p:spPr/>
        <p:txBody>
          <a:bodyPr>
            <a:normAutofit fontScale="70000" lnSpcReduction="20000"/>
          </a:bodyPr>
          <a:lstStyle/>
          <a:p>
            <a:pPr>
              <a:buNone/>
            </a:pPr>
            <a:r>
              <a:rPr lang="en-US" dirty="0" smtClean="0"/>
              <a:t>Goal: to generate knowledge as well as educate the next generation of scientists and engineers</a:t>
            </a:r>
            <a:endParaRPr lang="en-US" dirty="0" smtClean="0"/>
          </a:p>
          <a:p>
            <a:endParaRPr lang="en-US" dirty="0" smtClean="0"/>
          </a:p>
          <a:p>
            <a:r>
              <a:rPr lang="en-US" dirty="0" smtClean="0"/>
              <a:t>1777 – direct administration of education programs, including teaching mathematics and military sciences</a:t>
            </a:r>
          </a:p>
          <a:p>
            <a:pPr lvl="1"/>
            <a:r>
              <a:rPr lang="en-US" dirty="0" smtClean="0"/>
              <a:t>1867 </a:t>
            </a:r>
            <a:r>
              <a:rPr lang="en-US" dirty="0" err="1" smtClean="0"/>
              <a:t>DOEd</a:t>
            </a:r>
            <a:endParaRPr lang="en-US" dirty="0" smtClean="0"/>
          </a:p>
          <a:p>
            <a:r>
              <a:rPr lang="en-US" dirty="0" smtClean="0"/>
              <a:t>1787 - Endowment of public lands to public institutions of higher education</a:t>
            </a:r>
          </a:p>
          <a:p>
            <a:pPr lvl="1"/>
            <a:r>
              <a:rPr lang="en-US" dirty="0" smtClean="0"/>
              <a:t>Morrill Act of 1862  - </a:t>
            </a:r>
            <a:r>
              <a:rPr lang="en-US" dirty="0" smtClean="0"/>
              <a:t>a</a:t>
            </a:r>
            <a:r>
              <a:rPr lang="en-US" dirty="0" smtClean="0"/>
              <a:t>t least one college in each state adapting to the needs of agriculture and industry, and military science</a:t>
            </a:r>
          </a:p>
          <a:p>
            <a:pPr lvl="1"/>
            <a:r>
              <a:rPr lang="en-US" dirty="0" smtClean="0"/>
              <a:t>30,000 per senator and rep in Congress </a:t>
            </a:r>
            <a:endParaRPr lang="en-US" dirty="0" smtClean="0"/>
          </a:p>
          <a:p>
            <a:r>
              <a:rPr lang="en-US" dirty="0" smtClean="0"/>
              <a:t>1800 – first </a:t>
            </a:r>
            <a:r>
              <a:rPr lang="en-US" dirty="0" smtClean="0"/>
              <a:t>federal appropriation for books – Library of Congress</a:t>
            </a:r>
          </a:p>
          <a:p>
            <a:r>
              <a:rPr lang="en-US" dirty="0" smtClean="0"/>
              <a:t>1937 – National Cancer Institute Act – public service fellowships</a:t>
            </a:r>
          </a:p>
        </p:txBody>
      </p:sp>
      <p:sp>
        <p:nvSpPr>
          <p:cNvPr id="4" name="Slide Number Placeholder 3"/>
          <p:cNvSpPr>
            <a:spLocks noGrp="1"/>
          </p:cNvSpPr>
          <p:nvPr>
            <p:ph type="sldNum" sz="quarter" idx="12"/>
          </p:nvPr>
        </p:nvSpPr>
        <p:spPr/>
        <p:txBody>
          <a:bodyPr/>
          <a:lstStyle/>
          <a:p>
            <a:fld id="{C00ABF09-36E8-B145-9546-AE1C4E99106F}"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376092"/>
                </a:solidFill>
              </a:rPr>
              <a:t>Government / University Partnership</a:t>
            </a:r>
            <a:endParaRPr lang="en-US" dirty="0"/>
          </a:p>
        </p:txBody>
      </p:sp>
      <p:sp>
        <p:nvSpPr>
          <p:cNvPr id="3" name="Content Placeholder 2"/>
          <p:cNvSpPr>
            <a:spLocks noGrp="1"/>
          </p:cNvSpPr>
          <p:nvPr>
            <p:ph idx="1"/>
          </p:nvPr>
        </p:nvSpPr>
        <p:spPr/>
        <p:txBody>
          <a:bodyPr/>
          <a:lstStyle/>
          <a:p>
            <a:pPr>
              <a:buNone/>
            </a:pPr>
            <a:r>
              <a:rPr lang="en-US" dirty="0" smtClean="0"/>
              <a:t>1928 - Daniel Guggenheim Aeronautical Lab </a:t>
            </a:r>
            <a:r>
              <a:rPr lang="en-US" dirty="0" smtClean="0"/>
              <a:t>Founded (Private funded)</a:t>
            </a:r>
          </a:p>
          <a:p>
            <a:pPr>
              <a:buNone/>
            </a:pPr>
            <a:r>
              <a:rPr lang="en-US" dirty="0" smtClean="0"/>
              <a:t>1940 - Radiation Laboratory at MIT (</a:t>
            </a:r>
            <a:r>
              <a:rPr lang="en-US" dirty="0" err="1" smtClean="0"/>
              <a:t>RadLab</a:t>
            </a:r>
            <a:r>
              <a:rPr lang="en-US" dirty="0" smtClean="0"/>
              <a:t>)</a:t>
            </a:r>
          </a:p>
          <a:p>
            <a:pPr>
              <a:buNone/>
            </a:pPr>
            <a:r>
              <a:rPr lang="en-US" dirty="0" smtClean="0"/>
              <a:t>1945 - </a:t>
            </a:r>
            <a:r>
              <a:rPr lang="en-US" dirty="0" err="1" smtClean="0"/>
              <a:t>Vannevar</a:t>
            </a:r>
            <a:r>
              <a:rPr lang="en-US" dirty="0" smtClean="0"/>
              <a:t> </a:t>
            </a:r>
            <a:r>
              <a:rPr lang="en-US" dirty="0" smtClean="0"/>
              <a:t>Bush’s 1945 report to President Roosevelt </a:t>
            </a:r>
            <a:r>
              <a:rPr lang="en-US" i="1" dirty="0" smtClean="0"/>
              <a:t>Science—The Endless Frontier</a:t>
            </a:r>
            <a:endParaRPr lang="en-US" dirty="0" smtClean="0"/>
          </a:p>
          <a:p>
            <a:pPr lvl="1">
              <a:buNone/>
            </a:pPr>
            <a:r>
              <a:rPr lang="en-US" dirty="0" smtClean="0"/>
              <a:t>Basis for the establishment </a:t>
            </a:r>
            <a:r>
              <a:rPr lang="en-US" dirty="0" smtClean="0"/>
              <a:t>of the National Science Foundation in </a:t>
            </a:r>
            <a:r>
              <a:rPr lang="en-US" dirty="0" smtClean="0"/>
              <a:t>1947</a:t>
            </a:r>
            <a:endParaRPr lang="en-US" dirty="0"/>
          </a:p>
        </p:txBody>
      </p:sp>
      <p:sp>
        <p:nvSpPr>
          <p:cNvPr id="4" name="Slide Number Placeholder 3"/>
          <p:cNvSpPr>
            <a:spLocks noGrp="1"/>
          </p:cNvSpPr>
          <p:nvPr>
            <p:ph type="sldNum" sz="quarter" idx="12"/>
          </p:nvPr>
        </p:nvSpPr>
        <p:spPr/>
        <p:txBody>
          <a:bodyPr/>
          <a:lstStyle/>
          <a:p>
            <a:fld id="{C00ABF09-36E8-B145-9546-AE1C4E99106F}"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solidFill>
                  <a:srgbClr val="376092"/>
                </a:solidFill>
              </a:rPr>
              <a:t>OSPs</a:t>
            </a:r>
            <a:r>
              <a:rPr lang="en-US" dirty="0" smtClean="0">
                <a:solidFill>
                  <a:srgbClr val="376092"/>
                </a:solidFill>
              </a:rPr>
              <a:t> Nationally	</a:t>
            </a:r>
            <a:endParaRPr lang="en-US" dirty="0">
              <a:solidFill>
                <a:srgbClr val="376092"/>
              </a:solidFill>
            </a:endParaRPr>
          </a:p>
        </p:txBody>
      </p:sp>
      <p:sp>
        <p:nvSpPr>
          <p:cNvPr id="3" name="Content Placeholder 2"/>
          <p:cNvSpPr>
            <a:spLocks noGrp="1"/>
          </p:cNvSpPr>
          <p:nvPr>
            <p:ph idx="1"/>
          </p:nvPr>
        </p:nvSpPr>
        <p:spPr/>
        <p:txBody>
          <a:bodyPr>
            <a:normAutofit fontScale="92500"/>
          </a:bodyPr>
          <a:lstStyle/>
          <a:p>
            <a:r>
              <a:rPr lang="en-US" dirty="0" smtClean="0"/>
              <a:t>Your OSP is probably involved in national organizations: </a:t>
            </a:r>
          </a:p>
          <a:p>
            <a:pPr lvl="1"/>
            <a:r>
              <a:rPr lang="en-US" dirty="0" smtClean="0"/>
              <a:t>Influencing federal research policy - Council on Governmental Relations (COGR)</a:t>
            </a:r>
          </a:p>
          <a:p>
            <a:pPr lvl="1"/>
            <a:r>
              <a:rPr lang="en-US" dirty="0" smtClean="0"/>
              <a:t>Educational associations like the National Council of University Research Associates (NCURA) and the Society of Research Administrators (SRA)</a:t>
            </a:r>
          </a:p>
          <a:p>
            <a:pPr lvl="1"/>
            <a:r>
              <a:rPr lang="en-US" dirty="0" smtClean="0"/>
              <a:t>Research institutions partnering with federal agencies to discuss issues - Federal Demonstration Partnership (FDP)  (standard research terms and conditions)</a:t>
            </a:r>
          </a:p>
        </p:txBody>
      </p:sp>
      <p:sp>
        <p:nvSpPr>
          <p:cNvPr id="4" name="Slide Number Placeholder 3"/>
          <p:cNvSpPr>
            <a:spLocks noGrp="1"/>
          </p:cNvSpPr>
          <p:nvPr>
            <p:ph type="sldNum" sz="quarter" idx="12"/>
          </p:nvPr>
        </p:nvSpPr>
        <p:spPr/>
        <p:txBody>
          <a:bodyPr/>
          <a:lstStyle/>
          <a:p>
            <a:fld id="{C00ABF09-36E8-B145-9546-AE1C4E99106F}"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FY 10 Federal Agency Research Appropriations</a:t>
            </a:r>
            <a:endParaRPr lang="en-US" dirty="0"/>
          </a:p>
        </p:txBody>
      </p:sp>
      <p:graphicFrame>
        <p:nvGraphicFramePr>
          <p:cNvPr id="5" name="Content Placeholder 4"/>
          <p:cNvGraphicFramePr>
            <a:graphicFrameLocks noGrp="1"/>
          </p:cNvGraphicFramePr>
          <p:nvPr>
            <p:ph idx="1"/>
          </p:nvPr>
        </p:nvGraphicFramePr>
        <p:xfrm>
          <a:off x="1676400" y="1904999"/>
          <a:ext cx="5181600" cy="4419601"/>
        </p:xfrm>
        <a:graphic>
          <a:graphicData uri="http://schemas.openxmlformats.org/drawingml/2006/table">
            <a:tbl>
              <a:tblPr>
                <a:tableStyleId>{69C7853C-536D-4A76-A0AE-DD22124D55A5}</a:tableStyleId>
              </a:tblPr>
              <a:tblGrid>
                <a:gridCol w="2667000"/>
                <a:gridCol w="2514600"/>
              </a:tblGrid>
              <a:tr h="685801">
                <a:tc>
                  <a:txBody>
                    <a:bodyPr/>
                    <a:lstStyle/>
                    <a:p>
                      <a:pPr algn="ctr" fontAlgn="b"/>
                      <a:r>
                        <a:rPr lang="en-US" sz="2000" b="0" i="0" u="none" strike="noStrike" dirty="0" smtClean="0">
                          <a:latin typeface="Verdana"/>
                        </a:rPr>
                        <a:t>Agency</a:t>
                      </a:r>
                      <a:endParaRPr lang="en-US" sz="2000" b="0" i="0" u="none" strike="noStrike" dirty="0">
                        <a:latin typeface="Verdana"/>
                      </a:endParaRPr>
                    </a:p>
                  </a:txBody>
                  <a:tcPr marL="12700" marR="12700" marT="12700" marB="0" anchor="b">
                    <a:lnB w="12700" cap="flat" cmpd="sng" algn="ctr">
                      <a:solidFill>
                        <a:scrgbClr r="0" g="0" b="0"/>
                      </a:solidFill>
                      <a:prstDash val="solid"/>
                      <a:round/>
                      <a:headEnd type="none" w="med" len="med"/>
                      <a:tailEnd type="none" w="med" len="med"/>
                    </a:lnB>
                  </a:tcPr>
                </a:tc>
                <a:tc>
                  <a:txBody>
                    <a:bodyPr/>
                    <a:lstStyle/>
                    <a:p>
                      <a:pPr algn="ctr" fontAlgn="b"/>
                      <a:r>
                        <a:rPr lang="en-US" sz="2000" b="0" i="0" u="none" strike="noStrike" dirty="0" smtClean="0">
                          <a:latin typeface="Verdana"/>
                        </a:rPr>
                        <a:t>Funding (in Millions)</a:t>
                      </a:r>
                    </a:p>
                  </a:txBody>
                  <a:tcPr marL="12700" marR="12700" marT="12700" marB="0" anchor="b">
                    <a:lnB w="12700" cap="flat" cmpd="sng" algn="ctr">
                      <a:solidFill>
                        <a:scrgbClr r="0" g="0" b="0"/>
                      </a:solidFill>
                      <a:prstDash val="solid"/>
                      <a:round/>
                      <a:headEnd type="none" w="med" len="med"/>
                      <a:tailEnd type="none" w="med" len="med"/>
                    </a:lnB>
                  </a:tcPr>
                </a:tc>
              </a:tr>
              <a:tr h="373380">
                <a:tc>
                  <a:txBody>
                    <a:bodyPr/>
                    <a:lstStyle/>
                    <a:p>
                      <a:pPr algn="l" fontAlgn="b"/>
                      <a:r>
                        <a:rPr lang="en-US" sz="2000" u="none" strike="noStrike" dirty="0"/>
                        <a:t>HHS</a:t>
                      </a:r>
                      <a:endParaRPr lang="en-US" sz="2000" b="0" i="0" u="none" strike="noStrike" dirty="0">
                        <a:latin typeface="Verdana"/>
                      </a:endParaRPr>
                    </a:p>
                  </a:txBody>
                  <a:tcPr marL="12700" marR="12700" marT="12700" marB="0" anchor="b">
                    <a:lnT w="12700" cap="flat" cmpd="sng" algn="ctr">
                      <a:solidFill>
                        <a:scrgbClr r="0" g="0" b="0"/>
                      </a:solidFill>
                      <a:prstDash val="solid"/>
                      <a:round/>
                      <a:headEnd type="none" w="med" len="med"/>
                      <a:tailEnd type="none" w="med" len="med"/>
                    </a:lnT>
                  </a:tcPr>
                </a:tc>
                <a:tc>
                  <a:txBody>
                    <a:bodyPr/>
                    <a:lstStyle/>
                    <a:p>
                      <a:pPr algn="r" fontAlgn="b"/>
                      <a:r>
                        <a:rPr lang="en-US" sz="2000" u="none" strike="noStrike" dirty="0"/>
                        <a:t>30,427</a:t>
                      </a:r>
                      <a:endParaRPr lang="en-US" sz="2000" b="0" i="0" u="none" strike="noStrike" dirty="0">
                        <a:latin typeface="Verdana"/>
                      </a:endParaRPr>
                    </a:p>
                  </a:txBody>
                  <a:tcPr marL="12700" marR="12700" marT="12700" marB="0" anchor="b">
                    <a:lnT w="12700" cap="flat" cmpd="sng" algn="ctr">
                      <a:solidFill>
                        <a:scrgbClr r="0" g="0" b="0"/>
                      </a:solidFill>
                      <a:prstDash val="solid"/>
                      <a:round/>
                      <a:headEnd type="none" w="med" len="med"/>
                      <a:tailEnd type="none" w="med" len="med"/>
                    </a:lnT>
                  </a:tcPr>
                </a:tc>
              </a:tr>
              <a:tr h="373380">
                <a:tc>
                  <a:txBody>
                    <a:bodyPr/>
                    <a:lstStyle/>
                    <a:p>
                      <a:pPr algn="l" fontAlgn="b"/>
                      <a:r>
                        <a:rPr lang="en-US" sz="2000" u="none" strike="noStrike" dirty="0"/>
                        <a:t>DOD (6.1-6.3 + Medical)</a:t>
                      </a:r>
                      <a:endParaRPr lang="en-US" sz="2000" b="0" i="0" u="none" strike="noStrike" dirty="0">
                        <a:latin typeface="Verdana"/>
                      </a:endParaRPr>
                    </a:p>
                  </a:txBody>
                  <a:tcPr marL="12700" marR="12700" marT="12700" marB="0" anchor="b"/>
                </a:tc>
                <a:tc>
                  <a:txBody>
                    <a:bodyPr/>
                    <a:lstStyle/>
                    <a:p>
                      <a:pPr algn="r" fontAlgn="b"/>
                      <a:r>
                        <a:rPr lang="en-US" sz="2000" u="none" strike="noStrike"/>
                        <a:t>14,801</a:t>
                      </a:r>
                      <a:endParaRPr lang="en-US" sz="2000" b="0" i="0" u="none" strike="noStrike">
                        <a:latin typeface="Verdana"/>
                      </a:endParaRPr>
                    </a:p>
                  </a:txBody>
                  <a:tcPr marL="12700" marR="12700" marT="12700" marB="0" anchor="b"/>
                </a:tc>
              </a:tr>
              <a:tr h="373380">
                <a:tc>
                  <a:txBody>
                    <a:bodyPr/>
                    <a:lstStyle/>
                    <a:p>
                      <a:pPr algn="l" fontAlgn="b"/>
                      <a:r>
                        <a:rPr lang="en-US" sz="2000" u="none" strike="noStrike" dirty="0"/>
                        <a:t>NASA</a:t>
                      </a:r>
                      <a:endParaRPr lang="en-US" sz="2000" b="0" i="0" u="none" strike="noStrike" dirty="0">
                        <a:latin typeface="Verdana"/>
                      </a:endParaRPr>
                    </a:p>
                  </a:txBody>
                  <a:tcPr marL="12700" marR="12700" marT="12700" marB="0" anchor="b"/>
                </a:tc>
                <a:tc>
                  <a:txBody>
                    <a:bodyPr/>
                    <a:lstStyle/>
                    <a:p>
                      <a:pPr algn="r" fontAlgn="b"/>
                      <a:r>
                        <a:rPr lang="en-US" sz="2000" u="none" strike="noStrike"/>
                        <a:t>11,066</a:t>
                      </a:r>
                      <a:endParaRPr lang="en-US" sz="2000" b="0" i="0" u="none" strike="noStrike">
                        <a:latin typeface="Verdana"/>
                      </a:endParaRPr>
                    </a:p>
                  </a:txBody>
                  <a:tcPr marL="12700" marR="12700" marT="12700" marB="0" anchor="b"/>
                </a:tc>
              </a:tr>
              <a:tr h="373380">
                <a:tc>
                  <a:txBody>
                    <a:bodyPr/>
                    <a:lstStyle/>
                    <a:p>
                      <a:pPr algn="l" fontAlgn="b"/>
                      <a:r>
                        <a:rPr lang="en-US" sz="2000" u="none" strike="noStrike"/>
                        <a:t>NSF</a:t>
                      </a:r>
                      <a:endParaRPr lang="en-US" sz="2000" b="0" i="0" u="none" strike="noStrike">
                        <a:latin typeface="Verdana"/>
                      </a:endParaRPr>
                    </a:p>
                  </a:txBody>
                  <a:tcPr marL="12700" marR="12700" marT="12700" marB="0" anchor="b"/>
                </a:tc>
                <a:tc>
                  <a:txBody>
                    <a:bodyPr/>
                    <a:lstStyle/>
                    <a:p>
                      <a:pPr algn="r" fontAlgn="b"/>
                      <a:r>
                        <a:rPr lang="en-US" sz="2000" u="none" strike="noStrike" dirty="0"/>
                        <a:t>5,188</a:t>
                      </a:r>
                      <a:endParaRPr lang="en-US" sz="2000" b="0" i="0" u="none" strike="noStrike" dirty="0">
                        <a:latin typeface="Verdana"/>
                      </a:endParaRPr>
                    </a:p>
                  </a:txBody>
                  <a:tcPr marL="12700" marR="12700" marT="12700" marB="0" anchor="b"/>
                </a:tc>
              </a:tr>
              <a:tr h="373380">
                <a:tc>
                  <a:txBody>
                    <a:bodyPr/>
                    <a:lstStyle/>
                    <a:p>
                      <a:pPr algn="l" fontAlgn="b"/>
                      <a:r>
                        <a:rPr lang="en-US" sz="2000" u="none" strike="noStrike" dirty="0"/>
                        <a:t>DOE - Office of Science</a:t>
                      </a:r>
                      <a:endParaRPr lang="en-US" sz="2000" b="0" i="0" u="none" strike="noStrike" dirty="0">
                        <a:latin typeface="Verdana"/>
                      </a:endParaRPr>
                    </a:p>
                  </a:txBody>
                  <a:tcPr marL="12700" marR="12700" marT="12700" marB="0" anchor="b"/>
                </a:tc>
                <a:tc>
                  <a:txBody>
                    <a:bodyPr/>
                    <a:lstStyle/>
                    <a:p>
                      <a:pPr algn="r" fontAlgn="b"/>
                      <a:r>
                        <a:rPr lang="en-US" sz="2000" u="none" strike="noStrike"/>
                        <a:t>4,431</a:t>
                      </a:r>
                      <a:endParaRPr lang="en-US" sz="2000" b="0" i="0" u="none" strike="noStrike">
                        <a:latin typeface="Verdana"/>
                      </a:endParaRPr>
                    </a:p>
                  </a:txBody>
                  <a:tcPr marL="12700" marR="12700" marT="12700" marB="0" anchor="b"/>
                </a:tc>
              </a:tr>
              <a:tr h="373380">
                <a:tc>
                  <a:txBody>
                    <a:bodyPr/>
                    <a:lstStyle/>
                    <a:p>
                      <a:pPr algn="l" fontAlgn="b"/>
                      <a:r>
                        <a:rPr lang="en-US" sz="2000" u="none" strike="noStrike" dirty="0"/>
                        <a:t>USDA</a:t>
                      </a:r>
                      <a:endParaRPr lang="en-US" sz="2000" b="0" i="0" u="none" strike="noStrike" dirty="0">
                        <a:latin typeface="Verdana"/>
                      </a:endParaRPr>
                    </a:p>
                  </a:txBody>
                  <a:tcPr marL="12700" marR="12700" marT="12700" marB="0" anchor="b"/>
                </a:tc>
                <a:tc>
                  <a:txBody>
                    <a:bodyPr/>
                    <a:lstStyle/>
                    <a:p>
                      <a:pPr algn="r" fontAlgn="b"/>
                      <a:r>
                        <a:rPr lang="en-US" sz="2000" u="none" strike="noStrike" dirty="0"/>
                        <a:t>2,606</a:t>
                      </a:r>
                      <a:endParaRPr lang="en-US" sz="2000" b="0" i="0" u="none" strike="noStrike" dirty="0">
                        <a:latin typeface="Verdana"/>
                      </a:endParaRPr>
                    </a:p>
                  </a:txBody>
                  <a:tcPr marL="12700" marR="12700" marT="12700" marB="0" anchor="b"/>
                </a:tc>
              </a:tr>
              <a:tr h="373380">
                <a:tc>
                  <a:txBody>
                    <a:bodyPr/>
                    <a:lstStyle/>
                    <a:p>
                      <a:pPr algn="l" fontAlgn="b"/>
                      <a:r>
                        <a:rPr lang="en-US" sz="2000" u="none" strike="noStrike"/>
                        <a:t>DOC (NOAA, NIST)</a:t>
                      </a:r>
                      <a:endParaRPr lang="en-US" sz="2000" b="0" i="0" u="none" strike="noStrike">
                        <a:latin typeface="Verdana"/>
                      </a:endParaRPr>
                    </a:p>
                  </a:txBody>
                  <a:tcPr marL="12700" marR="12700" marT="12700" marB="0" anchor="b"/>
                </a:tc>
                <a:tc>
                  <a:txBody>
                    <a:bodyPr/>
                    <a:lstStyle/>
                    <a:p>
                      <a:pPr algn="r" fontAlgn="b"/>
                      <a:r>
                        <a:rPr lang="en-US" sz="2000" u="none" strike="noStrike"/>
                        <a:t>1,297</a:t>
                      </a:r>
                      <a:endParaRPr lang="en-US" sz="2000" b="0" i="0" u="none" strike="noStrike">
                        <a:latin typeface="Verdana"/>
                      </a:endParaRPr>
                    </a:p>
                  </a:txBody>
                  <a:tcPr marL="12700" marR="12700" marT="12700" marB="0" anchor="b"/>
                </a:tc>
              </a:tr>
              <a:tr h="373380">
                <a:tc>
                  <a:txBody>
                    <a:bodyPr/>
                    <a:lstStyle/>
                    <a:p>
                      <a:pPr algn="l" fontAlgn="b"/>
                      <a:r>
                        <a:rPr lang="en-US" sz="2000" u="none" strike="noStrike"/>
                        <a:t>DHS</a:t>
                      </a:r>
                      <a:endParaRPr lang="en-US" sz="2000" b="0" i="0" u="none" strike="noStrike">
                        <a:latin typeface="Verdana"/>
                      </a:endParaRPr>
                    </a:p>
                  </a:txBody>
                  <a:tcPr marL="12700" marR="12700" marT="12700" marB="0" anchor="b"/>
                </a:tc>
                <a:tc>
                  <a:txBody>
                    <a:bodyPr/>
                    <a:lstStyle/>
                    <a:p>
                      <a:pPr algn="r" fontAlgn="b"/>
                      <a:r>
                        <a:rPr lang="en-US" sz="2000" u="none" strike="noStrike" dirty="0"/>
                        <a:t>1,166</a:t>
                      </a:r>
                      <a:endParaRPr lang="en-US" sz="2000" b="0" i="0" u="none" strike="noStrike" dirty="0">
                        <a:latin typeface="Verdana"/>
                      </a:endParaRPr>
                    </a:p>
                  </a:txBody>
                  <a:tcPr marL="12700" marR="12700" marT="12700" marB="0" anchor="b"/>
                </a:tc>
              </a:tr>
              <a:tr h="373380">
                <a:tc>
                  <a:txBody>
                    <a:bodyPr/>
                    <a:lstStyle/>
                    <a:p>
                      <a:pPr algn="l" fontAlgn="b"/>
                      <a:r>
                        <a:rPr lang="en-US" sz="2000" u="none" strike="noStrike" dirty="0"/>
                        <a:t>EPA</a:t>
                      </a:r>
                      <a:endParaRPr lang="en-US" sz="2000" b="0" i="0" u="none" strike="noStrike" dirty="0">
                        <a:latin typeface="Verdana"/>
                      </a:endParaRPr>
                    </a:p>
                  </a:txBody>
                  <a:tcPr marL="12700" marR="12700" marT="12700" marB="0" anchor="b"/>
                </a:tc>
                <a:tc>
                  <a:txBody>
                    <a:bodyPr/>
                    <a:lstStyle/>
                    <a:p>
                      <a:pPr algn="r" fontAlgn="b"/>
                      <a:r>
                        <a:rPr lang="en-US" sz="2000" u="none" strike="noStrike" dirty="0"/>
                        <a:t>594</a:t>
                      </a:r>
                      <a:endParaRPr lang="en-US" sz="2000" b="0" i="0" u="none" strike="noStrike" dirty="0">
                        <a:latin typeface="Verdana"/>
                      </a:endParaRPr>
                    </a:p>
                  </a:txBody>
                  <a:tcPr marL="12700" marR="12700" marT="12700" marB="0" anchor="b"/>
                </a:tc>
              </a:tr>
              <a:tr h="373380">
                <a:tc>
                  <a:txBody>
                    <a:bodyPr/>
                    <a:lstStyle/>
                    <a:p>
                      <a:pPr algn="l" fontAlgn="b"/>
                      <a:r>
                        <a:rPr lang="en-US" sz="2000" u="none" strike="noStrike" dirty="0" err="1"/>
                        <a:t>DOEd</a:t>
                      </a:r>
                      <a:endParaRPr lang="en-US" sz="2000" b="0" i="0" u="none" strike="noStrike" dirty="0">
                        <a:latin typeface="Verdana"/>
                      </a:endParaRPr>
                    </a:p>
                  </a:txBody>
                  <a:tcPr marL="12700" marR="12700" marT="12700" marB="0" anchor="b"/>
                </a:tc>
                <a:tc>
                  <a:txBody>
                    <a:bodyPr/>
                    <a:lstStyle/>
                    <a:p>
                      <a:pPr algn="r" fontAlgn="b"/>
                      <a:r>
                        <a:rPr lang="en-US" sz="2000" u="none" strike="noStrike" dirty="0"/>
                        <a:t>365</a:t>
                      </a:r>
                      <a:endParaRPr lang="en-US" sz="2000" b="0" i="0" u="none" strike="noStrike" dirty="0">
                        <a:latin typeface="Verdana"/>
                      </a:endParaRPr>
                    </a:p>
                  </a:txBody>
                  <a:tcPr marL="12700" marR="12700" marT="12700" marB="0" anchor="b"/>
                </a:tc>
              </a:tr>
            </a:tbl>
          </a:graphicData>
        </a:graphic>
      </p:graphicFrame>
      <p:sp>
        <p:nvSpPr>
          <p:cNvPr id="4" name="Slide Number Placeholder 3"/>
          <p:cNvSpPr>
            <a:spLocks noGrp="1"/>
          </p:cNvSpPr>
          <p:nvPr>
            <p:ph type="sldNum" sz="quarter" idx="12"/>
          </p:nvPr>
        </p:nvSpPr>
        <p:spPr/>
        <p:txBody>
          <a:bodyPr/>
          <a:lstStyle/>
          <a:p>
            <a:fld id="{C00ABF09-36E8-B145-9546-AE1C4E99106F}"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ARRA Funding</a:t>
            </a:r>
            <a:endParaRPr lang="en-US" dirty="0"/>
          </a:p>
        </p:txBody>
      </p:sp>
      <p:sp>
        <p:nvSpPr>
          <p:cNvPr id="4" name="Slide Number Placeholder 3"/>
          <p:cNvSpPr>
            <a:spLocks noGrp="1"/>
          </p:cNvSpPr>
          <p:nvPr>
            <p:ph type="sldNum" sz="quarter" idx="12"/>
          </p:nvPr>
        </p:nvSpPr>
        <p:spPr/>
        <p:txBody>
          <a:bodyPr/>
          <a:lstStyle/>
          <a:p>
            <a:fld id="{C00ABF09-36E8-B145-9546-AE1C4E99106F}" type="slidenum">
              <a:rPr lang="en-US" smtClean="0"/>
              <a:pPr/>
              <a:t>6</a:t>
            </a:fld>
            <a:endParaRPr lang="en-US"/>
          </a:p>
        </p:txBody>
      </p:sp>
      <p:sp>
        <p:nvSpPr>
          <p:cNvPr id="9" name="Content Placeholder 8"/>
          <p:cNvSpPr>
            <a:spLocks noGrp="1"/>
          </p:cNvSpPr>
          <p:nvPr>
            <p:ph idx="1"/>
          </p:nvPr>
        </p:nvSpPr>
        <p:spPr/>
        <p:txBody>
          <a:bodyPr>
            <a:normAutofit/>
          </a:bodyPr>
          <a:lstStyle/>
          <a:p>
            <a:pPr fontAlgn="b">
              <a:buNone/>
            </a:pPr>
            <a:endParaRPr lang="en-US" dirty="0" smtClean="0"/>
          </a:p>
          <a:p>
            <a:endParaRPr lang="en-US" dirty="0"/>
          </a:p>
        </p:txBody>
      </p:sp>
      <p:graphicFrame>
        <p:nvGraphicFramePr>
          <p:cNvPr id="10" name="Content Placeholder 4"/>
          <p:cNvGraphicFramePr>
            <a:graphicFrameLocks/>
          </p:cNvGraphicFramePr>
          <p:nvPr/>
        </p:nvGraphicFramePr>
        <p:xfrm>
          <a:off x="1676400" y="1904999"/>
          <a:ext cx="5181600" cy="2926081"/>
        </p:xfrm>
        <a:graphic>
          <a:graphicData uri="http://schemas.openxmlformats.org/drawingml/2006/table">
            <a:tbl>
              <a:tblPr>
                <a:tableStyleId>{69C7853C-536D-4A76-A0AE-DD22124D55A5}</a:tableStyleId>
              </a:tblPr>
              <a:tblGrid>
                <a:gridCol w="2667000"/>
                <a:gridCol w="2514600"/>
              </a:tblGrid>
              <a:tr h="685801">
                <a:tc>
                  <a:txBody>
                    <a:bodyPr/>
                    <a:lstStyle/>
                    <a:p>
                      <a:pPr algn="ctr" fontAlgn="b"/>
                      <a:r>
                        <a:rPr lang="en-US" sz="2000" b="0" i="0" u="none" strike="noStrike" dirty="0" smtClean="0">
                          <a:latin typeface="Verdana"/>
                        </a:rPr>
                        <a:t>Agency</a:t>
                      </a:r>
                      <a:endParaRPr lang="en-US" sz="2000" b="0" i="0" u="none" strike="noStrike" dirty="0">
                        <a:latin typeface="Verdana"/>
                      </a:endParaRPr>
                    </a:p>
                  </a:txBody>
                  <a:tcPr marL="12700" marR="12700" marT="12700" marB="0" anchor="b">
                    <a:lnB w="12700" cap="flat" cmpd="sng" algn="ctr">
                      <a:solidFill>
                        <a:scrgbClr r="0" g="0" b="0"/>
                      </a:solidFill>
                      <a:prstDash val="solid"/>
                      <a:round/>
                      <a:headEnd type="none" w="med" len="med"/>
                      <a:tailEnd type="none" w="med" len="med"/>
                    </a:lnB>
                  </a:tcPr>
                </a:tc>
                <a:tc>
                  <a:txBody>
                    <a:bodyPr/>
                    <a:lstStyle/>
                    <a:p>
                      <a:pPr algn="ctr" fontAlgn="b"/>
                      <a:r>
                        <a:rPr lang="en-US" sz="2000" b="0" i="0" u="none" strike="noStrike" dirty="0" smtClean="0">
                          <a:latin typeface="Verdana"/>
                        </a:rPr>
                        <a:t>Funding</a:t>
                      </a:r>
                      <a:r>
                        <a:rPr lang="en-US" sz="2000" b="0" i="0" u="none" strike="noStrike" dirty="0" smtClean="0">
                          <a:latin typeface="Verdana"/>
                        </a:rPr>
                        <a:t> </a:t>
                      </a:r>
                    </a:p>
                    <a:p>
                      <a:pPr algn="ctr" fontAlgn="b"/>
                      <a:r>
                        <a:rPr lang="en-US" sz="2000" b="0" i="0" u="none" strike="noStrike" dirty="0" smtClean="0">
                          <a:latin typeface="Verdana"/>
                        </a:rPr>
                        <a:t>(</a:t>
                      </a:r>
                      <a:r>
                        <a:rPr lang="en-US" sz="2000" b="0" i="0" u="none" strike="noStrike" dirty="0" smtClean="0">
                          <a:latin typeface="Verdana"/>
                        </a:rPr>
                        <a:t>in Millions)</a:t>
                      </a:r>
                    </a:p>
                  </a:txBody>
                  <a:tcPr marL="12700" marR="12700" marT="12700" marB="0" anchor="b">
                    <a:lnB w="12700" cap="flat" cmpd="sng" algn="ctr">
                      <a:solidFill>
                        <a:scrgbClr r="0" g="0" b="0"/>
                      </a:solidFill>
                      <a:prstDash val="solid"/>
                      <a:round/>
                      <a:headEnd type="none" w="med" len="med"/>
                      <a:tailEnd type="none" w="med" len="med"/>
                    </a:lnB>
                  </a:tcPr>
                </a:tc>
              </a:tr>
              <a:tr h="373380">
                <a:tc>
                  <a:txBody>
                    <a:bodyPr/>
                    <a:lstStyle/>
                    <a:p>
                      <a:pPr algn="l" fontAlgn="b"/>
                      <a:r>
                        <a:rPr lang="en-US" sz="2000" u="none" strike="noStrike" dirty="0"/>
                        <a:t>HHS</a:t>
                      </a:r>
                      <a:endParaRPr lang="en-US" sz="2000" b="0" i="0" u="none" strike="noStrike" dirty="0">
                        <a:latin typeface="Verdana"/>
                      </a:endParaRPr>
                    </a:p>
                  </a:txBody>
                  <a:tcPr marL="12700" marR="12700" marT="12700" marB="0" anchor="b">
                    <a:lnT w="12700" cap="flat" cmpd="sng" algn="ctr">
                      <a:solidFill>
                        <a:scrgbClr r="0" g="0" b="0"/>
                      </a:solidFill>
                      <a:prstDash val="solid"/>
                      <a:round/>
                      <a:headEnd type="none" w="med" len="med"/>
                      <a:tailEnd type="none" w="med" len="med"/>
                    </a:lnT>
                  </a:tcPr>
                </a:tc>
                <a:tc>
                  <a:txBody>
                    <a:bodyPr/>
                    <a:lstStyle/>
                    <a:p>
                      <a:pPr algn="r" fontAlgn="b"/>
                      <a:r>
                        <a:rPr lang="en-US" sz="2000" u="none" strike="noStrike" dirty="0" smtClean="0"/>
                        <a:t>9,500</a:t>
                      </a:r>
                      <a:endParaRPr lang="en-US" sz="2000" b="0" i="0" u="none" strike="noStrike" dirty="0">
                        <a:latin typeface="Verdana"/>
                      </a:endParaRPr>
                    </a:p>
                  </a:txBody>
                  <a:tcPr marL="12700" marR="12700" marT="12700" marB="0" anchor="b">
                    <a:lnT w="12700" cap="flat" cmpd="sng" algn="ctr">
                      <a:solidFill>
                        <a:scrgbClr r="0" g="0" b="0"/>
                      </a:solidFill>
                      <a:prstDash val="solid"/>
                      <a:round/>
                      <a:headEnd type="none" w="med" len="med"/>
                      <a:tailEnd type="none" w="med" len="med"/>
                    </a:lnT>
                  </a:tcPr>
                </a:tc>
              </a:tr>
              <a:tr h="373380">
                <a:tc>
                  <a:txBody>
                    <a:bodyPr/>
                    <a:lstStyle/>
                    <a:p>
                      <a:pPr algn="l" fontAlgn="b"/>
                      <a:r>
                        <a:rPr lang="en-US" sz="2000" u="none" strike="noStrike" dirty="0"/>
                        <a:t>NASA</a:t>
                      </a:r>
                      <a:endParaRPr lang="en-US" sz="2000" b="0" i="0" u="none" strike="noStrike" dirty="0">
                        <a:latin typeface="Verdana"/>
                      </a:endParaRPr>
                    </a:p>
                  </a:txBody>
                  <a:tcPr marL="12700" marR="12700" marT="12700" marB="0" anchor="b"/>
                </a:tc>
                <a:tc>
                  <a:txBody>
                    <a:bodyPr/>
                    <a:lstStyle/>
                    <a:p>
                      <a:pPr algn="r" fontAlgn="b"/>
                      <a:r>
                        <a:rPr lang="en-US" sz="2000" u="none" strike="noStrike" dirty="0" smtClean="0"/>
                        <a:t>400</a:t>
                      </a:r>
                      <a:endParaRPr lang="en-US" sz="2000" b="0" i="0" u="none" strike="noStrike" dirty="0">
                        <a:latin typeface="Verdana"/>
                      </a:endParaRPr>
                    </a:p>
                  </a:txBody>
                  <a:tcPr marL="12700" marR="12700" marT="12700" marB="0" anchor="b"/>
                </a:tc>
              </a:tr>
              <a:tr h="373380">
                <a:tc>
                  <a:txBody>
                    <a:bodyPr/>
                    <a:lstStyle/>
                    <a:p>
                      <a:pPr algn="l" fontAlgn="b"/>
                      <a:r>
                        <a:rPr lang="en-US" sz="2000" u="none" strike="noStrike"/>
                        <a:t>NSF</a:t>
                      </a:r>
                      <a:endParaRPr lang="en-US" sz="2000" b="0" i="0" u="none" strike="noStrike">
                        <a:latin typeface="Verdana"/>
                      </a:endParaRPr>
                    </a:p>
                  </a:txBody>
                  <a:tcPr marL="12700" marR="12700" marT="12700" marB="0" anchor="b"/>
                </a:tc>
                <a:tc>
                  <a:txBody>
                    <a:bodyPr/>
                    <a:lstStyle/>
                    <a:p>
                      <a:pPr algn="r" fontAlgn="b"/>
                      <a:r>
                        <a:rPr lang="en-US" sz="2000" u="none" strike="noStrike" dirty="0" smtClean="0"/>
                        <a:t>3,000</a:t>
                      </a:r>
                      <a:endParaRPr lang="en-US" sz="2000" b="0" i="0" u="none" strike="noStrike" dirty="0">
                        <a:latin typeface="Verdana"/>
                      </a:endParaRPr>
                    </a:p>
                  </a:txBody>
                  <a:tcPr marL="12700" marR="12700" marT="12700" marB="0" anchor="b"/>
                </a:tc>
              </a:tr>
              <a:tr h="373380">
                <a:tc>
                  <a:txBody>
                    <a:bodyPr/>
                    <a:lstStyle/>
                    <a:p>
                      <a:pPr algn="l" fontAlgn="b"/>
                      <a:r>
                        <a:rPr lang="en-US" sz="2000" u="none" strike="noStrike" dirty="0"/>
                        <a:t>DOE - Office of Science</a:t>
                      </a:r>
                      <a:endParaRPr lang="en-US" sz="2000" b="0" i="0" u="none" strike="noStrike" dirty="0">
                        <a:latin typeface="Verdana"/>
                      </a:endParaRPr>
                    </a:p>
                  </a:txBody>
                  <a:tcPr marL="12700" marR="12700" marT="12700" marB="0" anchor="b"/>
                </a:tc>
                <a:tc>
                  <a:txBody>
                    <a:bodyPr/>
                    <a:lstStyle/>
                    <a:p>
                      <a:pPr algn="r" fontAlgn="b"/>
                      <a:r>
                        <a:rPr lang="en-US" sz="2000" u="none" strike="noStrike" dirty="0" smtClean="0"/>
                        <a:t>2,000</a:t>
                      </a:r>
                      <a:endParaRPr lang="en-US" sz="2000" b="0" i="0" u="none" strike="noStrike" dirty="0">
                        <a:latin typeface="Verdana"/>
                      </a:endParaRPr>
                    </a:p>
                  </a:txBody>
                  <a:tcPr marL="12700" marR="12700" marT="12700" marB="0" anchor="b"/>
                </a:tc>
              </a:tr>
              <a:tr h="373380">
                <a:tc>
                  <a:txBody>
                    <a:bodyPr/>
                    <a:lstStyle/>
                    <a:p>
                      <a:pPr algn="l" fontAlgn="b"/>
                      <a:r>
                        <a:rPr lang="en-US" sz="2000" u="none" strike="noStrike" dirty="0" smtClean="0"/>
                        <a:t>Other (USG,</a:t>
                      </a:r>
                      <a:r>
                        <a:rPr lang="en-US" sz="2000" u="none" strike="noStrike" baseline="0" dirty="0" smtClean="0"/>
                        <a:t> DOD, USDA)</a:t>
                      </a:r>
                      <a:endParaRPr lang="en-US" sz="2000" b="0" i="0" u="none" strike="noStrike" dirty="0">
                        <a:latin typeface="Verdana"/>
                      </a:endParaRPr>
                    </a:p>
                  </a:txBody>
                  <a:tcPr marL="12700" marR="12700" marT="12700" marB="0" anchor="b"/>
                </a:tc>
                <a:tc>
                  <a:txBody>
                    <a:bodyPr/>
                    <a:lstStyle/>
                    <a:p>
                      <a:pPr algn="r" fontAlgn="b"/>
                      <a:r>
                        <a:rPr lang="en-US" sz="2000" u="none" strike="noStrike" dirty="0" smtClean="0"/>
                        <a:t>616</a:t>
                      </a:r>
                      <a:endParaRPr lang="en-US" sz="2000" b="0" i="0" u="none" strike="noStrike" dirty="0">
                        <a:latin typeface="Verdana"/>
                      </a:endParaRPr>
                    </a:p>
                  </a:txBody>
                  <a:tcPr marL="12700" marR="12700" marT="12700" marB="0" anchor="b"/>
                </a:tc>
              </a:tr>
              <a:tr h="373380">
                <a:tc>
                  <a:txBody>
                    <a:bodyPr/>
                    <a:lstStyle/>
                    <a:p>
                      <a:pPr algn="l" fontAlgn="b"/>
                      <a:r>
                        <a:rPr lang="en-US" sz="2000" u="none" strike="noStrike" dirty="0"/>
                        <a:t>DOC (</a:t>
                      </a:r>
                      <a:r>
                        <a:rPr lang="en-US" sz="2000" u="none" strike="noStrike" dirty="0" smtClean="0"/>
                        <a:t>NOAA, NIST)</a:t>
                      </a:r>
                      <a:endParaRPr lang="en-US" sz="2000" b="0" i="0" u="none" strike="noStrike" dirty="0">
                        <a:latin typeface="Verdana"/>
                      </a:endParaRPr>
                    </a:p>
                  </a:txBody>
                  <a:tcPr marL="12700" marR="12700" marT="12700" marB="0" anchor="b"/>
                </a:tc>
                <a:tc>
                  <a:txBody>
                    <a:bodyPr/>
                    <a:lstStyle/>
                    <a:p>
                      <a:pPr algn="r" fontAlgn="b"/>
                      <a:r>
                        <a:rPr lang="en-US" sz="2000" b="0" i="0" u="none" strike="noStrike" dirty="0" smtClean="0">
                          <a:latin typeface="+mn-lt"/>
                        </a:rPr>
                        <a:t>1,200</a:t>
                      </a:r>
                      <a:endParaRPr lang="en-US" sz="2000" b="0" i="0" u="none" strike="noStrike" dirty="0">
                        <a:latin typeface="Verdana"/>
                      </a:endParaRPr>
                    </a:p>
                  </a:txBody>
                  <a:tcPr marL="12700" marR="12700" marT="12700" marB="0" anchor="b"/>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lumMod val="75000"/>
                  </a:schemeClr>
                </a:solidFill>
              </a:rPr>
              <a:t>OSP Mission and Functions</a:t>
            </a:r>
            <a:endParaRPr lang="en-US" dirty="0">
              <a:solidFill>
                <a:schemeClr val="accent1">
                  <a:lumMod val="75000"/>
                </a:schemeClr>
              </a:solidFill>
            </a:endParaRPr>
          </a:p>
        </p:txBody>
      </p:sp>
      <p:sp>
        <p:nvSpPr>
          <p:cNvPr id="3" name="Content Placeholder 2"/>
          <p:cNvSpPr>
            <a:spLocks noGrp="1"/>
          </p:cNvSpPr>
          <p:nvPr>
            <p:ph idx="1"/>
          </p:nvPr>
        </p:nvSpPr>
        <p:spPr>
          <a:xfrm>
            <a:off x="457200" y="1295400"/>
            <a:ext cx="8229600" cy="4830763"/>
          </a:xfrm>
        </p:spPr>
        <p:txBody>
          <a:bodyPr>
            <a:noAutofit/>
          </a:bodyPr>
          <a:lstStyle/>
          <a:p>
            <a:r>
              <a:rPr lang="en-US" sz="2400" dirty="0" smtClean="0"/>
              <a:t>Typically - We work with researchers, faculty, and local research administrators to propose, win and steward sponsored research funding consistent with the mission of the university and the requirements of the sponsor</a:t>
            </a:r>
          </a:p>
          <a:p>
            <a:endParaRPr lang="en-US" sz="2400" dirty="0" smtClean="0"/>
          </a:p>
          <a:p>
            <a:r>
              <a:rPr lang="en-US" sz="2400" dirty="0" smtClean="0"/>
              <a:t>Functions include:</a:t>
            </a:r>
          </a:p>
          <a:p>
            <a:pPr lvl="1"/>
            <a:r>
              <a:rPr lang="en-US" sz="2400" dirty="0" smtClean="0"/>
              <a:t>Review and approval of proposals to sponsors / agencies</a:t>
            </a:r>
          </a:p>
          <a:p>
            <a:pPr lvl="1"/>
            <a:r>
              <a:rPr lang="en-US" sz="2400" dirty="0" smtClean="0"/>
              <a:t>Negotiation of awards with the sponsor</a:t>
            </a:r>
          </a:p>
          <a:p>
            <a:pPr lvl="1"/>
            <a:r>
              <a:rPr lang="en-US" sz="2400" dirty="0" smtClean="0"/>
              <a:t>Review award terms with the PI / local managing unit</a:t>
            </a:r>
          </a:p>
          <a:p>
            <a:pPr lvl="1"/>
            <a:r>
              <a:rPr lang="en-US" sz="2400" dirty="0" smtClean="0"/>
              <a:t>Assistance with management of awards through the life of the award</a:t>
            </a:r>
          </a:p>
          <a:p>
            <a:pPr lvl="1"/>
            <a:r>
              <a:rPr lang="en-US" sz="2400" dirty="0" smtClean="0"/>
              <a:t>Closeout of the award – technical, patent, property and financial reporting</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376092"/>
                </a:solidFill>
              </a:rPr>
              <a:t>Funding Opportunities</a:t>
            </a:r>
            <a:endParaRPr lang="en-US" dirty="0">
              <a:solidFill>
                <a:srgbClr val="376092"/>
              </a:solidFill>
            </a:endParaRPr>
          </a:p>
        </p:txBody>
      </p:sp>
      <p:sp>
        <p:nvSpPr>
          <p:cNvPr id="3" name="Content Placeholder 2"/>
          <p:cNvSpPr>
            <a:spLocks noGrp="1"/>
          </p:cNvSpPr>
          <p:nvPr>
            <p:ph idx="1"/>
          </p:nvPr>
        </p:nvSpPr>
        <p:spPr/>
        <p:txBody>
          <a:bodyPr/>
          <a:lstStyle/>
          <a:p>
            <a:r>
              <a:rPr lang="en-US" dirty="0" smtClean="0"/>
              <a:t>Community of Science</a:t>
            </a:r>
            <a:endParaRPr lang="en-US" dirty="0" smtClean="0"/>
          </a:p>
          <a:p>
            <a:r>
              <a:rPr lang="en-US" dirty="0" smtClean="0"/>
              <a:t>Newsletters</a:t>
            </a:r>
          </a:p>
          <a:p>
            <a:r>
              <a:rPr lang="en-US" dirty="0" smtClean="0"/>
              <a:t>Sponsors websites</a:t>
            </a:r>
          </a:p>
          <a:p>
            <a:r>
              <a:rPr lang="en-US" dirty="0" smtClean="0"/>
              <a:t>Resources in your </a:t>
            </a:r>
            <a:r>
              <a:rPr lang="en-US" dirty="0" smtClean="0"/>
              <a:t>department</a:t>
            </a:r>
          </a:p>
          <a:p>
            <a:r>
              <a:rPr lang="en-US" dirty="0" smtClean="0"/>
              <a:t>Numerous other websites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376092"/>
                </a:solidFill>
              </a:rPr>
              <a:t>Preparing and Submitting Proposals</a:t>
            </a:r>
            <a:endParaRPr lang="en-US" dirty="0">
              <a:solidFill>
                <a:srgbClr val="376092"/>
              </a:solidFill>
            </a:endParaRPr>
          </a:p>
        </p:txBody>
      </p:sp>
      <p:sp>
        <p:nvSpPr>
          <p:cNvPr id="3" name="Content Placeholder 2"/>
          <p:cNvSpPr>
            <a:spLocks noGrp="1"/>
          </p:cNvSpPr>
          <p:nvPr>
            <p:ph idx="1"/>
          </p:nvPr>
        </p:nvSpPr>
        <p:spPr/>
        <p:txBody>
          <a:bodyPr>
            <a:normAutofit lnSpcReduction="10000"/>
          </a:bodyPr>
          <a:lstStyle/>
          <a:p>
            <a:r>
              <a:rPr lang="en-US" dirty="0" smtClean="0"/>
              <a:t>Local research administrator is key</a:t>
            </a:r>
          </a:p>
          <a:p>
            <a:r>
              <a:rPr lang="en-US" dirty="0" smtClean="0"/>
              <a:t>Your OSP rep for questions, review and submission of the proposal</a:t>
            </a:r>
          </a:p>
          <a:p>
            <a:r>
              <a:rPr lang="en-US" dirty="0" smtClean="0"/>
              <a:t>Special approvals – cost sharing, overhead issues, conflicts of interest, research subjects, EHS and </a:t>
            </a:r>
            <a:r>
              <a:rPr lang="en-US" dirty="0" err="1" smtClean="0"/>
              <a:t>biosafety</a:t>
            </a:r>
            <a:r>
              <a:rPr lang="en-US" dirty="0" smtClean="0"/>
              <a:t> reviews, stem cell approvals, export controls, limits on the number of proposals that can be submitted, international research activities </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1434</TotalTime>
  <Words>1055</Words>
  <Application>Microsoft Macintosh PowerPoint</Application>
  <PresentationFormat>On-screen Show (4:3)</PresentationFormat>
  <Paragraphs>119</Paragraphs>
  <Slides>13</Slides>
  <Notes>3</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Office Theme</vt:lpstr>
      <vt:lpstr>Role of the  Sponsored Programs Office</vt:lpstr>
      <vt:lpstr>Government / University Partnership</vt:lpstr>
      <vt:lpstr>Government / University Partnership</vt:lpstr>
      <vt:lpstr>OSPs Nationally </vt:lpstr>
      <vt:lpstr>FY 10 Federal Agency Research Appropriations</vt:lpstr>
      <vt:lpstr>ARRA Funding</vt:lpstr>
      <vt:lpstr>OSP Mission and Functions</vt:lpstr>
      <vt:lpstr>Funding Opportunities</vt:lpstr>
      <vt:lpstr>Preparing and Submitting Proposals</vt:lpstr>
      <vt:lpstr>Negotiating Awards</vt:lpstr>
      <vt:lpstr>Setting up and Managing Awards</vt:lpstr>
      <vt:lpstr>Closing out Awards</vt:lpstr>
      <vt:lpstr>Slide 13</vt:lpstr>
    </vt:vector>
  </TitlesOfParts>
  <Company>MIT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Administration Coordinating Committee (RACC)</dc:title>
  <dc:creator>Michelle Christy</dc:creator>
  <cp:lastModifiedBy>Michelle Christy</cp:lastModifiedBy>
  <cp:revision>221</cp:revision>
  <dcterms:created xsi:type="dcterms:W3CDTF">2010-03-23T12:06:20Z</dcterms:created>
  <dcterms:modified xsi:type="dcterms:W3CDTF">2010-03-23T12:47:01Z</dcterms:modified>
</cp:coreProperties>
</file>