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256" r:id="rId2"/>
    <p:sldId id="377" r:id="rId3"/>
    <p:sldId id="378" r:id="rId4"/>
    <p:sldId id="260" r:id="rId5"/>
    <p:sldId id="261" r:id="rId6"/>
    <p:sldId id="341" r:id="rId7"/>
    <p:sldId id="342" r:id="rId8"/>
    <p:sldId id="347" r:id="rId9"/>
    <p:sldId id="262" r:id="rId10"/>
    <p:sldId id="343" r:id="rId11"/>
    <p:sldId id="344" r:id="rId12"/>
    <p:sldId id="264" r:id="rId13"/>
    <p:sldId id="266" r:id="rId14"/>
    <p:sldId id="267" r:id="rId15"/>
    <p:sldId id="268" r:id="rId16"/>
    <p:sldId id="340" r:id="rId17"/>
    <p:sldId id="272" r:id="rId18"/>
    <p:sldId id="274" r:id="rId19"/>
    <p:sldId id="276" r:id="rId20"/>
    <p:sldId id="321" r:id="rId21"/>
    <p:sldId id="278" r:id="rId22"/>
    <p:sldId id="346" r:id="rId23"/>
    <p:sldId id="282" r:id="rId24"/>
    <p:sldId id="285" r:id="rId25"/>
    <p:sldId id="361" r:id="rId26"/>
    <p:sldId id="362" r:id="rId27"/>
    <p:sldId id="287" r:id="rId28"/>
    <p:sldId id="368" r:id="rId29"/>
    <p:sldId id="363" r:id="rId30"/>
    <p:sldId id="364" r:id="rId31"/>
    <p:sldId id="369" r:id="rId32"/>
    <p:sldId id="371" r:id="rId33"/>
    <p:sldId id="372" r:id="rId34"/>
    <p:sldId id="375" r:id="rId35"/>
    <p:sldId id="376" r:id="rId36"/>
    <p:sldId id="373" r:id="rId37"/>
    <p:sldId id="310" r:id="rId38"/>
    <p:sldId id="327"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CC6600"/>
    <a:srgbClr val="FFCC00"/>
    <a:srgbClr val="FF9900"/>
    <a:srgbClr val="003300"/>
    <a:srgbClr val="000066"/>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6" autoAdjust="0"/>
    <p:restoredTop sz="94677" autoAdjust="0"/>
  </p:normalViewPr>
  <p:slideViewPr>
    <p:cSldViewPr>
      <p:cViewPr varScale="1">
        <p:scale>
          <a:sx n="58" d="100"/>
          <a:sy n="58" d="100"/>
        </p:scale>
        <p:origin x="-224" y="-120"/>
      </p:cViewPr>
      <p:guideLst>
        <p:guide orient="horz" pos="2160"/>
        <p:guide orient="horz" pos="41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43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defTabSz="931863">
              <a:defRPr sz="1000" i="1"/>
            </a:lvl1pPr>
          </a:lstStyle>
          <a:p>
            <a:endParaRPr lang="en-US"/>
          </a:p>
        </p:txBody>
      </p:sp>
      <p:sp>
        <p:nvSpPr>
          <p:cNvPr id="307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defTabSz="931863">
              <a:defRPr sz="1000" i="1"/>
            </a:lvl1pPr>
          </a:lstStyle>
          <a:p>
            <a:endParaRPr lang="en-US"/>
          </a:p>
        </p:txBody>
      </p:sp>
      <p:sp>
        <p:nvSpPr>
          <p:cNvPr id="307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defTabSz="931863">
              <a:defRPr sz="1000" i="1"/>
            </a:lvl1pPr>
          </a:lstStyle>
          <a:p>
            <a:endParaRPr lang="en-US"/>
          </a:p>
        </p:txBody>
      </p:sp>
      <p:sp>
        <p:nvSpPr>
          <p:cNvPr id="307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defTabSz="931863">
              <a:defRPr sz="1000" i="1"/>
            </a:lvl1pPr>
          </a:lstStyle>
          <a:p>
            <a:fld id="{3565866E-1137-4848-B02E-AC61C00466AD}" type="slidenum">
              <a:rPr lang="en-US"/>
              <a:pPr/>
              <a:t>‹#›</a:t>
            </a:fld>
            <a:endParaRPr lang="en-US"/>
          </a:p>
        </p:txBody>
      </p:sp>
    </p:spTree>
    <p:extLst>
      <p:ext uri="{BB962C8B-B14F-4D97-AF65-F5344CB8AC3E}">
        <p14:creationId xmlns:p14="http://schemas.microsoft.com/office/powerpoint/2010/main" val="167597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defTabSz="931863">
              <a:defRPr sz="1000" i="1"/>
            </a:lvl1pPr>
          </a:lstStyle>
          <a:p>
            <a:endParaRPr lang="en-US"/>
          </a:p>
        </p:txBody>
      </p:sp>
      <p:sp>
        <p:nvSpPr>
          <p:cNvPr id="2051"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defTabSz="931863">
              <a:defRPr sz="1000" i="1"/>
            </a:lvl1pPr>
          </a:lstStyle>
          <a:p>
            <a:endParaRPr lang="en-US"/>
          </a:p>
        </p:txBody>
      </p:sp>
      <p:sp>
        <p:nvSpPr>
          <p:cNvPr id="2052" name="Rectangle 4"/>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defTabSz="931863">
              <a:defRPr sz="1000" i="1"/>
            </a:lvl1pPr>
          </a:lstStyle>
          <a:p>
            <a:endParaRPr lang="en-US"/>
          </a:p>
        </p:txBody>
      </p:sp>
      <p:sp>
        <p:nvSpPr>
          <p:cNvPr id="2053" name="Rectangle 5"/>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defTabSz="931863">
              <a:defRPr sz="1000" i="1"/>
            </a:lvl1pPr>
          </a:lstStyle>
          <a:p>
            <a:fld id="{B66E98F6-EBC9-4FFC-8D6C-D2761CE3CF26}" type="slidenum">
              <a:rPr lang="en-US"/>
              <a:pPr/>
              <a:t>‹#›</a:t>
            </a:fld>
            <a:endParaRPr lang="en-US"/>
          </a:p>
        </p:txBody>
      </p:sp>
      <p:sp>
        <p:nvSpPr>
          <p:cNvPr id="34822" name="Rectangle 6"/>
          <p:cNvSpPr>
            <a:spLocks noGrp="1" noRot="1" noChangeAspect="1" noChangeArrowheads="1" noTextEdit="1"/>
          </p:cNvSpPr>
          <p:nvPr>
            <p:ph type="sldImg" idx="2"/>
          </p:nvPr>
        </p:nvSpPr>
        <p:spPr bwMode="auto">
          <a:xfrm>
            <a:off x="1190625" y="704850"/>
            <a:ext cx="462915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35038" y="4414838"/>
            <a:ext cx="5138737" cy="4186237"/>
          </a:xfrm>
          <a:prstGeom prst="rect">
            <a:avLst/>
          </a:prstGeom>
          <a:noFill/>
          <a:ln w="9525">
            <a:noFill/>
            <a:miter lim="800000"/>
            <a:headEnd/>
            <a:tailEnd/>
          </a:ln>
          <a:effectLst/>
        </p:spPr>
        <p:txBody>
          <a:bodyPr vert="horz" wrap="square" lIns="95433" tIns="48525" rIns="95433" bIns="485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77516796"/>
      </p:ext>
    </p:extLst>
  </p:cSld>
  <p:clrMap bg1="lt1" tx1="dk1" bg2="lt2" tx2="dk2" accent1="accent1" accent2="accent2" accent3="accent3" accent4="accent4" accent5="accent5" accent6="accent6" hlink="hlink" folHlink="folHlink"/>
  <p:notesStyle>
    <a:lvl1pPr algn="l" defTabSz="9366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1963" algn="l" defTabSz="9366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25513" algn="l" defTabSz="9366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87475" algn="l" defTabSz="9366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39913" algn="l" defTabSz="9366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693DBFB4-78E2-4F20-A947-B5EEF22C8806}" type="slidenum">
              <a:rPr lang="en-US"/>
              <a:pPr/>
              <a:t>1</a:t>
            </a:fld>
            <a:endParaRPr lang="en-US"/>
          </a:p>
        </p:txBody>
      </p:sp>
      <p:sp>
        <p:nvSpPr>
          <p:cNvPr id="35843" name="Rectangle 2"/>
          <p:cNvSpPr>
            <a:spLocks noGrp="1" noChangeArrowheads="1"/>
          </p:cNvSpPr>
          <p:nvPr>
            <p:ph type="body" idx="1"/>
          </p:nvPr>
        </p:nvSpPr>
        <p:spPr>
          <a:noFill/>
          <a:ln/>
        </p:spPr>
        <p:txBody>
          <a:bodyPr/>
          <a:lstStyle/>
          <a:p>
            <a:pPr eaLnBrk="1" hangingPunct="1"/>
            <a:endParaRPr lang="en-US" smtClean="0"/>
          </a:p>
        </p:txBody>
      </p:sp>
      <p:sp>
        <p:nvSpPr>
          <p:cNvPr id="35844"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248400EF-8055-44AE-A0DF-D38649B8BF20}" type="slidenum">
              <a:rPr lang="en-US"/>
              <a:pPr/>
              <a:t>15</a:t>
            </a:fld>
            <a:endParaRPr lang="en-US"/>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A6F2DC2B-134C-4807-8145-5C344F5E6B68}" type="slidenum">
              <a:rPr lang="en-US"/>
              <a:pPr/>
              <a:t>17</a:t>
            </a:fld>
            <a:endParaRPr lang="en-US"/>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547A6FF7-D6AA-460F-9FD1-E9462350F7C8}" type="slidenum">
              <a:rPr lang="en-US"/>
              <a:pPr/>
              <a:t>18</a:t>
            </a:fld>
            <a:endParaRPr lang="en-US"/>
          </a:p>
        </p:txBody>
      </p:sp>
      <p:sp>
        <p:nvSpPr>
          <p:cNvPr id="47107" name="Rectangle 2"/>
          <p:cNvSpPr>
            <a:spLocks noGrp="1" noRot="1" noChangeAspect="1" noChangeArrowheads="1" noTextEdit="1"/>
          </p:cNvSpPr>
          <p:nvPr>
            <p:ph type="sldImg"/>
          </p:nvPr>
        </p:nvSpPr>
        <p:spPr>
          <a:ln cap="flat"/>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F7573783-7872-45C6-9464-0F9619F16775}" type="slidenum">
              <a:rPr lang="en-US"/>
              <a:pPr/>
              <a:t>19</a:t>
            </a:fld>
            <a:endParaRPr lang="en-US"/>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4DC2A453-5049-463B-B363-7FB4DE7CDC7D}" type="slidenum">
              <a:rPr lang="en-US"/>
              <a:pPr/>
              <a:t>21</a:t>
            </a:fld>
            <a:endParaRPr lang="en-US"/>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935038" y="4418013"/>
            <a:ext cx="5140325" cy="4179887"/>
          </a:xfrm>
          <a:noFill/>
          <a:ln/>
        </p:spPr>
        <p:txBody>
          <a:bodyPr lIns="95380" tIns="47691" rIns="95380" bIns="47691"/>
          <a:lstStyle/>
          <a:p>
            <a:pPr defTabSz="914400"/>
            <a:endParaRPr lang="en-US" smtClean="0"/>
          </a:p>
        </p:txBody>
      </p:sp>
      <p:sp>
        <p:nvSpPr>
          <p:cNvPr id="70659" name="Rectangle 3"/>
          <p:cNvSpPr>
            <a:spLocks noGrp="1" noRot="1" noChangeAspect="1" noChangeArrowheads="1" noTextEdit="1"/>
          </p:cNvSpPr>
          <p:nvPr>
            <p:ph type="sldImg"/>
          </p:nvPr>
        </p:nvSpPr>
        <p:spPr>
          <a:xfrm>
            <a:off x="1190625" y="704850"/>
            <a:ext cx="4630738" cy="347345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935038" y="4418013"/>
            <a:ext cx="5140325" cy="4179887"/>
          </a:xfrm>
          <a:noFill/>
          <a:ln/>
        </p:spPr>
        <p:txBody>
          <a:bodyPr lIns="95380" tIns="47691" rIns="95380" bIns="47691"/>
          <a:lstStyle/>
          <a:p>
            <a:pPr defTabSz="914400"/>
            <a:endParaRPr lang="en-US" smtClean="0"/>
          </a:p>
        </p:txBody>
      </p:sp>
      <p:sp>
        <p:nvSpPr>
          <p:cNvPr id="72707" name="Rectangle 3"/>
          <p:cNvSpPr>
            <a:spLocks noGrp="1" noRot="1" noChangeAspect="1" noChangeArrowheads="1" noTextEdit="1"/>
          </p:cNvSpPr>
          <p:nvPr>
            <p:ph type="sldImg"/>
          </p:nvPr>
        </p:nvSpPr>
        <p:spPr>
          <a:xfrm>
            <a:off x="1190625" y="704850"/>
            <a:ext cx="4630738" cy="347345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p>
            <a:fld id="{605ED632-3C73-4FD9-BE24-C3F96E6E2C53}" type="slidenum">
              <a:rPr lang="en-US"/>
              <a:pPr/>
              <a:t>4</a:t>
            </a:fld>
            <a:endParaRPr lang="en-US"/>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72A87035-F3D5-4BA1-804E-9A59C4F23E92}" type="slidenum">
              <a:rPr lang="en-US"/>
              <a:pPr/>
              <a:t>5</a:t>
            </a:fld>
            <a:endParaRPr lang="en-US"/>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047E6312-1C3A-4821-91A6-1B6C93EEB298}" type="slidenum">
              <a:rPr lang="en-US"/>
              <a:pPr/>
              <a:t>8</a:t>
            </a:fld>
            <a:endParaRPr lang="en-US"/>
          </a:p>
        </p:txBody>
      </p:sp>
      <p:sp>
        <p:nvSpPr>
          <p:cNvPr id="38915" name="Rectangle 2"/>
          <p:cNvSpPr>
            <a:spLocks noGrp="1" noChangeArrowheads="1"/>
          </p:cNvSpPr>
          <p:nvPr>
            <p:ph type="body" idx="1"/>
          </p:nvPr>
        </p:nvSpPr>
        <p:spPr>
          <a:xfrm>
            <a:off x="935038" y="4414838"/>
            <a:ext cx="5140325" cy="4184650"/>
          </a:xfrm>
          <a:noFill/>
          <a:ln/>
        </p:spPr>
        <p:txBody>
          <a:bodyPr lIns="93888" tIns="46945" rIns="93888" bIns="46945"/>
          <a:lstStyle/>
          <a:p>
            <a:pPr defTabSz="914400" eaLnBrk="1" hangingPunct="1"/>
            <a:r>
              <a:rPr lang="en-US" smtClean="0"/>
              <a:t>It is possible to obtain a patent that you cannot practice without infringing another’s patent</a:t>
            </a:r>
          </a:p>
          <a:p>
            <a:pPr defTabSz="914400" eaLnBrk="1" hangingPunct="1"/>
            <a:r>
              <a:rPr lang="en-US" smtClean="0"/>
              <a:t>Value of subservient patent lies in its value for possible cross-licensing to the owner of the dominant patent or for its unexpired term at the end of the dominant patent</a:t>
            </a:r>
          </a:p>
        </p:txBody>
      </p:sp>
      <p:sp>
        <p:nvSpPr>
          <p:cNvPr id="38916" name="Rectangle 3"/>
          <p:cNvSpPr>
            <a:spLocks noGrp="1" noRot="1" noChangeAspect="1" noChangeArrowheads="1" noTextEdit="1"/>
          </p:cNvSpPr>
          <p:nvPr>
            <p:ph type="sldImg"/>
          </p:nvPr>
        </p:nvSpPr>
        <p:spPr>
          <a:xfrm>
            <a:off x="1193800" y="703263"/>
            <a:ext cx="4630738" cy="347345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5193075F-5CA2-4995-B783-225D1806B4A2}" type="slidenum">
              <a:rPr lang="en-US"/>
              <a:pPr/>
              <a:t>9</a:t>
            </a:fld>
            <a:endParaRPr lang="en-US"/>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ACDED8E0-B389-42F9-A588-9491B275EC0B}" type="slidenum">
              <a:rPr lang="en-US"/>
              <a:pPr/>
              <a:t>10</a:t>
            </a:fld>
            <a:endParaRPr lang="en-US"/>
          </a:p>
        </p:txBody>
      </p:sp>
      <p:sp>
        <p:nvSpPr>
          <p:cNvPr id="40963" name="Rectangle 2"/>
          <p:cNvSpPr>
            <a:spLocks noGrp="1" noChangeArrowheads="1"/>
          </p:cNvSpPr>
          <p:nvPr>
            <p:ph type="body" idx="1"/>
          </p:nvPr>
        </p:nvSpPr>
        <p:spPr>
          <a:xfrm>
            <a:off x="935038" y="4418013"/>
            <a:ext cx="5140325" cy="4181475"/>
          </a:xfrm>
          <a:noFill/>
          <a:ln/>
        </p:spPr>
        <p:txBody>
          <a:bodyPr lIns="96745" tIns="48373" rIns="96745" bIns="48373"/>
          <a:lstStyle/>
          <a:p>
            <a:pPr defTabSz="914400" eaLnBrk="1" hangingPunct="1"/>
            <a:endParaRPr lang="en-US" smtClean="0"/>
          </a:p>
        </p:txBody>
      </p:sp>
      <p:sp>
        <p:nvSpPr>
          <p:cNvPr id="40964" name="Rectangle 3"/>
          <p:cNvSpPr>
            <a:spLocks noGrp="1" noRot="1" noChangeAspect="1" noChangeArrowheads="1" noTextEdit="1"/>
          </p:cNvSpPr>
          <p:nvPr>
            <p:ph type="sldImg"/>
          </p:nvPr>
        </p:nvSpPr>
        <p:spPr>
          <a:xfrm>
            <a:off x="1190625" y="703263"/>
            <a:ext cx="4630738" cy="347345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1AE86568-C272-4172-AD81-158111BD7873}" type="slidenum">
              <a:rPr lang="en-US"/>
              <a:pPr/>
              <a:t>12</a:t>
            </a:fld>
            <a:endParaRPr lang="en-US"/>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fld id="{EB281D87-24F8-4972-8023-655FCBE655B2}" type="slidenum">
              <a:rPr lang="en-US"/>
              <a:pPr/>
              <a:t>13</a:t>
            </a:fld>
            <a:endParaRPr lang="en-US"/>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fld id="{0B1BCBE4-9AFE-4698-8F52-96063AB01D33}" type="slidenum">
              <a:rPr lang="en-US"/>
              <a:pPr/>
              <a:t>14</a:t>
            </a:fld>
            <a:endParaRPr lang="en-US"/>
          </a:p>
        </p:txBody>
      </p:sp>
      <p:sp>
        <p:nvSpPr>
          <p:cNvPr id="44035" name="Rectangle 2"/>
          <p:cNvSpPr>
            <a:spLocks noGrp="1" noRot="1" noChangeAspect="1" noChangeArrowheads="1" noTextEdit="1"/>
          </p:cNvSpPr>
          <p:nvPr>
            <p:ph type="sldImg"/>
          </p:nvPr>
        </p:nvSpPr>
        <p:spPr>
          <a:ln cap="flat"/>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1"/>
            <a:ext cx="8229600" cy="175259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2971800"/>
            <a:ext cx="8229600" cy="1143000"/>
          </a:xfrm>
          <a:ln>
            <a:noFill/>
          </a:ln>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1B6CAC-DC74-4BCE-A423-9C94F4ECCC33}" type="datetimeFigureOut">
              <a:rPr lang="en-US" smtClean="0"/>
              <a:pPr/>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24B5-3183-4B4D-ADF0-3906C3DAD9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467600" cy="9144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7467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541338" y="846138"/>
            <a:ext cx="1600202" cy="365125"/>
          </a:xfrm>
        </p:spPr>
        <p:txBody>
          <a:bodyPr/>
          <a:lstStyle/>
          <a:p>
            <a:fld id="{0E1B6CAC-DC74-4BCE-A423-9C94F4ECCC33}" type="datetimeFigureOut">
              <a:rPr lang="en-US" smtClean="0"/>
              <a:pPr/>
              <a:t>7/11/12</a:t>
            </a:fld>
            <a:endParaRPr lang="en-US"/>
          </a:p>
        </p:txBody>
      </p:sp>
      <p:sp>
        <p:nvSpPr>
          <p:cNvPr id="5" name="Footer Placeholder 4"/>
          <p:cNvSpPr>
            <a:spLocks noGrp="1"/>
          </p:cNvSpPr>
          <p:nvPr>
            <p:ph type="ftr" sz="quarter" idx="11"/>
          </p:nvPr>
        </p:nvSpPr>
        <p:spPr>
          <a:xfrm rot="5400000">
            <a:off x="-1227140" y="3208338"/>
            <a:ext cx="2971800" cy="365125"/>
          </a:xfrm>
        </p:spPr>
        <p:txBody>
          <a:bodyPr/>
          <a:lstStyle/>
          <a:p>
            <a:endParaRPr lang="en-US"/>
          </a:p>
        </p:txBody>
      </p:sp>
      <p:sp>
        <p:nvSpPr>
          <p:cNvPr id="6" name="Slide Number Placeholder 5"/>
          <p:cNvSpPr>
            <a:spLocks noGrp="1"/>
          </p:cNvSpPr>
          <p:nvPr>
            <p:ph type="sldNum" sz="quarter" idx="12"/>
          </p:nvPr>
        </p:nvSpPr>
        <p:spPr>
          <a:xfrm rot="5400000">
            <a:off x="-579438" y="5608637"/>
            <a:ext cx="1676400" cy="365125"/>
          </a:xfrm>
        </p:spPr>
        <p:txBody>
          <a:bodyPr/>
          <a:lstStyle/>
          <a:p>
            <a:fld id="{71B024B5-3183-4B4D-ADF0-3906C3DAD9C4}" type="slidenum">
              <a:rPr lang="en-US" smtClean="0"/>
              <a:pPr/>
              <a:t>‹#›</a:t>
            </a:fld>
            <a:endParaRPr lang="en-US"/>
          </a:p>
        </p:txBody>
      </p:sp>
      <p:sp>
        <p:nvSpPr>
          <p:cNvPr id="9" name="Text Box 13"/>
          <p:cNvSpPr txBox="1">
            <a:spLocks noChangeArrowheads="1"/>
          </p:cNvSpPr>
          <p:nvPr/>
        </p:nvSpPr>
        <p:spPr bwMode="auto">
          <a:xfrm rot="5400000">
            <a:off x="5531644" y="3245644"/>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15240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58674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5400000">
            <a:off x="-563564" y="884238"/>
            <a:ext cx="1676399" cy="365125"/>
          </a:xfrm>
        </p:spPr>
        <p:txBody>
          <a:bodyPr/>
          <a:lstStyle/>
          <a:p>
            <a:fld id="{0E1B6CAC-DC74-4BCE-A423-9C94F4ECCC33}" type="datetimeFigureOut">
              <a:rPr lang="en-US" smtClean="0"/>
              <a:pPr/>
              <a:t>7/11/12</a:t>
            </a:fld>
            <a:endParaRPr lang="en-US"/>
          </a:p>
        </p:txBody>
      </p:sp>
      <p:sp>
        <p:nvSpPr>
          <p:cNvPr id="5" name="Footer Placeholder 4"/>
          <p:cNvSpPr>
            <a:spLocks noGrp="1"/>
          </p:cNvSpPr>
          <p:nvPr>
            <p:ph type="ftr" sz="quarter" idx="11"/>
          </p:nvPr>
        </p:nvSpPr>
        <p:spPr>
          <a:xfrm rot="5400000">
            <a:off x="-1173163" y="3246437"/>
            <a:ext cx="2895600" cy="365125"/>
          </a:xfrm>
        </p:spPr>
        <p:txBody>
          <a:bodyPr/>
          <a:lstStyle/>
          <a:p>
            <a:endParaRPr lang="en-US"/>
          </a:p>
        </p:txBody>
      </p:sp>
      <p:sp>
        <p:nvSpPr>
          <p:cNvPr id="6" name="Slide Number Placeholder 5"/>
          <p:cNvSpPr>
            <a:spLocks noGrp="1"/>
          </p:cNvSpPr>
          <p:nvPr>
            <p:ph type="sldNum" sz="quarter" idx="12"/>
          </p:nvPr>
        </p:nvSpPr>
        <p:spPr>
          <a:xfrm rot="5400000">
            <a:off x="-579438" y="5608637"/>
            <a:ext cx="1676400" cy="365125"/>
          </a:xfrm>
        </p:spPr>
        <p:txBody>
          <a:bodyPr/>
          <a:lstStyle/>
          <a:p>
            <a:fld id="{71B024B5-3183-4B4D-ADF0-3906C3DAD9C4}" type="slidenum">
              <a:rPr lang="en-US" smtClean="0"/>
              <a:pPr/>
              <a:t>‹#›</a:t>
            </a:fld>
            <a:endParaRPr lang="en-US"/>
          </a:p>
        </p:txBody>
      </p:sp>
      <p:sp>
        <p:nvSpPr>
          <p:cNvPr id="9" name="Text Box 13"/>
          <p:cNvSpPr txBox="1">
            <a:spLocks noChangeArrowheads="1"/>
          </p:cNvSpPr>
          <p:nvPr/>
        </p:nvSpPr>
        <p:spPr bwMode="auto">
          <a:xfrm rot="5400000">
            <a:off x="5531644" y="3245644"/>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B6CAC-DC74-4BCE-A423-9C94F4ECCC33}" type="datetimeFigureOut">
              <a:rPr lang="en-US" smtClean="0"/>
              <a:pPr/>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24B5-3183-4B4D-ADF0-3906C3DAD9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676400"/>
          </a:xfrm>
        </p:spPr>
        <p:txBody>
          <a:bodyPr anchor="t">
            <a:normAutofit/>
          </a:bodyPr>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066801"/>
            <a:ext cx="7772400" cy="838199"/>
          </a:xfrm>
          <a:ln>
            <a:noFill/>
          </a:ln>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B6CAC-DC74-4BCE-A423-9C94F4ECCC33}" type="datetimeFigureOut">
              <a:rPr lang="en-US" smtClean="0"/>
              <a:pPr/>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24B5-3183-4B4D-ADF0-3906C3DAD9C4}" type="slidenum">
              <a:rPr lang="en-US" smtClean="0"/>
              <a:pPr/>
              <a:t>‹#›</a:t>
            </a:fld>
            <a:endParaRPr lang="en-US"/>
          </a:p>
        </p:txBody>
      </p:sp>
      <p:sp>
        <p:nvSpPr>
          <p:cNvPr id="9" name="Text Box 13"/>
          <p:cNvSpPr txBox="1">
            <a:spLocks noChangeArrowheads="1"/>
          </p:cNvSpPr>
          <p:nvPr/>
        </p:nvSpPr>
        <p:spPr bwMode="auto">
          <a:xfrm>
            <a:off x="2514600" y="319088"/>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B6CAC-DC74-4BCE-A423-9C94F4ECCC33}" type="datetimeFigureOut">
              <a:rPr lang="en-US" smtClean="0"/>
              <a:pPr/>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24B5-3183-4B4D-ADF0-3906C3DAD9C4}" type="slidenum">
              <a:rPr lang="en-US" smtClean="0"/>
              <a:pPr/>
              <a:t>‹#›</a:t>
            </a:fld>
            <a:endParaRPr lang="en-US"/>
          </a:p>
        </p:txBody>
      </p:sp>
      <p:sp>
        <p:nvSpPr>
          <p:cNvPr id="9" name="Text Box 13"/>
          <p:cNvSpPr txBox="1">
            <a:spLocks noChangeArrowheads="1"/>
          </p:cNvSpPr>
          <p:nvPr/>
        </p:nvSpPr>
        <p:spPr bwMode="auto">
          <a:xfrm>
            <a:off x="2514600" y="319088"/>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9143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200"/>
            <a:ext cx="4040188" cy="35051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28800"/>
            <a:ext cx="4041775" cy="9143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200"/>
            <a:ext cx="4041775" cy="35051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1B6CAC-DC74-4BCE-A423-9C94F4ECCC33}" type="datetimeFigureOut">
              <a:rPr lang="en-US" smtClean="0"/>
              <a:pPr/>
              <a:t>7/11/12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024B5-3183-4B4D-ADF0-3906C3DAD9C4}" type="slidenum">
              <a:rPr lang="en-US" smtClean="0"/>
              <a:pPr/>
              <a:t>‹#›</a:t>
            </a:fld>
            <a:endParaRPr lang="en-US"/>
          </a:p>
        </p:txBody>
      </p:sp>
      <p:sp>
        <p:nvSpPr>
          <p:cNvPr id="11" name="Text Box 13"/>
          <p:cNvSpPr txBox="1">
            <a:spLocks noChangeArrowheads="1"/>
          </p:cNvSpPr>
          <p:nvPr/>
        </p:nvSpPr>
        <p:spPr bwMode="auto">
          <a:xfrm>
            <a:off x="2514600" y="319088"/>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1B6CAC-DC74-4BCE-A423-9C94F4ECCC33}" type="datetimeFigureOut">
              <a:rPr lang="en-US" smtClean="0"/>
              <a:pPr/>
              <a:t>7/11/12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024B5-3183-4B4D-ADF0-3906C3DAD9C4}" type="slidenum">
              <a:rPr lang="en-US" smtClean="0"/>
              <a:pPr/>
              <a:t>‹#›</a:t>
            </a:fld>
            <a:endParaRPr lang="en-US"/>
          </a:p>
        </p:txBody>
      </p:sp>
      <p:sp>
        <p:nvSpPr>
          <p:cNvPr id="7" name="Text Box 13"/>
          <p:cNvSpPr txBox="1">
            <a:spLocks noChangeArrowheads="1"/>
          </p:cNvSpPr>
          <p:nvPr/>
        </p:nvSpPr>
        <p:spPr bwMode="auto">
          <a:xfrm>
            <a:off x="2514600" y="319088"/>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B6CAC-DC74-4BCE-A423-9C94F4ECCC33}" type="datetimeFigureOut">
              <a:rPr lang="en-US" smtClean="0"/>
              <a:pPr/>
              <a:t>7/11/12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024B5-3183-4B4D-ADF0-3906C3DAD9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B6CAC-DC74-4BCE-A423-9C94F4ECCC33}" type="datetimeFigureOut">
              <a:rPr lang="en-US" smtClean="0"/>
              <a:pPr/>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24B5-3183-4B4D-ADF0-3906C3DAD9C4}" type="slidenum">
              <a:rPr lang="en-US" smtClean="0"/>
              <a:pPr/>
              <a:t>‹#›</a:t>
            </a:fld>
            <a:endParaRPr lang="en-US"/>
          </a:p>
        </p:txBody>
      </p:sp>
      <p:sp>
        <p:nvSpPr>
          <p:cNvPr id="10" name="Text Box 13"/>
          <p:cNvSpPr txBox="1">
            <a:spLocks noChangeArrowheads="1"/>
          </p:cNvSpPr>
          <p:nvPr/>
        </p:nvSpPr>
        <p:spPr bwMode="auto">
          <a:xfrm>
            <a:off x="2514600" y="319088"/>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5181600"/>
            <a:ext cx="5562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791200"/>
            <a:ext cx="5486400" cy="381000"/>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B6CAC-DC74-4BCE-A423-9C94F4ECCC33}" type="datetimeFigureOut">
              <a:rPr lang="en-US" smtClean="0"/>
              <a:pPr/>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24B5-3183-4B4D-ADF0-3906C3DAD9C4}" type="slidenum">
              <a:rPr lang="en-US" smtClean="0"/>
              <a:pPr/>
              <a:t>‹#›</a:t>
            </a:fld>
            <a:endParaRPr lang="en-US"/>
          </a:p>
        </p:txBody>
      </p:sp>
      <p:sp>
        <p:nvSpPr>
          <p:cNvPr id="9" name="Text Box 13"/>
          <p:cNvSpPr txBox="1">
            <a:spLocks noChangeArrowheads="1"/>
          </p:cNvSpPr>
          <p:nvPr/>
        </p:nvSpPr>
        <p:spPr bwMode="auto">
          <a:xfrm>
            <a:off x="2514600" y="319088"/>
            <a:ext cx="6248400" cy="366712"/>
          </a:xfrm>
          <a:prstGeom prst="rect">
            <a:avLst/>
          </a:prstGeom>
          <a:noFill/>
          <a:ln w="9525">
            <a:noFill/>
            <a:miter lim="800000"/>
            <a:headEnd/>
            <a:tailEnd/>
          </a:ln>
          <a:effectLst/>
        </p:spPr>
        <p:txBody>
          <a:bodyPr>
            <a:spAutoFit/>
            <a:scene3d>
              <a:camera prst="orthographicFront"/>
              <a:lightRig rig="threePt" dir="t"/>
            </a:scene3d>
            <a:sp3d extrusionH="57150">
              <a:bevelT w="6350" h="6350"/>
              <a:extrusionClr>
                <a:schemeClr val="accent1"/>
              </a:extrusionClr>
              <a:contourClr>
                <a:schemeClr val="accent1"/>
              </a:contourClr>
            </a:sp3d>
          </a:bodyPr>
          <a:lstStyle/>
          <a:p>
            <a:pPr algn="r">
              <a:spcBef>
                <a:spcPct val="50000"/>
              </a:spcBef>
            </a:pPr>
            <a:r>
              <a:rPr lang="en-US" b="0" dirty="0" smtClean="0">
                <a:solidFill>
                  <a:srgbClr val="E3A856"/>
                </a:solidFill>
                <a:effectLst>
                  <a:outerShdw blurRad="50800" dist="25400" dir="5400000" algn="ctr" rotWithShape="0">
                    <a:schemeClr val="tx1"/>
                  </a:outerShdw>
                </a:effectLst>
              </a:rPr>
              <a:t>Add Presentation Title in Slide Master View</a:t>
            </a:r>
            <a:endParaRPr lang="en-US" b="0" dirty="0">
              <a:solidFill>
                <a:srgbClr val="E3A856"/>
              </a:solidFill>
              <a:effectLst>
                <a:outerShdw blurRad="50800" dist="25400" dir="5400000" algn="ctr" rotWithShape="0">
                  <a:schemeClr val="tx1"/>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914400"/>
          </a:xfrm>
          <a:prstGeom prst="rect">
            <a:avLst/>
          </a:prstGeom>
        </p:spPr>
        <p:txBody>
          <a:bodyPr vert="horz" lIns="91440" tIns="45720" rIns="91440" bIns="45720" rtlCol="0" anchor="ctr">
            <a:normAutofit/>
            <a:scene3d>
              <a:camera prst="orthographicFront"/>
              <a:lightRig rig="threePt" dir="t"/>
            </a:scene3d>
            <a:sp3d extrusionH="57150">
              <a:bevelT w="6350" h="6350"/>
            </a:sp3d>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495800"/>
          </a:xfrm>
          <a:prstGeom prst="rect">
            <a:avLst/>
          </a:prstGeom>
          <a:ln>
            <a:noFill/>
          </a:ln>
        </p:spPr>
        <p:txBody>
          <a:bodyPr vert="horz" lIns="91440" tIns="45720" rIns="91440" bIns="45720" rtlCol="0">
            <a:normAutofit/>
            <a:scene3d>
              <a:camera prst="orthographicFront"/>
              <a:lightRig rig="threePt" dir="t"/>
            </a:scene3d>
            <a:sp3d extrusionH="57150">
              <a:bevelT w="6350" h="6350"/>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solidFill>
              </a:defRPr>
            </a:lvl1pPr>
          </a:lstStyle>
          <a:p>
            <a:fld id="{0E1B6CAC-DC74-4BCE-A423-9C94F4ECCC33}" type="datetimeFigureOut">
              <a:rPr lang="en-US" smtClean="0"/>
              <a:pPr/>
              <a:t>7/11/12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solidFill>
              </a:defRPr>
            </a:lvl1pPr>
          </a:lstStyle>
          <a:p>
            <a:fld id="{71B024B5-3183-4B4D-ADF0-3906C3DAD9C4}" type="slidenum">
              <a:rPr lang="en-US" smtClean="0"/>
              <a:pPr/>
              <a:t>‹#›</a:t>
            </a:fld>
            <a:endParaRPr lang="en-US"/>
          </a:p>
        </p:txBody>
      </p:sp>
      <p:sp>
        <p:nvSpPr>
          <p:cNvPr id="8" name="Text Placeholder 8"/>
          <p:cNvSpPr txBox="1">
            <a:spLocks/>
          </p:cNvSpPr>
          <p:nvPr/>
        </p:nvSpPr>
        <p:spPr>
          <a:xfrm>
            <a:off x="2819400" y="152400"/>
            <a:ext cx="5410200" cy="533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2000" b="0" i="0" u="none" strike="noStrike" kern="1200" cap="none" spc="0" normalizeH="0" baseline="0" noProof="0" dirty="0" smtClean="0">
              <a:ln>
                <a:noFill/>
              </a:ln>
              <a:solidFill>
                <a:schemeClr val="bg1"/>
              </a:solidFill>
              <a:effectLst>
                <a:outerShdw blurRad="50800" dist="50800" dir="5400000" algn="ctr" rotWithShape="0">
                  <a:schemeClr val="tx1"/>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ln>
            <a:noFill/>
          </a:ln>
          <a:solidFill>
            <a:schemeClr val="bg1"/>
          </a:solidFill>
          <a:effectLst>
            <a:outerShdw blurRad="50800" dist="25400" dir="5400000" algn="ctr" rotWithShape="0">
              <a:schemeClr val="tx2"/>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bg1"/>
          </a:solidFill>
          <a:effectLst>
            <a:outerShdw blurRad="50800" dist="25400" dir="5400000" algn="ctr" rotWithShape="0">
              <a:schemeClr val="tx1"/>
            </a:outerShdw>
          </a:effectLst>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bg1"/>
          </a:solidFill>
          <a:effectLst>
            <a:outerShdw blurRad="50800" dist="25400" dir="5400000" algn="ctr" rotWithShape="0">
              <a:schemeClr val="tx1"/>
            </a:outerShdw>
          </a:effectLst>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bg1"/>
          </a:solidFill>
          <a:effectLst>
            <a:outerShdw blurRad="50800" dist="25400" dir="5400000" algn="ctr" rotWithShape="0">
              <a:schemeClr val="tx1"/>
            </a:outerShdw>
          </a:effectLst>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bg1"/>
          </a:solidFill>
          <a:effectLst>
            <a:outerShdw blurRad="50800" dist="25400" dir="5400000" algn="ctr" rotWithShape="0">
              <a:schemeClr val="tx1"/>
            </a:outerShdw>
          </a:effectLst>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bg1"/>
          </a:solidFill>
          <a:effectLst>
            <a:outerShdw blurRad="50800" dist="25400" dir="5400000" algn="ctr" rotWithShape="0">
              <a:schemeClr val="tx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gi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6.xml"/><Relationship Id="rId5" Type="http://schemas.openxmlformats.org/officeDocument/2006/relationships/image" Target="../media/image6.png"/><Relationship Id="rId1" Type="http://schemas.microsoft.com/office/2007/relationships/media" Target="../media/media1.WAV"/><Relationship Id="rId2" Type="http://schemas.openxmlformats.org/officeDocument/2006/relationships/audio" Target="../media/media1.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yan.schneider@troutmansanders.com" TargetMode="External"/><Relationship Id="rId3" Type="http://schemas.openxmlformats.org/officeDocument/2006/relationships/hyperlink" Target="http://www.troutmansander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xfrm>
            <a:off x="685800" y="990600"/>
            <a:ext cx="7772400" cy="1470025"/>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b="1" dirty="0" smtClean="0">
                <a:solidFill>
                  <a:srgbClr val="FF9966"/>
                </a:solidFill>
              </a:rPr>
              <a:t>Patents </a:t>
            </a:r>
            <a:r>
              <a:rPr lang="en-US" sz="3600" b="1" dirty="0" smtClean="0"/>
              <a:t>and</a:t>
            </a:r>
            <a:r>
              <a:rPr lang="en-US" sz="3600" b="1" dirty="0" smtClean="0">
                <a:solidFill>
                  <a:srgbClr val="FF9966"/>
                </a:solidFill>
              </a:rPr>
              <a:t> More …. </a:t>
            </a:r>
          </a:p>
        </p:txBody>
      </p:sp>
      <p:sp>
        <p:nvSpPr>
          <p:cNvPr id="2054" name="Rectangle 6"/>
          <p:cNvSpPr>
            <a:spLocks noGrp="1" noChangeArrowheads="1"/>
          </p:cNvSpPr>
          <p:nvPr>
            <p:ph type="subTitle" idx="1"/>
          </p:nvPr>
        </p:nvSpPr>
        <p:spPr bwMode="auto">
          <a:xfrm>
            <a:off x="990600" y="2362200"/>
            <a:ext cx="7467600" cy="1524000"/>
          </a:xfrm>
          <a:noFill/>
          <a:ln>
            <a:miter lim="800000"/>
            <a:headEnd/>
            <a:tailEnd/>
          </a:ln>
        </p:spPr>
        <p:txBody>
          <a:bodyPr vert="horz" wrap="square" lIns="92075" tIns="46038" rIns="92075" bIns="46038" numCol="1" anchor="t" anchorCtr="0" compatLnSpc="1">
            <a:prstTxWarp prst="textNoShape">
              <a:avLst/>
            </a:prstTxWarp>
          </a:bodyPr>
          <a:lstStyle/>
          <a:p>
            <a:pPr>
              <a:lnSpc>
                <a:spcPct val="80000"/>
              </a:lnSpc>
            </a:pPr>
            <a:r>
              <a:rPr lang="en-US" sz="2000" b="1" cap="all" dirty="0" smtClean="0"/>
              <a:t>NSF Minority Faculty </a:t>
            </a:r>
            <a:r>
              <a:rPr lang="en-US" sz="2000" b="1" cap="all" dirty="0" err="1" smtClean="0"/>
              <a:t>DevelopMent</a:t>
            </a:r>
            <a:r>
              <a:rPr lang="en-US" sz="2000" b="1" cap="all" dirty="0" smtClean="0"/>
              <a:t> Workshop</a:t>
            </a:r>
            <a:endParaRPr lang="en-US" sz="2000" b="1" dirty="0" smtClean="0"/>
          </a:p>
          <a:p>
            <a:pPr eaLnBrk="1" hangingPunct="1">
              <a:lnSpc>
                <a:spcPct val="80000"/>
              </a:lnSpc>
            </a:pPr>
            <a:endParaRPr lang="en-US" sz="2000" dirty="0" smtClean="0"/>
          </a:p>
          <a:p>
            <a:pPr eaLnBrk="1" hangingPunct="1">
              <a:lnSpc>
                <a:spcPct val="80000"/>
              </a:lnSpc>
            </a:pPr>
            <a:r>
              <a:rPr lang="en-US" sz="2000" dirty="0" smtClean="0"/>
              <a:t>17 March 2012</a:t>
            </a:r>
          </a:p>
          <a:p>
            <a:pPr eaLnBrk="1" hangingPunct="1">
              <a:lnSpc>
                <a:spcPct val="80000"/>
              </a:lnSpc>
            </a:pPr>
            <a:endParaRPr lang="en-US" sz="2000" i="1" dirty="0" smtClean="0"/>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90600" y="1295400"/>
            <a:ext cx="7032625" cy="639763"/>
          </a:xfrm>
          <a:noFill/>
          <a:ln>
            <a:miter lim="800000"/>
            <a:headEnd/>
            <a:tailEnd/>
          </a:ln>
        </p:spPr>
        <p:txBody>
          <a:bodyPr vert="horz" wrap="square" lIns="92075" tIns="46038" rIns="92075" bIns="46038" numCol="1" anchor="ctr" anchorCtr="0" compatLnSpc="1">
            <a:prstTxWarp prst="textNoShape">
              <a:avLst/>
            </a:prstTxWarp>
            <a:normAutofit fontScale="90000"/>
          </a:bodyPr>
          <a:lstStyle/>
          <a:p>
            <a:pPr algn="ctr" eaLnBrk="1" hangingPunct="1"/>
            <a:r>
              <a:rPr lang="en-US" sz="3600" smtClean="0"/>
              <a:t>Three  Types  of  Patents</a:t>
            </a:r>
          </a:p>
        </p:txBody>
      </p:sp>
      <p:sp>
        <p:nvSpPr>
          <p:cNvPr id="139267" name="Rectangle 3"/>
          <p:cNvSpPr>
            <a:spLocks noGrp="1" noChangeArrowheads="1"/>
          </p:cNvSpPr>
          <p:nvPr>
            <p:ph idx="1"/>
          </p:nvPr>
        </p:nvSpPr>
        <p:spPr bwMode="auto">
          <a:xfrm>
            <a:off x="533400" y="1905000"/>
            <a:ext cx="7239000" cy="3733800"/>
          </a:xfrm>
          <a:noFill/>
          <a:ln>
            <a:miter lim="800000"/>
            <a:headEnd/>
            <a:tailEnd/>
          </a:ln>
        </p:spPr>
        <p:txBody>
          <a:bodyPr vert="horz" wrap="square" lIns="92075" tIns="46038" rIns="92075" bIns="46038" numCol="1" anchor="t" anchorCtr="0" compatLnSpc="1">
            <a:prstTxWarp prst="textNoShape">
              <a:avLst/>
            </a:prstTxWarp>
            <a:normAutofit fontScale="92500"/>
          </a:bodyPr>
          <a:lstStyle/>
          <a:p>
            <a:pPr eaLnBrk="1" hangingPunct="1">
              <a:spcBef>
                <a:spcPct val="5000"/>
              </a:spcBef>
              <a:spcAft>
                <a:spcPct val="5000"/>
              </a:spcAft>
            </a:pPr>
            <a:r>
              <a:rPr lang="en-US" sz="2400" u="sng" smtClean="0"/>
              <a:t>Utility patents</a:t>
            </a:r>
          </a:p>
          <a:p>
            <a:pPr lvl="1" eaLnBrk="1" hangingPunct="1">
              <a:spcBef>
                <a:spcPct val="5000"/>
              </a:spcBef>
              <a:spcAft>
                <a:spcPct val="5000"/>
              </a:spcAft>
            </a:pPr>
            <a:r>
              <a:rPr lang="en-US" sz="2400" smtClean="0"/>
              <a:t>Protects function, method, or  composition</a:t>
            </a:r>
          </a:p>
          <a:p>
            <a:pPr lvl="1" eaLnBrk="1" hangingPunct="1">
              <a:spcBef>
                <a:spcPct val="5000"/>
              </a:spcBef>
              <a:spcAft>
                <a:spcPct val="5000"/>
              </a:spcAft>
            </a:pPr>
            <a:r>
              <a:rPr lang="en-US" sz="2400" smtClean="0"/>
              <a:t>Provisional and Conventional (Non-Provisional)</a:t>
            </a:r>
          </a:p>
          <a:p>
            <a:pPr eaLnBrk="1" hangingPunct="1">
              <a:spcBef>
                <a:spcPct val="5000"/>
              </a:spcBef>
              <a:spcAft>
                <a:spcPct val="5000"/>
              </a:spcAft>
            </a:pPr>
            <a:r>
              <a:rPr lang="en-US" sz="2400" u="sng" smtClean="0"/>
              <a:t>Design patents</a:t>
            </a:r>
          </a:p>
          <a:p>
            <a:pPr lvl="1" eaLnBrk="1" hangingPunct="1">
              <a:spcBef>
                <a:spcPct val="5000"/>
              </a:spcBef>
              <a:spcAft>
                <a:spcPct val="5000"/>
              </a:spcAft>
            </a:pPr>
            <a:r>
              <a:rPr lang="en-US" sz="2400" smtClean="0"/>
              <a:t>Protects only the ornamental  appearance</a:t>
            </a:r>
          </a:p>
          <a:p>
            <a:pPr lvl="1" eaLnBrk="1" hangingPunct="1">
              <a:spcBef>
                <a:spcPct val="5000"/>
              </a:spcBef>
              <a:spcAft>
                <a:spcPct val="5000"/>
              </a:spcAft>
            </a:pPr>
            <a:r>
              <a:rPr lang="en-US" sz="2400" smtClean="0"/>
              <a:t>Example: the case design of a pager</a:t>
            </a:r>
          </a:p>
          <a:p>
            <a:pPr eaLnBrk="1" hangingPunct="1">
              <a:spcBef>
                <a:spcPct val="5000"/>
              </a:spcBef>
              <a:spcAft>
                <a:spcPct val="5000"/>
              </a:spcAft>
            </a:pPr>
            <a:r>
              <a:rPr lang="en-US" sz="2400" u="sng" smtClean="0"/>
              <a:t>Plant patents</a:t>
            </a:r>
            <a:endParaRPr lang="en-US" sz="2400" smtClean="0"/>
          </a:p>
          <a:p>
            <a:pPr lvl="1" eaLnBrk="1" hangingPunct="1">
              <a:spcBef>
                <a:spcPct val="5000"/>
              </a:spcBef>
              <a:spcAft>
                <a:spcPct val="5000"/>
              </a:spcAft>
            </a:pPr>
            <a:r>
              <a:rPr lang="en-US" sz="2400" smtClean="0"/>
              <a:t>Example: new rose varieties</a:t>
            </a:r>
            <a:endParaRPr lang="en-US" sz="2400" u="sng" smtClean="0"/>
          </a:p>
          <a:p>
            <a:pPr eaLnBrk="1" hangingPunct="1">
              <a:spcBef>
                <a:spcPct val="0"/>
              </a:spcBef>
              <a:buFontTx/>
              <a:buNone/>
            </a:pPr>
            <a:r>
              <a:rPr lang="en-US" smtClean="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linds(horizontal)">
                                      <p:cBhvr>
                                        <p:cTn id="7" dur="500"/>
                                        <p:tgtEl>
                                          <p:spTgt spid="139267">
                                            <p:txEl>
                                              <p:pRg st="0" end="0"/>
                                            </p:txEl>
                                          </p:spTgt>
                                        </p:tgtEl>
                                      </p:cBhvr>
                                    </p:animEffect>
                                  </p:childTnLst>
                                  <p:subTnLst>
                                    <p:animClr clrSpc="rgb" dir="cw">
                                      <p:cBhvr override="childStyle">
                                        <p:cTn dur="1" fill="hold" display="0" masterRel="nextClick" afterEffect="1"/>
                                        <p:tgtEl>
                                          <p:spTgt spid="139267">
                                            <p:txEl>
                                              <p:pRg st="0" end="0"/>
                                            </p:txEl>
                                          </p:spTgt>
                                        </p:tgtEl>
                                        <p:attrNameLst>
                                          <p:attrName>ppt_c</p:attrName>
                                        </p:attrNameLst>
                                      </p:cBhvr>
                                      <p:to>
                                        <a:schemeClr val="tx2"/>
                                      </p:to>
                                    </p:animClr>
                                  </p:subTnLst>
                                </p:cTn>
                              </p:par>
                              <p:par>
                                <p:cTn id="8" presetID="3" presetClass="entr" presetSubtype="10" fill="hold" grpId="0" nodeType="withEffect">
                                  <p:stCondLst>
                                    <p:cond delay="0"/>
                                  </p:stCondLst>
                                  <p:childTnLst>
                                    <p:set>
                                      <p:cBhvr>
                                        <p:cTn id="9" dur="1" fill="hold">
                                          <p:stCondLst>
                                            <p:cond delay="0"/>
                                          </p:stCondLst>
                                        </p:cTn>
                                        <p:tgtEl>
                                          <p:spTgt spid="139267">
                                            <p:txEl>
                                              <p:pRg st="1" end="1"/>
                                            </p:txEl>
                                          </p:spTgt>
                                        </p:tgtEl>
                                        <p:attrNameLst>
                                          <p:attrName>style.visibility</p:attrName>
                                        </p:attrNameLst>
                                      </p:cBhvr>
                                      <p:to>
                                        <p:strVal val="visible"/>
                                      </p:to>
                                    </p:set>
                                    <p:animEffect transition="in" filter="blinds(horizontal)">
                                      <p:cBhvr>
                                        <p:cTn id="10" dur="500"/>
                                        <p:tgtEl>
                                          <p:spTgt spid="139267">
                                            <p:txEl>
                                              <p:pRg st="1" end="1"/>
                                            </p:txEl>
                                          </p:spTgt>
                                        </p:tgtEl>
                                      </p:cBhvr>
                                    </p:animEffect>
                                  </p:childTnLst>
                                  <p:subTnLst>
                                    <p:animClr clrSpc="rgb" dir="cw">
                                      <p:cBhvr override="childStyle">
                                        <p:cTn dur="1" fill="hold" display="0" masterRel="nextClick" afterEffect="1"/>
                                        <p:tgtEl>
                                          <p:spTgt spid="139267">
                                            <p:txEl>
                                              <p:pRg st="1" end="1"/>
                                            </p:txEl>
                                          </p:spTgt>
                                        </p:tgtEl>
                                        <p:attrNameLst>
                                          <p:attrName>ppt_c</p:attrName>
                                        </p:attrNameLst>
                                      </p:cBhvr>
                                      <p:to>
                                        <a:schemeClr val="tx2"/>
                                      </p:to>
                                    </p:animClr>
                                  </p:subTnLst>
                                </p:cTn>
                              </p:par>
                              <p:par>
                                <p:cTn id="11" presetID="3" presetClass="entr" presetSubtype="10" fill="hold" grpId="0" nodeType="withEffect">
                                  <p:stCondLst>
                                    <p:cond delay="0"/>
                                  </p:stCondLst>
                                  <p:childTnLst>
                                    <p:set>
                                      <p:cBhvr>
                                        <p:cTn id="12" dur="1" fill="hold">
                                          <p:stCondLst>
                                            <p:cond delay="0"/>
                                          </p:stCondLst>
                                        </p:cTn>
                                        <p:tgtEl>
                                          <p:spTgt spid="139267">
                                            <p:txEl>
                                              <p:pRg st="2" end="2"/>
                                            </p:txEl>
                                          </p:spTgt>
                                        </p:tgtEl>
                                        <p:attrNameLst>
                                          <p:attrName>style.visibility</p:attrName>
                                        </p:attrNameLst>
                                      </p:cBhvr>
                                      <p:to>
                                        <p:strVal val="visible"/>
                                      </p:to>
                                    </p:set>
                                    <p:animEffect transition="in" filter="blinds(horizontal)">
                                      <p:cBhvr>
                                        <p:cTn id="13" dur="500"/>
                                        <p:tgtEl>
                                          <p:spTgt spid="139267">
                                            <p:txEl>
                                              <p:pRg st="2" end="2"/>
                                            </p:txEl>
                                          </p:spTgt>
                                        </p:tgtEl>
                                      </p:cBhvr>
                                    </p:animEffect>
                                  </p:childTnLst>
                                  <p:subTnLst>
                                    <p:animClr clrSpc="rgb" dir="cw">
                                      <p:cBhvr override="childStyle">
                                        <p:cTn dur="1" fill="hold" display="0" masterRel="nextClick" afterEffect="1"/>
                                        <p:tgtEl>
                                          <p:spTgt spid="139267">
                                            <p:txEl>
                                              <p:pRg st="2" end="2"/>
                                            </p:txEl>
                                          </p:spTgt>
                                        </p:tgtEl>
                                        <p:attrNameLst>
                                          <p:attrName>ppt_c</p:attrName>
                                        </p:attrNameLst>
                                      </p:cBhvr>
                                      <p:to>
                                        <a:schemeClr val="tx2"/>
                                      </p:to>
                                    </p:animClr>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blinds(horizontal)">
                                      <p:cBhvr>
                                        <p:cTn id="18" dur="500"/>
                                        <p:tgtEl>
                                          <p:spTgt spid="139267">
                                            <p:txEl>
                                              <p:pRg st="3" end="3"/>
                                            </p:txEl>
                                          </p:spTgt>
                                        </p:tgtEl>
                                      </p:cBhvr>
                                    </p:animEffect>
                                  </p:childTnLst>
                                  <p:subTnLst>
                                    <p:animClr clrSpc="rgb" dir="cw">
                                      <p:cBhvr override="childStyle">
                                        <p:cTn dur="1" fill="hold" display="0" masterRel="nextClick" afterEffect="1"/>
                                        <p:tgtEl>
                                          <p:spTgt spid="139267">
                                            <p:txEl>
                                              <p:pRg st="3" end="3"/>
                                            </p:txEl>
                                          </p:spTgt>
                                        </p:tgtEl>
                                        <p:attrNameLst>
                                          <p:attrName>ppt_c</p:attrName>
                                        </p:attrNameLst>
                                      </p:cBhvr>
                                      <p:to>
                                        <a:schemeClr val="tx2"/>
                                      </p:to>
                                    </p:animClr>
                                  </p:subTnLst>
                                </p:cTn>
                              </p:par>
                              <p:par>
                                <p:cTn id="19" presetID="3" presetClass="entr" presetSubtype="10" fill="hold" grpId="0" nodeType="withEffect">
                                  <p:stCondLst>
                                    <p:cond delay="0"/>
                                  </p:stCondLst>
                                  <p:childTnLst>
                                    <p:set>
                                      <p:cBhvr>
                                        <p:cTn id="20" dur="1" fill="hold">
                                          <p:stCondLst>
                                            <p:cond delay="0"/>
                                          </p:stCondLst>
                                        </p:cTn>
                                        <p:tgtEl>
                                          <p:spTgt spid="139267">
                                            <p:txEl>
                                              <p:pRg st="4" end="4"/>
                                            </p:txEl>
                                          </p:spTgt>
                                        </p:tgtEl>
                                        <p:attrNameLst>
                                          <p:attrName>style.visibility</p:attrName>
                                        </p:attrNameLst>
                                      </p:cBhvr>
                                      <p:to>
                                        <p:strVal val="visible"/>
                                      </p:to>
                                    </p:set>
                                    <p:animEffect transition="in" filter="blinds(horizontal)">
                                      <p:cBhvr>
                                        <p:cTn id="21" dur="500"/>
                                        <p:tgtEl>
                                          <p:spTgt spid="139267">
                                            <p:txEl>
                                              <p:pRg st="4" end="4"/>
                                            </p:txEl>
                                          </p:spTgt>
                                        </p:tgtEl>
                                      </p:cBhvr>
                                    </p:animEffect>
                                  </p:childTnLst>
                                  <p:subTnLst>
                                    <p:animClr clrSpc="rgb" dir="cw">
                                      <p:cBhvr override="childStyle">
                                        <p:cTn dur="1" fill="hold" display="0" masterRel="nextClick" afterEffect="1"/>
                                        <p:tgtEl>
                                          <p:spTgt spid="139267">
                                            <p:txEl>
                                              <p:pRg st="4" end="4"/>
                                            </p:txEl>
                                          </p:spTgt>
                                        </p:tgtEl>
                                        <p:attrNameLst>
                                          <p:attrName>ppt_c</p:attrName>
                                        </p:attrNameLst>
                                      </p:cBhvr>
                                      <p:to>
                                        <a:schemeClr val="tx2"/>
                                      </p:to>
                                    </p:animClr>
                                  </p:subTnLst>
                                </p:cTn>
                              </p:par>
                              <p:par>
                                <p:cTn id="22" presetID="3" presetClass="entr" presetSubtype="10" fill="hold" grpId="0" nodeType="withEffect">
                                  <p:stCondLst>
                                    <p:cond delay="0"/>
                                  </p:stCondLst>
                                  <p:childTnLst>
                                    <p:set>
                                      <p:cBhvr>
                                        <p:cTn id="23" dur="1" fill="hold">
                                          <p:stCondLst>
                                            <p:cond delay="0"/>
                                          </p:stCondLst>
                                        </p:cTn>
                                        <p:tgtEl>
                                          <p:spTgt spid="139267">
                                            <p:txEl>
                                              <p:pRg st="5" end="5"/>
                                            </p:txEl>
                                          </p:spTgt>
                                        </p:tgtEl>
                                        <p:attrNameLst>
                                          <p:attrName>style.visibility</p:attrName>
                                        </p:attrNameLst>
                                      </p:cBhvr>
                                      <p:to>
                                        <p:strVal val="visible"/>
                                      </p:to>
                                    </p:set>
                                    <p:animEffect transition="in" filter="blinds(horizontal)">
                                      <p:cBhvr>
                                        <p:cTn id="24" dur="500"/>
                                        <p:tgtEl>
                                          <p:spTgt spid="139267">
                                            <p:txEl>
                                              <p:pRg st="5" end="5"/>
                                            </p:txEl>
                                          </p:spTgt>
                                        </p:tgtEl>
                                      </p:cBhvr>
                                    </p:animEffect>
                                  </p:childTnLst>
                                  <p:subTnLst>
                                    <p:animClr clrSpc="rgb" dir="cw">
                                      <p:cBhvr override="childStyle">
                                        <p:cTn dur="1" fill="hold" display="0" masterRel="nextClick" afterEffect="1"/>
                                        <p:tgtEl>
                                          <p:spTgt spid="139267">
                                            <p:txEl>
                                              <p:pRg st="5" end="5"/>
                                            </p:txEl>
                                          </p:spTgt>
                                        </p:tgtEl>
                                        <p:attrNameLst>
                                          <p:attrName>ppt_c</p:attrName>
                                        </p:attrNameLst>
                                      </p:cBhvr>
                                      <p:to>
                                        <a:schemeClr val="tx2"/>
                                      </p:to>
                                    </p:animClr>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9267">
                                            <p:txEl>
                                              <p:pRg st="6" end="6"/>
                                            </p:txEl>
                                          </p:spTgt>
                                        </p:tgtEl>
                                        <p:attrNameLst>
                                          <p:attrName>style.visibility</p:attrName>
                                        </p:attrNameLst>
                                      </p:cBhvr>
                                      <p:to>
                                        <p:strVal val="visible"/>
                                      </p:to>
                                    </p:set>
                                    <p:animEffect transition="in" filter="blinds(horizontal)">
                                      <p:cBhvr>
                                        <p:cTn id="29" dur="500"/>
                                        <p:tgtEl>
                                          <p:spTgt spid="139267">
                                            <p:txEl>
                                              <p:pRg st="6" end="6"/>
                                            </p:txEl>
                                          </p:spTgt>
                                        </p:tgtEl>
                                      </p:cBhvr>
                                    </p:animEffect>
                                  </p:childTnLst>
                                  <p:subTnLst>
                                    <p:animClr clrSpc="rgb" dir="cw">
                                      <p:cBhvr override="childStyle">
                                        <p:cTn dur="1" fill="hold" display="0" masterRel="nextClick" afterEffect="1"/>
                                        <p:tgtEl>
                                          <p:spTgt spid="139267">
                                            <p:txEl>
                                              <p:pRg st="6" end="6"/>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9267">
                                            <p:txEl>
                                              <p:pRg st="7" end="7"/>
                                            </p:txEl>
                                          </p:spTgt>
                                        </p:tgtEl>
                                        <p:attrNameLst>
                                          <p:attrName>style.visibility</p:attrName>
                                        </p:attrNameLst>
                                      </p:cBhvr>
                                      <p:to>
                                        <p:strVal val="visible"/>
                                      </p:to>
                                    </p:set>
                                    <p:animEffect transition="in" filter="blinds(horizontal)">
                                      <p:cBhvr>
                                        <p:cTn id="34" dur="500"/>
                                        <p:tgtEl>
                                          <p:spTgt spid="139267">
                                            <p:txEl>
                                              <p:pRg st="7" end="7"/>
                                            </p:txEl>
                                          </p:spTgt>
                                        </p:tgtEl>
                                      </p:cBhvr>
                                    </p:animEffect>
                                  </p:childTnLst>
                                  <p:subTnLst>
                                    <p:animClr clrSpc="rgb" dir="cw">
                                      <p:cBhvr override="childStyle">
                                        <p:cTn dur="1" fill="hold" display="0" masterRel="nextClick" afterEffect="1"/>
                                        <p:tgtEl>
                                          <p:spTgt spid="139267">
                                            <p:txEl>
                                              <p:pRg st="7" end="7"/>
                                            </p:txEl>
                                          </p:spTgt>
                                        </p:tgtEl>
                                        <p:attrNameLst>
                                          <p:attrName>ppt_c</p:attrName>
                                        </p:attrNameLst>
                                      </p:cBhvr>
                                      <p:to>
                                        <a:schemeClr val="tx2"/>
                                      </p:to>
                                    </p:animClr>
                                  </p:sub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9267">
                                            <p:txEl>
                                              <p:pRg st="8" end="8"/>
                                            </p:txEl>
                                          </p:spTgt>
                                        </p:tgtEl>
                                        <p:attrNameLst>
                                          <p:attrName>style.visibility</p:attrName>
                                        </p:attrNameLst>
                                      </p:cBhvr>
                                      <p:to>
                                        <p:strVal val="visible"/>
                                      </p:to>
                                    </p:set>
                                    <p:animEffect transition="in" filter="blinds(horizontal)">
                                      <p:cBhvr>
                                        <p:cTn id="39" dur="500"/>
                                        <p:tgtEl>
                                          <p:spTgt spid="139267">
                                            <p:txEl>
                                              <p:pRg st="8" end="8"/>
                                            </p:txEl>
                                          </p:spTgt>
                                        </p:tgtEl>
                                      </p:cBhvr>
                                    </p:animEffect>
                                  </p:childTnLst>
                                  <p:subTnLst>
                                    <p:animClr clrSpc="rgb" dir="cw">
                                      <p:cBhvr override="childStyle">
                                        <p:cTn dur="1" fill="hold" display="0" masterRel="nextClick" afterEffect="1"/>
                                        <p:tgtEl>
                                          <p:spTgt spid="139267">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1219200"/>
            <a:ext cx="8229600" cy="838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smtClean="0"/>
              <a:t>Patent Terms</a:t>
            </a:r>
          </a:p>
        </p:txBody>
      </p:sp>
      <p:sp>
        <p:nvSpPr>
          <p:cNvPr id="10243" name="Rectangle 3"/>
          <p:cNvSpPr>
            <a:spLocks noGrp="1" noChangeArrowheads="1"/>
          </p:cNvSpPr>
          <p:nvPr>
            <p:ph idx="1"/>
          </p:nvPr>
        </p:nvSpPr>
        <p:spPr bwMode="auto">
          <a:xfrm>
            <a:off x="457200" y="1981200"/>
            <a:ext cx="8229600" cy="3352800"/>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en-US" sz="2400" smtClean="0"/>
              <a:t>Utility patent: 20 years from effective filing date (up to 21 years if based upon Provisional).  Note - different rule if pending/patented on 8 June 1995 - 17 years from the date of issue.</a:t>
            </a:r>
          </a:p>
          <a:p>
            <a:pPr marL="609600" indent="-609600" eaLnBrk="1" hangingPunct="1">
              <a:buFontTx/>
              <a:buAutoNum type="arabicPeriod"/>
            </a:pPr>
            <a:r>
              <a:rPr lang="en-US" sz="2400" smtClean="0"/>
              <a:t>Design patents - 14 years from the date of issue</a:t>
            </a:r>
          </a:p>
          <a:p>
            <a:pPr marL="609600" indent="-609600" eaLnBrk="1" hangingPunct="1">
              <a:buFontTx/>
              <a:buAutoNum type="arabicPeriod"/>
            </a:pPr>
            <a:r>
              <a:rPr lang="en-US" sz="2400" smtClean="0"/>
              <a:t>Plant patents - 20 years from the date of issue</a:t>
            </a:r>
          </a:p>
          <a:p>
            <a:pPr marL="609600" indent="-609600" eaLnBrk="1" hangingPunct="1"/>
            <a:endParaRPr lang="en-US" sz="2400" smtClean="0"/>
          </a:p>
          <a:p>
            <a:pPr marL="609600" indent="-609600" eaLnBrk="1" hangingPunct="1"/>
            <a:r>
              <a:rPr lang="en-US" sz="2400" smtClean="0"/>
              <a:t>Extensions due to Patent Office delays</a:t>
            </a:r>
          </a:p>
          <a:p>
            <a:pPr marL="609600" indent="-609600" eaLnBrk="1" hangingPunct="1"/>
            <a:endParaRPr lang="en-US" sz="2400" smtClean="0"/>
          </a:p>
          <a:p>
            <a:pPr marL="609600" indent="-609600" eaLnBrk="1" hangingPunct="1"/>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1371600"/>
            <a:ext cx="8229600" cy="1143000"/>
          </a:xfrm>
          <a:noFill/>
          <a:ln>
            <a:miter lim="800000"/>
            <a:headEnd/>
            <a:tailEnd/>
          </a:ln>
        </p:spPr>
        <p:txBody>
          <a:bodyPr vert="horz" wrap="square" lIns="92075" tIns="46038" rIns="92075" bIns="46038" numCol="1" anchor="ctr" anchorCtr="0" compatLnSpc="1">
            <a:prstTxWarp prst="textNoShape">
              <a:avLst/>
            </a:prstTxWarp>
            <a:normAutofit fontScale="90000"/>
          </a:bodyPr>
          <a:lstStyle/>
          <a:p>
            <a:pPr algn="ctr" eaLnBrk="1" hangingPunct="1"/>
            <a:r>
              <a:rPr lang="en-US" sz="3600" smtClean="0"/>
              <a:t>Conditions of Patentability</a:t>
            </a:r>
            <a:br>
              <a:rPr lang="en-US" sz="3600" smtClean="0"/>
            </a:br>
            <a:r>
              <a:rPr lang="en-US" sz="3600" i="1" smtClean="0"/>
              <a:t>Utility Patent</a:t>
            </a:r>
          </a:p>
        </p:txBody>
      </p:sp>
      <p:sp>
        <p:nvSpPr>
          <p:cNvPr id="11267" name="Rectangle 3"/>
          <p:cNvSpPr>
            <a:spLocks noGrp="1" noChangeArrowheads="1"/>
          </p:cNvSpPr>
          <p:nvPr>
            <p:ph idx="1"/>
          </p:nvPr>
        </p:nvSpPr>
        <p:spPr bwMode="auto">
          <a:xfrm>
            <a:off x="685800" y="2743200"/>
            <a:ext cx="7772400" cy="2819400"/>
          </a:xfrm>
          <a:noFill/>
          <a:ln>
            <a:miter lim="800000"/>
            <a:headEnd/>
            <a:tailEnd/>
          </a:ln>
        </p:spPr>
        <p:txBody>
          <a:bodyPr vert="horz" wrap="square" lIns="92075" tIns="46038" rIns="92075" bIns="46038" numCol="1" anchor="t" anchorCtr="0" compatLnSpc="1">
            <a:prstTxWarp prst="textNoShape">
              <a:avLst/>
            </a:prstTxWarp>
          </a:bodyPr>
          <a:lstStyle/>
          <a:p>
            <a:pPr eaLnBrk="1" hangingPunct="1"/>
            <a:r>
              <a:rPr lang="en-US" sz="2800" smtClean="0"/>
              <a:t>Utility</a:t>
            </a:r>
          </a:p>
          <a:p>
            <a:pPr eaLnBrk="1" hangingPunct="1"/>
            <a:r>
              <a:rPr lang="en-US" sz="2800" smtClean="0"/>
              <a:t>Novelty</a:t>
            </a:r>
          </a:p>
          <a:p>
            <a:pPr eaLnBrk="1" hangingPunct="1"/>
            <a:r>
              <a:rPr lang="en-US" sz="2800" smtClean="0"/>
              <a:t>Non-obviousness</a:t>
            </a:r>
          </a:p>
          <a:p>
            <a:pPr eaLnBrk="1" hangingPunct="1"/>
            <a:r>
              <a:rPr lang="en-US" sz="2800" smtClean="0"/>
              <a:t>Disclosure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9906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smtClean="0"/>
              <a:t>Novelty</a:t>
            </a:r>
          </a:p>
        </p:txBody>
      </p:sp>
      <p:sp>
        <p:nvSpPr>
          <p:cNvPr id="12291" name="Rectangle 3"/>
          <p:cNvSpPr>
            <a:spLocks noGrp="1" noChangeArrowheads="1"/>
          </p:cNvSpPr>
          <p:nvPr>
            <p:ph idx="1"/>
          </p:nvPr>
        </p:nvSpPr>
        <p:spPr bwMode="auto">
          <a:xfrm>
            <a:off x="457200" y="2667000"/>
            <a:ext cx="8305800" cy="2895600"/>
          </a:xfrm>
          <a:noFill/>
          <a:ln>
            <a:miter lim="800000"/>
            <a:headEnd/>
            <a:tailEnd/>
          </a:ln>
        </p:spPr>
        <p:txBody>
          <a:bodyPr vert="horz" wrap="square" lIns="92075" tIns="46038" rIns="92075" bIns="46038" numCol="1" anchor="t" anchorCtr="0" compatLnSpc="1">
            <a:prstTxWarp prst="textNoShape">
              <a:avLst/>
            </a:prstTxWarp>
          </a:bodyPr>
          <a:lstStyle/>
          <a:p>
            <a:pPr eaLnBrk="1" hangingPunct="1">
              <a:lnSpc>
                <a:spcPct val="80000"/>
              </a:lnSpc>
            </a:pPr>
            <a:r>
              <a:rPr lang="en-US" sz="2400" smtClean="0"/>
              <a:t>Publicly known or used by others in U.S. before the invention date</a:t>
            </a:r>
          </a:p>
          <a:p>
            <a:pPr eaLnBrk="1" hangingPunct="1">
              <a:lnSpc>
                <a:spcPct val="80000"/>
              </a:lnSpc>
            </a:pPr>
            <a:r>
              <a:rPr lang="en-US" sz="2400" smtClean="0"/>
              <a:t>Patented or described in printed publication anywhere before the invention date</a:t>
            </a:r>
          </a:p>
          <a:p>
            <a:pPr eaLnBrk="1" hangingPunct="1">
              <a:lnSpc>
                <a:spcPct val="80000"/>
              </a:lnSpc>
            </a:pPr>
            <a:r>
              <a:rPr lang="en-US" sz="2400" smtClean="0"/>
              <a:t>Patented or described in printed publication anywhere more than one year prior to U.S. application date</a:t>
            </a:r>
          </a:p>
          <a:p>
            <a:pPr eaLnBrk="1" hangingPunct="1">
              <a:lnSpc>
                <a:spcPct val="80000"/>
              </a:lnSpc>
            </a:pPr>
            <a:r>
              <a:rPr lang="en-US" sz="2400" smtClean="0"/>
              <a:t>In public use in U.S. more than one year prior to U.S. application date</a:t>
            </a:r>
          </a:p>
        </p:txBody>
      </p:sp>
      <p:sp>
        <p:nvSpPr>
          <p:cNvPr id="12292" name="Text Box 4"/>
          <p:cNvSpPr txBox="1">
            <a:spLocks noChangeArrowheads="1"/>
          </p:cNvSpPr>
          <p:nvPr/>
        </p:nvSpPr>
        <p:spPr bwMode="auto">
          <a:xfrm>
            <a:off x="685800" y="1981200"/>
            <a:ext cx="5715000" cy="519113"/>
          </a:xfrm>
          <a:prstGeom prst="rect">
            <a:avLst/>
          </a:prstGeom>
          <a:noFill/>
          <a:ln w="12700">
            <a:noFill/>
            <a:miter lim="800000"/>
            <a:headEnd type="none" w="sm" len="sm"/>
            <a:tailEnd type="none" w="sm" len="sm"/>
          </a:ln>
        </p:spPr>
        <p:txBody>
          <a:bodyPr>
            <a:spAutoFit/>
          </a:bodyPr>
          <a:lstStyle/>
          <a:p>
            <a:r>
              <a:rPr lang="en-US" sz="2800">
                <a:solidFill>
                  <a:schemeClr val="bg1"/>
                </a:solidFill>
                <a:latin typeface="Arial" charset="0"/>
              </a:rPr>
              <a:t>Invention cannot be: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10668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smtClean="0"/>
              <a:t>Novelty (continued)</a:t>
            </a:r>
          </a:p>
        </p:txBody>
      </p:sp>
      <p:sp>
        <p:nvSpPr>
          <p:cNvPr id="13315" name="Rectangle 3"/>
          <p:cNvSpPr>
            <a:spLocks noGrp="1" noChangeArrowheads="1"/>
          </p:cNvSpPr>
          <p:nvPr>
            <p:ph idx="1"/>
          </p:nvPr>
        </p:nvSpPr>
        <p:spPr bwMode="auto">
          <a:xfrm>
            <a:off x="685800" y="2819400"/>
            <a:ext cx="7924800" cy="2895600"/>
          </a:xfrm>
          <a:noFill/>
          <a:ln>
            <a:miter lim="800000"/>
            <a:headEnd/>
            <a:tailEnd/>
          </a:ln>
        </p:spPr>
        <p:txBody>
          <a:bodyPr vert="horz" wrap="square" lIns="92075" tIns="46038" rIns="92075" bIns="46038" numCol="1" anchor="t" anchorCtr="0" compatLnSpc="1">
            <a:prstTxWarp prst="textNoShape">
              <a:avLst/>
            </a:prstTxWarp>
          </a:bodyPr>
          <a:lstStyle/>
          <a:p>
            <a:pPr eaLnBrk="1" hangingPunct="1">
              <a:lnSpc>
                <a:spcPct val="90000"/>
              </a:lnSpc>
            </a:pPr>
            <a:r>
              <a:rPr lang="en-US" sz="2400" smtClean="0"/>
              <a:t>On sale in U.S. more than one year prior to U.S. application date</a:t>
            </a:r>
          </a:p>
          <a:p>
            <a:pPr eaLnBrk="1" hangingPunct="1">
              <a:lnSpc>
                <a:spcPct val="90000"/>
              </a:lnSpc>
            </a:pPr>
            <a:r>
              <a:rPr lang="en-US" sz="2400" smtClean="0"/>
              <a:t>Abandoned</a:t>
            </a:r>
          </a:p>
          <a:p>
            <a:pPr eaLnBrk="1" hangingPunct="1">
              <a:lnSpc>
                <a:spcPct val="90000"/>
              </a:lnSpc>
            </a:pPr>
            <a:r>
              <a:rPr lang="en-US" sz="2400" smtClean="0"/>
              <a:t>Described in a later issued patent whose application date was filed before the invention date</a:t>
            </a:r>
          </a:p>
          <a:p>
            <a:pPr eaLnBrk="1" hangingPunct="1">
              <a:lnSpc>
                <a:spcPct val="90000"/>
              </a:lnSpc>
            </a:pPr>
            <a:r>
              <a:rPr lang="en-US" sz="2400" smtClean="0"/>
              <a:t>Invented by another but claimed by the applicant</a:t>
            </a:r>
          </a:p>
          <a:p>
            <a:pPr eaLnBrk="1" hangingPunct="1">
              <a:lnSpc>
                <a:spcPct val="90000"/>
              </a:lnSpc>
            </a:pPr>
            <a:r>
              <a:rPr lang="en-US" sz="2400" smtClean="0"/>
              <a:t>Made by another in the U.S. before the invention date</a:t>
            </a:r>
          </a:p>
        </p:txBody>
      </p:sp>
      <p:sp>
        <p:nvSpPr>
          <p:cNvPr id="13316" name="Text Box 4"/>
          <p:cNvSpPr txBox="1">
            <a:spLocks noChangeArrowheads="1"/>
          </p:cNvSpPr>
          <p:nvPr/>
        </p:nvSpPr>
        <p:spPr bwMode="auto">
          <a:xfrm>
            <a:off x="685800" y="2133600"/>
            <a:ext cx="5715000" cy="519113"/>
          </a:xfrm>
          <a:prstGeom prst="rect">
            <a:avLst/>
          </a:prstGeom>
          <a:noFill/>
          <a:ln w="12700">
            <a:noFill/>
            <a:miter lim="800000"/>
            <a:headEnd type="none" w="sm" len="sm"/>
            <a:tailEnd type="none" w="sm" len="sm"/>
          </a:ln>
        </p:spPr>
        <p:txBody>
          <a:bodyPr>
            <a:spAutoFit/>
          </a:bodyPr>
          <a:lstStyle/>
          <a:p>
            <a:r>
              <a:rPr lang="en-US" sz="2800">
                <a:solidFill>
                  <a:schemeClr val="bg1"/>
                </a:solidFill>
                <a:latin typeface="Arial" charset="0"/>
              </a:rPr>
              <a:t>Invention cannot be: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12954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smtClean="0"/>
              <a:t>Non-Obviousness</a:t>
            </a:r>
          </a:p>
        </p:txBody>
      </p:sp>
      <p:sp>
        <p:nvSpPr>
          <p:cNvPr id="14339" name="Rectangle 3"/>
          <p:cNvSpPr>
            <a:spLocks noGrp="1" noChangeArrowheads="1"/>
          </p:cNvSpPr>
          <p:nvPr>
            <p:ph idx="1"/>
          </p:nvPr>
        </p:nvSpPr>
        <p:spPr bwMode="auto">
          <a:xfrm>
            <a:off x="457200" y="2590800"/>
            <a:ext cx="8229600" cy="274320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buFontTx/>
              <a:buNone/>
            </a:pPr>
            <a:r>
              <a:rPr lang="en-US" sz="2800" i="1" smtClean="0"/>
              <a:t>The subject matter of the invention as a whole must not be obvious at the time the invention was made to a person having ordinary skill in the art to which the subject matter of the invention pertains.</a:t>
            </a:r>
          </a:p>
          <a:p>
            <a:pPr marL="0" indent="0" eaLnBrk="1" hangingPunct="1">
              <a:buFontTx/>
              <a:buNone/>
            </a:pPr>
            <a:endParaRPr lang="en-US" sz="2800" i="1"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sz="3600" smtClean="0"/>
              <a:t>Non-Obviousness</a:t>
            </a:r>
          </a:p>
          <a:p>
            <a:pPr algn="ctr" eaLnBrk="1" hangingPunct="1">
              <a:buFontTx/>
              <a:buNone/>
            </a:pPr>
            <a:endParaRPr lang="en-US" sz="3600" i="1" smtClean="0"/>
          </a:p>
          <a:p>
            <a:pPr eaLnBrk="1" hangingPunct="1">
              <a:buFontTx/>
              <a:buNone/>
            </a:pPr>
            <a:r>
              <a:rPr lang="en-US" sz="2800" i="1" smtClean="0"/>
              <a:t>KSR Int'l Co. v. Teleflex, Inc.,</a:t>
            </a:r>
            <a:r>
              <a:rPr lang="en-US" sz="2800" smtClean="0"/>
              <a:t> 550 U.S. 398 (2007)</a:t>
            </a:r>
          </a:p>
          <a:p>
            <a:pPr eaLnBrk="1" hangingPunct="1"/>
            <a:r>
              <a:rPr lang="en-US" sz="2800" smtClean="0"/>
              <a:t>The "teaching-suggestion-motivation" (TSM) test not explicitly denounced, but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1371600"/>
            <a:ext cx="8229600" cy="1143000"/>
          </a:xfrm>
          <a:noFill/>
          <a:ln>
            <a:miter lim="800000"/>
            <a:headEnd/>
            <a:tailEnd/>
          </a:ln>
        </p:spPr>
        <p:txBody>
          <a:bodyPr vert="horz" wrap="square" lIns="92075" tIns="46038" rIns="92075" bIns="46038" numCol="1" anchor="ctr" anchorCtr="0" compatLnSpc="1">
            <a:prstTxWarp prst="textNoShape">
              <a:avLst/>
            </a:prstTxWarp>
            <a:normAutofit fontScale="90000"/>
          </a:bodyPr>
          <a:lstStyle/>
          <a:p>
            <a:pPr algn="ctr" eaLnBrk="1" hangingPunct="1"/>
            <a:r>
              <a:rPr lang="en-US" sz="3600" smtClean="0"/>
              <a:t>Conditions of Patentability</a:t>
            </a:r>
            <a:br>
              <a:rPr lang="en-US" sz="3600" smtClean="0"/>
            </a:br>
            <a:r>
              <a:rPr lang="en-US" sz="3600" i="1" smtClean="0"/>
              <a:t>Design Patent</a:t>
            </a:r>
          </a:p>
        </p:txBody>
      </p:sp>
      <p:sp>
        <p:nvSpPr>
          <p:cNvPr id="16387" name="Rectangle 3"/>
          <p:cNvSpPr>
            <a:spLocks noGrp="1" noChangeArrowheads="1"/>
          </p:cNvSpPr>
          <p:nvPr>
            <p:ph idx="1"/>
          </p:nvPr>
        </p:nvSpPr>
        <p:spPr bwMode="auto">
          <a:xfrm>
            <a:off x="533400" y="2819400"/>
            <a:ext cx="8229600" cy="2590800"/>
          </a:xfrm>
          <a:noFill/>
          <a:ln>
            <a:miter lim="800000"/>
            <a:headEnd/>
            <a:tailEnd/>
          </a:ln>
        </p:spPr>
        <p:txBody>
          <a:bodyPr vert="horz" wrap="square" lIns="92075" tIns="46038" rIns="92075" bIns="46038" numCol="1" anchor="t" anchorCtr="0" compatLnSpc="1">
            <a:prstTxWarp prst="textNoShape">
              <a:avLst/>
            </a:prstTxWarp>
          </a:bodyPr>
          <a:lstStyle/>
          <a:p>
            <a:pPr eaLnBrk="1" hangingPunct="1"/>
            <a:r>
              <a:rPr lang="en-US" sz="2800" smtClean="0"/>
              <a:t>Novelty</a:t>
            </a:r>
          </a:p>
          <a:p>
            <a:pPr eaLnBrk="1" hangingPunct="1"/>
            <a:r>
              <a:rPr lang="en-US" sz="2800" smtClean="0"/>
              <a:t>Originality</a:t>
            </a:r>
          </a:p>
          <a:p>
            <a:pPr eaLnBrk="1" hangingPunct="1"/>
            <a:r>
              <a:rPr lang="en-US" sz="2800" smtClean="0"/>
              <a:t>Non-obviousness</a:t>
            </a:r>
          </a:p>
          <a:p>
            <a:pPr eaLnBrk="1" hangingPunct="1"/>
            <a:r>
              <a:rPr lang="en-US" sz="2800" smtClean="0"/>
              <a:t>Ornamental</a:t>
            </a:r>
          </a:p>
          <a:p>
            <a:pPr eaLnBrk="1" hangingPunct="1"/>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1371600"/>
            <a:ext cx="8229600" cy="1143000"/>
          </a:xfrm>
          <a:noFill/>
          <a:ln>
            <a:miter lim="800000"/>
            <a:headEnd/>
            <a:tailEnd/>
          </a:ln>
        </p:spPr>
        <p:txBody>
          <a:bodyPr vert="horz" wrap="square" lIns="92075" tIns="46038" rIns="92075" bIns="46038" numCol="1" anchor="ctr" anchorCtr="0" compatLnSpc="1">
            <a:prstTxWarp prst="textNoShape">
              <a:avLst/>
            </a:prstTxWarp>
            <a:normAutofit fontScale="90000"/>
          </a:bodyPr>
          <a:lstStyle/>
          <a:p>
            <a:pPr algn="ctr" eaLnBrk="1" hangingPunct="1"/>
            <a:r>
              <a:rPr lang="en-US" sz="3600" smtClean="0"/>
              <a:t>Who May Apply</a:t>
            </a:r>
            <a:br>
              <a:rPr lang="en-US" sz="3600" smtClean="0"/>
            </a:br>
            <a:r>
              <a:rPr lang="en-US" sz="3600" smtClean="0"/>
              <a:t>For A Patent?</a:t>
            </a:r>
          </a:p>
        </p:txBody>
      </p:sp>
      <p:sp>
        <p:nvSpPr>
          <p:cNvPr id="17411" name="Rectangle 3"/>
          <p:cNvSpPr>
            <a:spLocks noGrp="1" noChangeArrowheads="1"/>
          </p:cNvSpPr>
          <p:nvPr>
            <p:ph idx="1"/>
          </p:nvPr>
        </p:nvSpPr>
        <p:spPr bwMode="auto">
          <a:xfrm>
            <a:off x="381000" y="3048000"/>
            <a:ext cx="8382000" cy="289560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lnSpc>
                <a:spcPct val="90000"/>
              </a:lnSpc>
              <a:buFontTx/>
              <a:buNone/>
            </a:pPr>
            <a:r>
              <a:rPr lang="en-US" sz="2800" smtClean="0"/>
              <a:t>With very few exceptions, an application must be made by, or authorized to be made, by the inventor(s) and signed by the inventor(s)</a:t>
            </a:r>
          </a:p>
          <a:p>
            <a:pPr marL="0" indent="0" eaLnBrk="1" hangingPunct="1">
              <a:lnSpc>
                <a:spcPct val="90000"/>
              </a:lnSpc>
            </a:pPr>
            <a:r>
              <a:rPr lang="en-US" sz="2800" smtClean="0"/>
              <a:t>inventor(s)</a:t>
            </a:r>
          </a:p>
          <a:p>
            <a:pPr marL="0" indent="0" eaLnBrk="1" hangingPunct="1">
              <a:lnSpc>
                <a:spcPct val="90000"/>
              </a:lnSpc>
            </a:pPr>
            <a:r>
              <a:rPr lang="en-US" sz="2800" smtClean="0"/>
              <a:t>registered patent attorney</a:t>
            </a:r>
          </a:p>
          <a:p>
            <a:pPr marL="0" indent="0" eaLnBrk="1" hangingPunct="1">
              <a:lnSpc>
                <a:spcPct val="90000"/>
              </a:lnSpc>
            </a:pPr>
            <a:r>
              <a:rPr lang="en-US" sz="2800" smtClean="0"/>
              <a:t>registered patent agent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81000" y="14478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smtClean="0"/>
              <a:t>The Patent Application Process</a:t>
            </a:r>
          </a:p>
        </p:txBody>
      </p:sp>
      <p:sp>
        <p:nvSpPr>
          <p:cNvPr id="18435" name="Rectangle 3"/>
          <p:cNvSpPr>
            <a:spLocks noGrp="1" noChangeArrowheads="1"/>
          </p:cNvSpPr>
          <p:nvPr>
            <p:ph idx="1"/>
          </p:nvPr>
        </p:nvSpPr>
        <p:spPr bwMode="auto">
          <a:xfrm>
            <a:off x="457200" y="2743200"/>
            <a:ext cx="8229600" cy="1752600"/>
          </a:xfrm>
          <a:noFill/>
          <a:ln>
            <a:miter lim="800000"/>
            <a:headEnd/>
            <a:tailEnd/>
          </a:ln>
        </p:spPr>
        <p:txBody>
          <a:bodyPr vert="horz" wrap="square" lIns="92075" tIns="46038" rIns="92075" bIns="46038" numCol="1" anchor="t" anchorCtr="0" compatLnSpc="1">
            <a:prstTxWarp prst="textNoShape">
              <a:avLst/>
            </a:prstTxWarp>
          </a:bodyPr>
          <a:lstStyle/>
          <a:p>
            <a:pPr eaLnBrk="1" hangingPunct="1"/>
            <a:r>
              <a:rPr lang="en-US" sz="2800" smtClean="0"/>
              <a:t>Preliminary Patentability Search</a:t>
            </a:r>
          </a:p>
          <a:p>
            <a:pPr eaLnBrk="1" hangingPunct="1"/>
            <a:r>
              <a:rPr lang="en-US" sz="2800" smtClean="0"/>
              <a:t>Patent Application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bwMode="auto">
          <a:xfrm>
            <a:off x="0" y="1600200"/>
            <a:ext cx="8229600" cy="4525963"/>
          </a:xfrm>
          <a:prstGeom prst="rect">
            <a:avLst/>
          </a:prstGeom>
          <a:noFill/>
          <a:ln>
            <a:miter lim="800000"/>
            <a:headEnd/>
            <a:tailEnd/>
          </a:ln>
        </p:spPr>
        <p:txBody>
          <a:bodyPr/>
          <a:lstStyle/>
          <a:p>
            <a:pPr marL="0" indent="0" algn="ctr" eaLnBrk="1" hangingPunct="1">
              <a:buFontTx/>
              <a:buNone/>
            </a:pPr>
            <a:r>
              <a:rPr lang="en-US" sz="3600" dirty="0" smtClean="0"/>
              <a:t>Types of Intellectual Property</a:t>
            </a:r>
          </a:p>
          <a:p>
            <a:pPr marL="0" indent="0" eaLnBrk="1" hangingPunct="1">
              <a:buFontTx/>
              <a:buNone/>
            </a:pPr>
            <a:endParaRPr lang="en-US" sz="3600" dirty="0" smtClean="0"/>
          </a:p>
          <a:p>
            <a:pPr marL="0" indent="0" eaLnBrk="1" hangingPunct="1"/>
            <a:r>
              <a:rPr lang="en-US" sz="2800" dirty="0" smtClean="0"/>
              <a:t> Patent</a:t>
            </a:r>
          </a:p>
          <a:p>
            <a:pPr marL="0" indent="0" eaLnBrk="1" hangingPunct="1"/>
            <a:r>
              <a:rPr lang="en-US" sz="2800" dirty="0" smtClean="0"/>
              <a:t> Trademarks</a:t>
            </a:r>
          </a:p>
          <a:p>
            <a:pPr marL="0" indent="0" eaLnBrk="1" hangingPunct="1"/>
            <a:r>
              <a:rPr lang="en-US" sz="2800" dirty="0" smtClean="0"/>
              <a:t> Copyright</a:t>
            </a:r>
          </a:p>
          <a:p>
            <a:pPr marL="0" indent="0" eaLnBrk="1" hangingPunct="1"/>
            <a:r>
              <a:rPr lang="en-US" sz="2800" dirty="0" smtClean="0"/>
              <a:t> Trade Secrets</a:t>
            </a:r>
          </a:p>
          <a:p>
            <a:pPr marL="0" indent="0" eaLnBrk="1" hangingPunct="1">
              <a:buFontTx/>
              <a:buNone/>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1371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smtClean="0"/>
              <a:t>Invention Disclosure</a:t>
            </a:r>
          </a:p>
        </p:txBody>
      </p:sp>
      <p:sp>
        <p:nvSpPr>
          <p:cNvPr id="19459" name="Rectangle 3"/>
          <p:cNvSpPr>
            <a:spLocks noGrp="1" noChangeArrowheads="1"/>
          </p:cNvSpPr>
          <p:nvPr>
            <p:ph idx="1"/>
          </p:nvPr>
        </p:nvSpPr>
        <p:spPr bwMode="auto">
          <a:xfrm>
            <a:off x="457200" y="2514600"/>
            <a:ext cx="8229600" cy="3429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200" smtClean="0"/>
              <a:t>Determine the “essence” of the invention</a:t>
            </a:r>
          </a:p>
          <a:p>
            <a:pPr eaLnBrk="1" hangingPunct="1">
              <a:lnSpc>
                <a:spcPct val="80000"/>
              </a:lnSpc>
            </a:pPr>
            <a:r>
              <a:rPr lang="en-US" sz="2200" smtClean="0"/>
              <a:t>Provide as much information as possible that would be helpful in describing the invention, including a brief background of the technology, problems that exist, how the invention solves the problems</a:t>
            </a:r>
          </a:p>
          <a:p>
            <a:pPr eaLnBrk="1" hangingPunct="1">
              <a:lnSpc>
                <a:spcPct val="80000"/>
              </a:lnSpc>
            </a:pPr>
            <a:r>
              <a:rPr lang="en-US" sz="2200" smtClean="0"/>
              <a:t>The information provided must enable one skilled in the art to make the invention and the information must provide the “best mode” of doing so</a:t>
            </a:r>
          </a:p>
          <a:p>
            <a:pPr eaLnBrk="1" hangingPunct="1">
              <a:lnSpc>
                <a:spcPct val="80000"/>
              </a:lnSpc>
            </a:pPr>
            <a:r>
              <a:rPr lang="en-US" sz="2200" smtClean="0"/>
              <a:t>Inventors should be available to answer questions, provide additional information when necessary, and execute declarations and assignment forms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12192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smtClean="0"/>
              <a:t>The Patent Application</a:t>
            </a:r>
          </a:p>
        </p:txBody>
      </p:sp>
      <p:sp>
        <p:nvSpPr>
          <p:cNvPr id="20483" name="Rectangle 3"/>
          <p:cNvSpPr>
            <a:spLocks noGrp="1" noChangeArrowheads="1"/>
          </p:cNvSpPr>
          <p:nvPr>
            <p:ph idx="1"/>
          </p:nvPr>
        </p:nvSpPr>
        <p:spPr bwMode="auto">
          <a:xfrm>
            <a:off x="381000" y="2362200"/>
            <a:ext cx="8229600" cy="3657600"/>
          </a:xfrm>
          <a:noFill/>
          <a:ln>
            <a:miter lim="800000"/>
            <a:headEnd/>
            <a:tailEnd/>
          </a:ln>
        </p:spPr>
        <p:txBody>
          <a:bodyPr vert="horz" wrap="square" lIns="92075" tIns="46038" rIns="92075" bIns="46038" numCol="1" anchor="t" anchorCtr="0" compatLnSpc="1">
            <a:prstTxWarp prst="textNoShape">
              <a:avLst/>
            </a:prstTxWarp>
          </a:bodyPr>
          <a:lstStyle/>
          <a:p>
            <a:pPr marL="609600" indent="-609600" eaLnBrk="1" hangingPunct="1">
              <a:buFontTx/>
              <a:buNone/>
            </a:pPr>
            <a:r>
              <a:rPr lang="en-US" sz="2800" smtClean="0"/>
              <a:t>A complete application includes:</a:t>
            </a:r>
          </a:p>
          <a:p>
            <a:pPr marL="1260475" lvl="1" indent="-533400" eaLnBrk="1" hangingPunct="1">
              <a:buFont typeface="Wingdings" pitchFamily="2" charset="2"/>
              <a:buChar char="ü"/>
            </a:pPr>
            <a:r>
              <a:rPr lang="en-US" smtClean="0"/>
              <a:t>A specification</a:t>
            </a:r>
          </a:p>
          <a:p>
            <a:pPr marL="1260475" lvl="1" indent="-533400" eaLnBrk="1" hangingPunct="1">
              <a:buFont typeface="Wingdings" pitchFamily="2" charset="2"/>
              <a:buChar char="ü"/>
            </a:pPr>
            <a:r>
              <a:rPr lang="en-US" smtClean="0"/>
              <a:t>An oath or declaration</a:t>
            </a:r>
          </a:p>
          <a:p>
            <a:pPr marL="1941513" lvl="2" indent="-457200" eaLnBrk="1" hangingPunct="1">
              <a:buClr>
                <a:srgbClr val="FFCC00"/>
              </a:buClr>
              <a:buFont typeface="Wingdings 3" pitchFamily="18" charset="2"/>
              <a:buChar char="Æ"/>
            </a:pPr>
            <a:r>
              <a:rPr lang="en-US" sz="2800" smtClean="0"/>
              <a:t>identifying each inventor</a:t>
            </a:r>
          </a:p>
          <a:p>
            <a:pPr marL="1941513" lvl="2" indent="-457200" eaLnBrk="1" hangingPunct="1">
              <a:buClr>
                <a:srgbClr val="FFCC00"/>
              </a:buClr>
              <a:buFont typeface="Wingdings 3" pitchFamily="18" charset="2"/>
              <a:buChar char="Æ"/>
            </a:pPr>
            <a:r>
              <a:rPr lang="en-US" sz="2800" smtClean="0"/>
              <a:t>signed by each inventor</a:t>
            </a:r>
          </a:p>
          <a:p>
            <a:pPr marL="1260475" lvl="1" indent="-533400" eaLnBrk="1" hangingPunct="1">
              <a:buFont typeface="Wingdings" pitchFamily="2" charset="2"/>
              <a:buChar char="ü"/>
            </a:pPr>
            <a:r>
              <a:rPr lang="en-US" smtClean="0"/>
              <a:t>Drawings, when necessary</a:t>
            </a:r>
          </a:p>
          <a:p>
            <a:pPr marL="1260475" lvl="1" indent="-533400" eaLnBrk="1" hangingPunct="1">
              <a:buFont typeface="Wingdings" pitchFamily="2" charset="2"/>
              <a:buChar char="ü"/>
            </a:pPr>
            <a:r>
              <a:rPr lang="en-US" smtClean="0"/>
              <a:t>Government filing fee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1295400"/>
            <a:ext cx="8229600" cy="609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r>
              <a:rPr lang="en-US" sz="3600" smtClean="0"/>
              <a:t>Inventorship</a:t>
            </a:r>
          </a:p>
        </p:txBody>
      </p:sp>
      <p:sp>
        <p:nvSpPr>
          <p:cNvPr id="143363" name="Rectangle 3"/>
          <p:cNvSpPr>
            <a:spLocks noGrp="1" noChangeArrowheads="1"/>
          </p:cNvSpPr>
          <p:nvPr>
            <p:ph idx="1"/>
          </p:nvPr>
        </p:nvSpPr>
        <p:spPr bwMode="auto">
          <a:xfrm>
            <a:off x="457200" y="2057400"/>
            <a:ext cx="8229600" cy="3505200"/>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r>
              <a:rPr lang="en-US" sz="2800" smtClean="0"/>
              <a:t>Inventorship is a key component of a patent application, and if the listed inventors are deceptively and intentionally in error, can cause an ultimately issued patent to be held invalid and unenforceable.</a:t>
            </a:r>
          </a:p>
          <a:p>
            <a:pPr eaLnBrk="1" hangingPunct="1"/>
            <a:r>
              <a:rPr lang="en-US" sz="2800" smtClean="0"/>
              <a:t>Inventors are those individuals that share in the ideas forming an invention, as claimed (often referred to as those that conceived of the invention)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33400" y="1295400"/>
            <a:ext cx="8229600"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r>
              <a:rPr lang="en-US" sz="3600" smtClean="0"/>
              <a:t>Prosecution Procedure</a:t>
            </a:r>
            <a:br>
              <a:rPr lang="en-US" sz="3600" smtClean="0"/>
            </a:br>
            <a:r>
              <a:rPr lang="en-US" sz="3600" smtClean="0"/>
              <a:t>For Application</a:t>
            </a:r>
          </a:p>
        </p:txBody>
      </p:sp>
      <p:sp>
        <p:nvSpPr>
          <p:cNvPr id="22531" name="Rectangle 3"/>
          <p:cNvSpPr>
            <a:spLocks noGrp="1" noChangeArrowheads="1"/>
          </p:cNvSpPr>
          <p:nvPr>
            <p:ph idx="1"/>
          </p:nvPr>
        </p:nvSpPr>
        <p:spPr bwMode="auto">
          <a:xfrm>
            <a:off x="457200" y="2819400"/>
            <a:ext cx="8229600" cy="3124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Issuance of filing receipt</a:t>
            </a:r>
          </a:p>
          <a:p>
            <a:pPr eaLnBrk="1" hangingPunct="1"/>
            <a:r>
              <a:rPr lang="en-US" sz="2800" smtClean="0"/>
              <a:t>Examination of application by PTO Examiner</a:t>
            </a:r>
          </a:p>
          <a:p>
            <a:pPr eaLnBrk="1" hangingPunct="1"/>
            <a:r>
              <a:rPr lang="en-US" sz="2800" smtClean="0"/>
              <a:t>Issuance of Official Action</a:t>
            </a:r>
          </a:p>
          <a:p>
            <a:pPr lvl="1" eaLnBrk="1" hangingPunct="1">
              <a:buClr>
                <a:srgbClr val="FFCC00"/>
              </a:buClr>
              <a:buFont typeface="Wingdings 3" pitchFamily="18" charset="2"/>
              <a:buChar char="Æ"/>
            </a:pPr>
            <a:r>
              <a:rPr lang="en-US" smtClean="0"/>
              <a:t>allowed</a:t>
            </a:r>
          </a:p>
          <a:p>
            <a:pPr lvl="1" eaLnBrk="1" hangingPunct="1">
              <a:buClr>
                <a:srgbClr val="FFCC00"/>
              </a:buClr>
              <a:buFont typeface="Wingdings 3" pitchFamily="18" charset="2"/>
              <a:buChar char="Æ"/>
            </a:pPr>
            <a:r>
              <a:rPr lang="en-US" smtClean="0"/>
              <a:t>rejected</a:t>
            </a:r>
          </a:p>
          <a:p>
            <a:pPr lvl="1" eaLnBrk="1" hangingPunct="1">
              <a:buClr>
                <a:srgbClr val="FFCC00"/>
              </a:buClr>
              <a:buFont typeface="Wingdings 3" pitchFamily="18" charset="2"/>
              <a:buChar char="Æ"/>
            </a:pPr>
            <a:r>
              <a:rPr lang="en-US" smtClean="0"/>
              <a:t>objected</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1219200"/>
            <a:ext cx="80772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smtClean="0"/>
              <a:t>Prosecution Procedure (cont)</a:t>
            </a:r>
          </a:p>
        </p:txBody>
      </p:sp>
      <p:sp>
        <p:nvSpPr>
          <p:cNvPr id="23555" name="Rectangle 3"/>
          <p:cNvSpPr>
            <a:spLocks noGrp="1" noChangeArrowheads="1"/>
          </p:cNvSpPr>
          <p:nvPr>
            <p:ph idx="1"/>
          </p:nvPr>
        </p:nvSpPr>
        <p:spPr bwMode="auto">
          <a:xfrm>
            <a:off x="381000" y="1981200"/>
            <a:ext cx="8382000" cy="3886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800" smtClean="0"/>
              <a:t>Opportunity to Amend/Interview</a:t>
            </a:r>
          </a:p>
          <a:p>
            <a:pPr eaLnBrk="1" hangingPunct="1">
              <a:lnSpc>
                <a:spcPct val="80000"/>
              </a:lnSpc>
            </a:pPr>
            <a:r>
              <a:rPr lang="en-US" sz="2800" smtClean="0"/>
              <a:t>Reconsideration by Examiner</a:t>
            </a:r>
          </a:p>
          <a:p>
            <a:pPr eaLnBrk="1" hangingPunct="1">
              <a:lnSpc>
                <a:spcPct val="80000"/>
              </a:lnSpc>
            </a:pPr>
            <a:r>
              <a:rPr lang="en-US" sz="2800" smtClean="0"/>
              <a:t>If allowed, issuance of Notice of Allowance/Issue Fee Due </a:t>
            </a:r>
            <a:r>
              <a:rPr lang="en-US" sz="1800" smtClean="0">
                <a:solidFill>
                  <a:srgbClr val="FFCC00"/>
                </a:solidFill>
              </a:rPr>
              <a:t>Patents can take five+ years from initial filing to issue.</a:t>
            </a:r>
            <a:endParaRPr lang="en-US" sz="1800" smtClean="0"/>
          </a:p>
          <a:p>
            <a:pPr eaLnBrk="1" hangingPunct="1">
              <a:lnSpc>
                <a:spcPct val="80000"/>
              </a:lnSpc>
            </a:pPr>
            <a:r>
              <a:rPr lang="en-US" sz="2800" smtClean="0"/>
              <a:t>If remains rejected,</a:t>
            </a:r>
          </a:p>
          <a:p>
            <a:pPr lvl="1" eaLnBrk="1" hangingPunct="1">
              <a:lnSpc>
                <a:spcPct val="80000"/>
              </a:lnSpc>
              <a:buClr>
                <a:srgbClr val="FFCC00"/>
              </a:buClr>
              <a:buFont typeface="Wingdings 3" pitchFamily="18" charset="2"/>
              <a:buChar char="Æ"/>
            </a:pPr>
            <a:r>
              <a:rPr lang="en-US" sz="2400" smtClean="0"/>
              <a:t>abandon</a:t>
            </a:r>
          </a:p>
          <a:p>
            <a:pPr lvl="1" eaLnBrk="1" hangingPunct="1">
              <a:lnSpc>
                <a:spcPct val="80000"/>
              </a:lnSpc>
              <a:buClr>
                <a:srgbClr val="FFCC00"/>
              </a:buClr>
              <a:buFont typeface="Wingdings 3" pitchFamily="18" charset="2"/>
              <a:buChar char="Æ"/>
            </a:pPr>
            <a:r>
              <a:rPr lang="en-US" sz="2400" smtClean="0"/>
              <a:t>appeal</a:t>
            </a:r>
          </a:p>
          <a:p>
            <a:pPr lvl="1" eaLnBrk="1" hangingPunct="1">
              <a:lnSpc>
                <a:spcPct val="80000"/>
              </a:lnSpc>
              <a:buClr>
                <a:srgbClr val="FFCC00"/>
              </a:buClr>
              <a:buFont typeface="Wingdings 3" pitchFamily="18" charset="2"/>
              <a:buChar char="Æ"/>
            </a:pPr>
            <a:r>
              <a:rPr lang="en-US" sz="2400" smtClean="0"/>
              <a:t>file continuation or continuation-in-part application</a:t>
            </a:r>
          </a:p>
          <a:p>
            <a:pPr eaLnBrk="1" hangingPunct="1">
              <a:lnSpc>
                <a:spcPct val="80000"/>
              </a:lnSpc>
            </a:pPr>
            <a:r>
              <a:rPr lang="en-US" sz="2800" smtClean="0"/>
              <a:t>Maintenance Fees</a:t>
            </a:r>
          </a:p>
          <a:p>
            <a:pPr eaLnBrk="1" hangingPunct="1">
              <a:lnSpc>
                <a:spcPct val="80000"/>
              </a:lnSpc>
              <a:buFontTx/>
              <a:buNone/>
            </a:pPr>
            <a:r>
              <a:rPr lang="en-US" sz="1800" smtClean="0">
                <a:solidFill>
                  <a:srgbClr val="FFCC00"/>
                </a:solidFill>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sz="3600" smtClean="0"/>
              <a:t>Patent Family</a:t>
            </a:r>
          </a:p>
          <a:p>
            <a:pPr algn="ctr" eaLnBrk="1" hangingPunct="1">
              <a:buFontTx/>
              <a:buNone/>
            </a:pPr>
            <a:r>
              <a:rPr lang="en-US" sz="2800" smtClean="0"/>
              <a:t>What is meant by the term patent family?  </a:t>
            </a:r>
          </a:p>
          <a:p>
            <a:pPr lvl="2" eaLnBrk="1" hangingPunct="1"/>
            <a:r>
              <a:rPr lang="en-US" smtClean="0"/>
              <a:t>Provisional</a:t>
            </a:r>
          </a:p>
          <a:p>
            <a:pPr lvl="2" eaLnBrk="1" hangingPunct="1"/>
            <a:r>
              <a:rPr lang="en-US" smtClean="0"/>
              <a:t>Utility</a:t>
            </a:r>
          </a:p>
          <a:p>
            <a:pPr lvl="2" eaLnBrk="1" hangingPunct="1"/>
            <a:r>
              <a:rPr lang="en-US" smtClean="0"/>
              <a:t>Continuation</a:t>
            </a:r>
          </a:p>
          <a:p>
            <a:pPr lvl="2" eaLnBrk="1" hangingPunct="1"/>
            <a:r>
              <a:rPr lang="en-US" smtClean="0"/>
              <a:t>Continuation-in-part</a:t>
            </a:r>
          </a:p>
          <a:p>
            <a:pPr lvl="2" eaLnBrk="1" hangingPunct="1"/>
            <a:r>
              <a:rPr lang="en-US" smtClean="0"/>
              <a:t>Divisional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bwMode="auto">
          <a:xfrm>
            <a:off x="457200" y="1600200"/>
            <a:ext cx="8077200" cy="3124200"/>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Tx/>
              <a:buNone/>
            </a:pPr>
            <a:r>
              <a:rPr lang="en-US" sz="3600" smtClean="0"/>
              <a:t>Foreign Patent Protection</a:t>
            </a:r>
          </a:p>
          <a:p>
            <a:pPr marL="0" indent="0" eaLnBrk="1" hangingPunct="1">
              <a:buFontTx/>
              <a:buNone/>
            </a:pPr>
            <a:endParaRPr lang="en-US" smtClean="0"/>
          </a:p>
          <a:p>
            <a:pPr marL="0" indent="0" eaLnBrk="1" hangingPunct="1"/>
            <a:r>
              <a:rPr lang="en-US" smtClean="0"/>
              <a:t>PCT</a:t>
            </a:r>
          </a:p>
          <a:p>
            <a:pPr marL="0" indent="0" eaLnBrk="1" hangingPunct="1"/>
            <a:r>
              <a:rPr lang="en-US" smtClean="0"/>
              <a:t>Paris Convention</a:t>
            </a:r>
          </a:p>
          <a:p>
            <a:pPr marL="0" indent="0" eaLnBrk="1" hangingPunct="1"/>
            <a:r>
              <a:rPr lang="en-US" smtClean="0"/>
              <a:t>Other foreign jurisdictions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1295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smtClean="0"/>
              <a:t>Foreign Patent Protection (cont)</a:t>
            </a:r>
          </a:p>
        </p:txBody>
      </p:sp>
      <p:sp>
        <p:nvSpPr>
          <p:cNvPr id="26627" name="Rectangle 3"/>
          <p:cNvSpPr>
            <a:spLocks noGrp="1" noChangeArrowheads="1"/>
          </p:cNvSpPr>
          <p:nvPr>
            <p:ph idx="1"/>
          </p:nvPr>
        </p:nvSpPr>
        <p:spPr bwMode="auto">
          <a:xfrm>
            <a:off x="457200" y="2362200"/>
            <a:ext cx="8229600" cy="3505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U.S. Patent provides rights in U.S. and Territories only</a:t>
            </a:r>
          </a:p>
          <a:p>
            <a:pPr eaLnBrk="1" hangingPunct="1"/>
            <a:r>
              <a:rPr lang="en-US" sz="2800" smtClean="0"/>
              <a:t>Most foreign patent laws do not allow 1 year grace period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idx="1"/>
          </p:nvPr>
        </p:nvSpPr>
        <p:spPr bwMode="auto">
          <a:xfrm>
            <a:off x="457200" y="2332038"/>
            <a:ext cx="82296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PCT - an international patent law treaty providing a unified procedure for filing patent applications to protect inventions in each of its contracting states (142 as of April 2010)</a:t>
            </a:r>
          </a:p>
          <a:p>
            <a:pPr eaLnBrk="1" hangingPunct="1"/>
            <a:r>
              <a:rPr lang="en-US" sz="2800" smtClean="0"/>
              <a:t>Paris Convention – 1 year to file foreign application in member country</a:t>
            </a:r>
          </a:p>
          <a:p>
            <a:pPr eaLnBrk="1" hangingPunct="1"/>
            <a:endParaRPr lang="en-US" sz="2800" smtClean="0"/>
          </a:p>
        </p:txBody>
      </p:sp>
      <p:sp>
        <p:nvSpPr>
          <p:cNvPr id="62470" name="Rectangle 2"/>
          <p:cNvSpPr>
            <a:spLocks noChangeArrowheads="1"/>
          </p:cNvSpPr>
          <p:nvPr/>
        </p:nvSpPr>
        <p:spPr bwMode="auto">
          <a:xfrm>
            <a:off x="457200" y="1295400"/>
            <a:ext cx="8229600" cy="1143000"/>
          </a:xfrm>
          <a:prstGeom prst="rect">
            <a:avLst/>
          </a:prstGeom>
          <a:noFill/>
          <a:ln w="9525">
            <a:noFill/>
            <a:miter lim="800000"/>
            <a:headEnd/>
            <a:tailEnd/>
          </a:ln>
        </p:spPr>
        <p:txBody>
          <a:bodyPr/>
          <a:lstStyle/>
          <a:p>
            <a:pPr algn="ctr" eaLnBrk="1" hangingPunct="1"/>
            <a:r>
              <a:rPr lang="en-US" sz="3600">
                <a:solidFill>
                  <a:schemeClr val="bg1"/>
                </a:solidFill>
                <a:latin typeface="Arial" charset="0"/>
              </a:rPr>
              <a:t>Foreign Patent Protection (cont)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smtClean="0"/>
              <a:t>	</a:t>
            </a:r>
            <a:r>
              <a:rPr lang="en-US" sz="3600" smtClean="0"/>
              <a:t>Specific Patent Considerations in the University Setting:</a:t>
            </a:r>
          </a:p>
          <a:p>
            <a:pPr eaLnBrk="1" hangingPunct="1">
              <a:buFontTx/>
              <a:buNone/>
            </a:pPr>
            <a:endParaRPr lang="en-US" sz="3600" smtClean="0"/>
          </a:p>
          <a:p>
            <a:pPr eaLnBrk="1" hangingPunct="1"/>
            <a:r>
              <a:rPr lang="en-US" sz="2800" smtClean="0"/>
              <a:t>Entity Status</a:t>
            </a:r>
          </a:p>
          <a:p>
            <a:pPr eaLnBrk="1" hangingPunct="1"/>
            <a:r>
              <a:rPr lang="en-US" sz="2800" smtClean="0"/>
              <a:t>Inventorship and/or Ownership</a:t>
            </a:r>
          </a:p>
          <a:p>
            <a:pPr eaLnBrk="1" hangingPunct="1"/>
            <a:r>
              <a:rPr lang="en-US" sz="2800" smtClean="0"/>
              <a:t>Federal Rights</a:t>
            </a:r>
          </a:p>
          <a:p>
            <a:pPr eaLnBrk="1" hangingPunct="1">
              <a:buFontTx/>
              <a:buNone/>
            </a:pPr>
            <a:endParaRPr lang="en-US"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533400" y="1371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smtClean="0"/>
              <a:t>What Is Protected?</a:t>
            </a:r>
          </a:p>
        </p:txBody>
      </p:sp>
      <p:sp>
        <p:nvSpPr>
          <p:cNvPr id="74755" name="Rectangle 3"/>
          <p:cNvSpPr>
            <a:spLocks noGrp="1" noChangeArrowheads="1"/>
          </p:cNvSpPr>
          <p:nvPr>
            <p:ph idx="1"/>
          </p:nvPr>
        </p:nvSpPr>
        <p:spPr bwMode="auto">
          <a:xfrm>
            <a:off x="533400" y="2667000"/>
            <a:ext cx="8229600" cy="31242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Patents protect </a:t>
            </a:r>
            <a:r>
              <a:rPr lang="en-US" sz="2800" u="sng" smtClean="0"/>
              <a:t>processes or methods</a:t>
            </a:r>
            <a:endParaRPr lang="en-US" sz="2800" smtClean="0"/>
          </a:p>
          <a:p>
            <a:r>
              <a:rPr lang="en-US" sz="2800" smtClean="0"/>
              <a:t>Trademarks and Service Marks protect  	</a:t>
            </a:r>
            <a:r>
              <a:rPr lang="en-US" sz="2800" u="sng" smtClean="0"/>
              <a:t>identity</a:t>
            </a:r>
            <a:endParaRPr lang="en-US" sz="2800" smtClean="0"/>
          </a:p>
          <a:p>
            <a:r>
              <a:rPr lang="en-US" sz="2800" smtClean="0"/>
              <a:t>Copyrights protect </a:t>
            </a:r>
            <a:r>
              <a:rPr lang="en-US" sz="2800" u="sng" smtClean="0"/>
              <a:t>expression</a:t>
            </a:r>
          </a:p>
          <a:p>
            <a:r>
              <a:rPr lang="en-US" sz="2800" smtClean="0"/>
              <a:t>Trade Secrets protect </a:t>
            </a:r>
            <a:r>
              <a:rPr lang="en-US" sz="2800" u="sng" smtClean="0"/>
              <a:t>secret information</a:t>
            </a:r>
            <a:r>
              <a:rPr lang="en-US" sz="2800" smtClean="0"/>
              <a: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Tx/>
              <a:buNone/>
            </a:pPr>
            <a:r>
              <a:rPr lang="en-US" sz="3600" smtClean="0"/>
              <a:t>Dangers to Avoid in a University Setting</a:t>
            </a:r>
            <a:r>
              <a:rPr lang="en-US" smtClean="0"/>
              <a:t>	</a:t>
            </a:r>
          </a:p>
          <a:p>
            <a:pPr marL="0" indent="0" algn="ctr" eaLnBrk="1" hangingPunct="1">
              <a:buFontTx/>
              <a:buNone/>
            </a:pPr>
            <a:endParaRPr lang="en-US" smtClean="0"/>
          </a:p>
          <a:p>
            <a:pPr marL="0" indent="0" eaLnBrk="1" hangingPunct="1"/>
            <a:r>
              <a:rPr lang="en-US" sz="2800" smtClean="0"/>
              <a:t>Who is and who is not the client</a:t>
            </a:r>
          </a:p>
          <a:p>
            <a:pPr marL="0" indent="0" eaLnBrk="1" hangingPunct="1"/>
            <a:r>
              <a:rPr lang="en-US" sz="2800" smtClean="0"/>
              <a:t>Accuracy of Assignment</a:t>
            </a:r>
          </a:p>
          <a:p>
            <a:pPr marL="0" indent="0" eaLnBrk="1" hangingPunct="1"/>
            <a:r>
              <a:rPr lang="en-US" sz="2800" smtClean="0"/>
              <a:t>Budgetary restraints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533400" y="1295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smtClean="0"/>
              <a:t>What is a Trademark?</a:t>
            </a:r>
          </a:p>
        </p:txBody>
      </p:sp>
      <p:sp>
        <p:nvSpPr>
          <p:cNvPr id="63491" name="Rectangle 3"/>
          <p:cNvSpPr>
            <a:spLocks noGrp="1" noChangeArrowheads="1"/>
          </p:cNvSpPr>
          <p:nvPr>
            <p:ph idx="1"/>
          </p:nvPr>
        </p:nvSpPr>
        <p:spPr bwMode="auto">
          <a:xfrm>
            <a:off x="457200" y="2209800"/>
            <a:ext cx="7924800" cy="35814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Word, name, symbol, or device that identifies  the  source  of  goods or services</a:t>
            </a:r>
          </a:p>
          <a:p>
            <a:pPr lvl="1"/>
            <a:r>
              <a:rPr lang="en-US" smtClean="0"/>
              <a:t>Single  source</a:t>
            </a:r>
          </a:p>
          <a:p>
            <a:pPr lvl="1"/>
            <a:r>
              <a:rPr lang="en-US" smtClean="0"/>
              <a:t>Quality  assurance function</a:t>
            </a:r>
          </a:p>
          <a:p>
            <a:r>
              <a:rPr lang="en-US" sz="2800" smtClean="0"/>
              <a:t>Protects against  likelihood of confusion</a:t>
            </a:r>
          </a:p>
          <a:p>
            <a:r>
              <a:rPr lang="en-US" sz="2800" smtClean="0"/>
              <a:t>Rights are based on use or registration</a:t>
            </a:r>
          </a:p>
          <a:p>
            <a:r>
              <a:rPr lang="en-US" sz="2800" smtClean="0"/>
              <a:t>State or federal registrations</a:t>
            </a:r>
          </a:p>
          <a:p>
            <a:endParaRPr lang="en-US" sz="28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1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1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63491">
                                            <p:txEl>
                                              <p:pRg st="0" end="0"/>
                                            </p:txEl>
                                          </p:spTgt>
                                        </p:tgtEl>
                                        <p:attrNameLst>
                                          <p:attrName>style.color</p:attrName>
                                        </p:attrNameLst>
                                      </p:cBhvr>
                                      <p:to>
                                        <a:schemeClr val="accent1"/>
                                      </p:to>
                                    </p:animClr>
                                  </p:childTnLst>
                                </p:cTn>
                              </p:par>
                              <p:par>
                                <p:cTn id="25" presetID="3" presetClass="emph" presetSubtype="2" fill="hold" nodeType="withEffect">
                                  <p:stCondLst>
                                    <p:cond delay="0"/>
                                  </p:stCondLst>
                                  <p:childTnLst>
                                    <p:animClr clrSpc="rgb" dir="cw">
                                      <p:cBhvr override="childStyle">
                                        <p:cTn id="26" dur="500" fill="hold"/>
                                        <p:tgtEl>
                                          <p:spTgt spid="63491">
                                            <p:txEl>
                                              <p:pRg st="1" end="1"/>
                                            </p:txEl>
                                          </p:spTgt>
                                        </p:tgtEl>
                                        <p:attrNameLst>
                                          <p:attrName>style.color</p:attrName>
                                        </p:attrNameLst>
                                      </p:cBhvr>
                                      <p:to>
                                        <a:schemeClr val="accent1"/>
                                      </p:to>
                                    </p:animClr>
                                  </p:childTnLst>
                                </p:cTn>
                              </p:par>
                              <p:par>
                                <p:cTn id="27" presetID="3" presetClass="emph" presetSubtype="2" fill="hold" nodeType="withEffect">
                                  <p:stCondLst>
                                    <p:cond delay="0"/>
                                  </p:stCondLst>
                                  <p:childTnLst>
                                    <p:animClr clrSpc="rgb" dir="cw">
                                      <p:cBhvr override="childStyle">
                                        <p:cTn id="28" dur="500" fill="hold"/>
                                        <p:tgtEl>
                                          <p:spTgt spid="63491">
                                            <p:txEl>
                                              <p:pRg st="2" end="2"/>
                                            </p:txEl>
                                          </p:spTgt>
                                        </p:tgtEl>
                                        <p:attrNameLst>
                                          <p:attrName>style.color</p:attrName>
                                        </p:attrNameLst>
                                      </p:cBhvr>
                                      <p:to>
                                        <a:schemeClr val="accent1"/>
                                      </p:to>
                                    </p:animClr>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3491">
                                            <p:txEl>
                                              <p:pRg st="3" end="3"/>
                                            </p:txEl>
                                          </p:spTgt>
                                        </p:tgtEl>
                                        <p:attrNameLst>
                                          <p:attrName>style.visibility</p:attrName>
                                        </p:attrNameLst>
                                      </p:cBhvr>
                                      <p:to>
                                        <p:strVal val="visible"/>
                                      </p:to>
                                    </p:set>
                                    <p:anim calcmode="lin" valueType="num">
                                      <p:cBhvr additive="base">
                                        <p:cTn id="33"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500" fill="hold"/>
                                        <p:tgtEl>
                                          <p:spTgt spid="63491">
                                            <p:txEl>
                                              <p:pRg st="3" end="3"/>
                                            </p:txEl>
                                          </p:spTgt>
                                        </p:tgtEl>
                                        <p:attrNameLst>
                                          <p:attrName>style.color</p:attrName>
                                        </p:attrNameLst>
                                      </p:cBhvr>
                                      <p:to>
                                        <a:schemeClr val="accent1"/>
                                      </p:to>
                                    </p:animClr>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3491">
                                            <p:txEl>
                                              <p:pRg st="4" end="4"/>
                                            </p:txEl>
                                          </p:spTgt>
                                        </p:tgtEl>
                                        <p:attrNameLst>
                                          <p:attrName>style.visibility</p:attrName>
                                        </p:attrNameLst>
                                      </p:cBhvr>
                                      <p:to>
                                        <p:strVal val="visible"/>
                                      </p:to>
                                    </p:set>
                                    <p:anim calcmode="lin" valueType="num">
                                      <p:cBhvr additive="base">
                                        <p:cTn id="43"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nodeType="clickEffect">
                                  <p:stCondLst>
                                    <p:cond delay="0"/>
                                  </p:stCondLst>
                                  <p:childTnLst>
                                    <p:animClr clrSpc="rgb" dir="cw">
                                      <p:cBhvr override="childStyle">
                                        <p:cTn id="48" dur="500" fill="hold"/>
                                        <p:tgtEl>
                                          <p:spTgt spid="63491">
                                            <p:txEl>
                                              <p:pRg st="4" end="4"/>
                                            </p:txEl>
                                          </p:spTgt>
                                        </p:tgtEl>
                                        <p:attrNameLst>
                                          <p:attrName>style.color</p:attrName>
                                        </p:attrNameLst>
                                      </p:cBhvr>
                                      <p:to>
                                        <a:schemeClr val="accent1"/>
                                      </p:to>
                                    </p:animClr>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3491">
                                            <p:txEl>
                                              <p:pRg st="5" end="5"/>
                                            </p:txEl>
                                          </p:spTgt>
                                        </p:tgtEl>
                                        <p:attrNameLst>
                                          <p:attrName>style.visibility</p:attrName>
                                        </p:attrNameLst>
                                      </p:cBhvr>
                                      <p:to>
                                        <p:strVal val="visible"/>
                                      </p:to>
                                    </p:set>
                                    <p:anim calcmode="lin" valueType="num">
                                      <p:cBhvr additive="base">
                                        <p:cTn id="53"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63491">
                                            <p:txEl>
                                              <p:pRg st="5" end="5"/>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1066800"/>
            <a:ext cx="82296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smtClean="0"/>
              <a:t>Trademark Tips</a:t>
            </a:r>
          </a:p>
        </p:txBody>
      </p:sp>
      <p:sp>
        <p:nvSpPr>
          <p:cNvPr id="65539" name="Rectangle 3"/>
          <p:cNvSpPr>
            <a:spLocks noGrp="1" noChangeArrowheads="1"/>
          </p:cNvSpPr>
          <p:nvPr>
            <p:ph idx="1"/>
          </p:nvPr>
        </p:nvSpPr>
        <p:spPr bwMode="auto">
          <a:xfrm>
            <a:off x="457200" y="1981200"/>
            <a:ext cx="8305800" cy="3352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smtClean="0"/>
              <a:t>Before using a word, name, or slogan, ask for a trademark search</a:t>
            </a:r>
          </a:p>
          <a:p>
            <a:pPr lvl="1">
              <a:lnSpc>
                <a:spcPct val="80000"/>
              </a:lnSpc>
            </a:pPr>
            <a:r>
              <a:rPr lang="en-US" sz="2400" smtClean="0"/>
              <a:t>Identify the risk associated with using the word, name, or slogan</a:t>
            </a:r>
          </a:p>
          <a:p>
            <a:pPr>
              <a:lnSpc>
                <a:spcPct val="80000"/>
              </a:lnSpc>
            </a:pPr>
            <a:r>
              <a:rPr lang="en-US" sz="2400" smtClean="0"/>
              <a:t>Before adopting a new mark for a product or service, get protection</a:t>
            </a:r>
          </a:p>
          <a:p>
            <a:pPr lvl="1">
              <a:lnSpc>
                <a:spcPct val="80000"/>
              </a:lnSpc>
            </a:pPr>
            <a:r>
              <a:rPr lang="en-US" sz="2400" smtClean="0"/>
              <a:t>Make sure you are not infringing another entity’s mark</a:t>
            </a:r>
          </a:p>
          <a:p>
            <a:pPr lvl="1">
              <a:lnSpc>
                <a:spcPct val="80000"/>
              </a:lnSpc>
            </a:pPr>
            <a:r>
              <a:rPr lang="en-US" sz="2400" smtClean="0"/>
              <a:t>Protect your mark before publicizing it by filing an intent-to-use federal trademark application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65539">
                                            <p:txEl>
                                              <p:pRg st="0" end="0"/>
                                            </p:txEl>
                                          </p:spTgt>
                                        </p:tgtEl>
                                        <p:attrNameLst>
                                          <p:attrName>style.color</p:attrName>
                                        </p:attrNameLst>
                                      </p:cBhvr>
                                      <p:to>
                                        <a:schemeClr val="accent1"/>
                                      </p:to>
                                    </p:animClr>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 calcmode="lin" valueType="num">
                                      <p:cBhvr additive="base">
                                        <p:cTn id="17"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65539">
                                            <p:txEl>
                                              <p:pRg st="1" end="1"/>
                                            </p:txEl>
                                          </p:spTgt>
                                        </p:tgtEl>
                                        <p:attrNameLst>
                                          <p:attrName>style.color</p:attrName>
                                        </p:attrNameLst>
                                      </p:cBhvr>
                                      <p:to>
                                        <a:schemeClr val="accent1"/>
                                      </p:to>
                                    </p:animClr>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5539">
                                            <p:txEl>
                                              <p:pRg st="2" end="2"/>
                                            </p:txEl>
                                          </p:spTgt>
                                        </p:tgtEl>
                                        <p:attrNameLst>
                                          <p:attrName>style.visibility</p:attrName>
                                        </p:attrNameLst>
                                      </p:cBhvr>
                                      <p:to>
                                        <p:strVal val="visible"/>
                                      </p:to>
                                    </p:set>
                                    <p:anim calcmode="lin" valueType="num">
                                      <p:cBhvr additive="base">
                                        <p:cTn id="27"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500" fill="hold"/>
                                        <p:tgtEl>
                                          <p:spTgt spid="65539">
                                            <p:txEl>
                                              <p:pRg st="2" end="2"/>
                                            </p:txEl>
                                          </p:spTgt>
                                        </p:tgtEl>
                                        <p:attrNameLst>
                                          <p:attrName>style.color</p:attrName>
                                        </p:attrNameLst>
                                      </p:cBhvr>
                                      <p:to>
                                        <a:schemeClr val="accent1"/>
                                      </p:to>
                                    </p:animClr>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539">
                                            <p:txEl>
                                              <p:pRg st="3" end="3"/>
                                            </p:txEl>
                                          </p:spTgt>
                                        </p:tgtEl>
                                        <p:attrNameLst>
                                          <p:attrName>style.visibility</p:attrName>
                                        </p:attrNameLst>
                                      </p:cBhvr>
                                      <p:to>
                                        <p:strVal val="visible"/>
                                      </p:to>
                                    </p:set>
                                    <p:anim calcmode="lin" valueType="num">
                                      <p:cBhvr additive="base">
                                        <p:cTn id="37"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5539">
                                            <p:txEl>
                                              <p:pRg st="4" end="4"/>
                                            </p:txEl>
                                          </p:spTgt>
                                        </p:tgtEl>
                                        <p:attrNameLst>
                                          <p:attrName>style.visibility</p:attrName>
                                        </p:attrNameLst>
                                      </p:cBhvr>
                                      <p:to>
                                        <p:strVal val="visible"/>
                                      </p:to>
                                    </p:set>
                                    <p:anim calcmode="lin" valueType="num">
                                      <p:cBhvr additive="base">
                                        <p:cTn id="41"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65539">
                                            <p:txEl>
                                              <p:pRg st="3" end="3"/>
                                            </p:txEl>
                                          </p:spTgt>
                                        </p:tgtEl>
                                        <p:attrNameLst>
                                          <p:attrName>style.color</p:attrName>
                                        </p:attrNameLst>
                                      </p:cBhvr>
                                      <p:to>
                                        <a:schemeClr val="accent1"/>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dir="cw">
                                      <p:cBhvr override="childStyle">
                                        <p:cTn id="50" dur="500" fill="hold"/>
                                        <p:tgtEl>
                                          <p:spTgt spid="65539">
                                            <p:txEl>
                                              <p:pRg st="4" end="4"/>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304800" y="990600"/>
            <a:ext cx="8610600" cy="12192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smtClean="0"/>
              <a:t>Trademarks  </a:t>
            </a:r>
            <a:br>
              <a:rPr lang="en-US" sz="3600" smtClean="0"/>
            </a:br>
            <a:r>
              <a:rPr lang="en-US" sz="3600" smtClean="0"/>
              <a:t>Must Be Defended</a:t>
            </a:r>
          </a:p>
        </p:txBody>
      </p:sp>
      <p:pic>
        <p:nvPicPr>
          <p:cNvPr id="66563" name="Picture 3" descr="Xerosad"/>
          <p:cNvPicPr>
            <a:picLocks noGrp="1" noChangeAspect="1" noChangeArrowheads="1"/>
          </p:cNvPicPr>
          <p:nvPr>
            <p:ph sz="half" idx="1"/>
          </p:nvPr>
        </p:nvPicPr>
        <p:blipFill>
          <a:blip r:embed="rId2" cstate="print"/>
          <a:stretch>
            <a:fillRect/>
          </a:stretch>
        </p:blipFill>
        <p:spPr bwMode="auto">
          <a:xfrm>
            <a:off x="968053" y="1905000"/>
            <a:ext cx="3016893" cy="4343400"/>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p:cTn id="7" dur="1000" fill="hold"/>
                                        <p:tgtEl>
                                          <p:spTgt spid="66563"/>
                                        </p:tgtEl>
                                        <p:attrNameLst>
                                          <p:attrName>ppt_w</p:attrName>
                                        </p:attrNameLst>
                                      </p:cBhvr>
                                      <p:tavLst>
                                        <p:tav tm="0">
                                          <p:val>
                                            <p:fltVal val="0"/>
                                          </p:val>
                                        </p:tav>
                                        <p:tav tm="100000">
                                          <p:val>
                                            <p:strVal val="#ppt_w"/>
                                          </p:val>
                                        </p:tav>
                                      </p:tavLst>
                                    </p:anim>
                                    <p:anim calcmode="lin" valueType="num">
                                      <p:cBhvr>
                                        <p:cTn id="8" dur="1000" fill="hold"/>
                                        <p:tgtEl>
                                          <p:spTgt spid="66563"/>
                                        </p:tgtEl>
                                        <p:attrNameLst>
                                          <p:attrName>ppt_h</p:attrName>
                                        </p:attrNameLst>
                                      </p:cBhvr>
                                      <p:tavLst>
                                        <p:tav tm="0">
                                          <p:val>
                                            <p:fltVal val="0"/>
                                          </p:val>
                                        </p:tav>
                                        <p:tav tm="100000">
                                          <p:val>
                                            <p:strVal val="#ppt_h"/>
                                          </p:val>
                                        </p:tav>
                                      </p:tavLst>
                                    </p:anim>
                                    <p:anim calcmode="lin" valueType="num">
                                      <p:cBhvr>
                                        <p:cTn id="9" dur="1000" fill="hold"/>
                                        <p:tgtEl>
                                          <p:spTgt spid="665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2133600" y="990600"/>
            <a:ext cx="4375150" cy="1417638"/>
          </a:xfrm>
          <a:noFill/>
          <a:ln>
            <a:miter lim="800000"/>
            <a:headEnd/>
            <a:tailEnd/>
          </a:ln>
        </p:spPr>
        <p:txBody>
          <a:bodyPr vert="horz" wrap="square" lIns="92075" tIns="46038" rIns="92075" bIns="46038" numCol="1" anchor="ctr" anchorCtr="0" compatLnSpc="1">
            <a:prstTxWarp prst="textNoShape">
              <a:avLst/>
            </a:prstTxWarp>
          </a:bodyPr>
          <a:lstStyle/>
          <a:p>
            <a:pPr algn="ctr"/>
            <a:r>
              <a:rPr lang="en-US" sz="3600" smtClean="0"/>
              <a:t>Copyright</a:t>
            </a:r>
          </a:p>
        </p:txBody>
      </p:sp>
      <p:sp>
        <p:nvSpPr>
          <p:cNvPr id="69635" name="Rectangle 3"/>
          <p:cNvSpPr>
            <a:spLocks noGrp="1" noChangeArrowheads="1"/>
          </p:cNvSpPr>
          <p:nvPr>
            <p:ph type="body" sz="half" idx="1"/>
          </p:nvPr>
        </p:nvSpPr>
        <p:spPr bwMode="auto">
          <a:xfrm>
            <a:off x="609600" y="2286000"/>
            <a:ext cx="8153400" cy="4114800"/>
          </a:xfrm>
          <a:noFill/>
          <a:ln>
            <a:miter lim="800000"/>
            <a:headEnd/>
            <a:tailEnd/>
          </a:ln>
        </p:spPr>
        <p:txBody>
          <a:bodyPr vert="horz" wrap="square" lIns="92075" tIns="46038" rIns="92075" bIns="46038" numCol="1" anchor="t" anchorCtr="0" compatLnSpc="1">
            <a:prstTxWarp prst="textNoShape">
              <a:avLst/>
            </a:prstTxWarp>
          </a:bodyPr>
          <a:lstStyle/>
          <a:p>
            <a:pPr marL="0" indent="0"/>
            <a:r>
              <a:rPr lang="en-US" sz="2400" smtClean="0"/>
              <a:t>Protects the </a:t>
            </a:r>
            <a:r>
              <a:rPr lang="en-US" sz="2400" u="sng" smtClean="0"/>
              <a:t>expression of an idea</a:t>
            </a:r>
            <a:r>
              <a:rPr lang="en-US" sz="2400" smtClean="0"/>
              <a:t>, not the idea  itself</a:t>
            </a:r>
          </a:p>
          <a:p>
            <a:pPr marL="0" indent="0"/>
            <a:r>
              <a:rPr lang="en-US" sz="2400" smtClean="0"/>
              <a:t>Protects against copying, not against independent development of an identical work</a:t>
            </a:r>
          </a:p>
          <a:p>
            <a:pPr marL="0" indent="0">
              <a:spcBef>
                <a:spcPct val="0"/>
              </a:spcBef>
            </a:pPr>
            <a:r>
              <a:rPr lang="en-US" sz="2400" smtClean="0"/>
              <a:t>Copyright protection occurs </a:t>
            </a:r>
            <a:r>
              <a:rPr lang="en-US" sz="2400" u="sng" smtClean="0"/>
              <a:t>automatically</a:t>
            </a:r>
            <a:r>
              <a:rPr lang="en-US" sz="2400" smtClean="0"/>
              <a:t> once  the original work is fixed in a tangible medium</a:t>
            </a:r>
          </a:p>
          <a:p>
            <a:pPr marL="0" indent="0">
              <a:spcBef>
                <a:spcPct val="0"/>
              </a:spcBef>
            </a:pPr>
            <a:r>
              <a:rPr lang="en-US" sz="2400" smtClean="0"/>
              <a:t>Registration of the copyright is NOT required  for protection (but it may be required to sue for infringement).</a:t>
            </a:r>
          </a:p>
        </p:txBody>
      </p:sp>
      <p:pic>
        <p:nvPicPr>
          <p:cNvPr id="69636" name="Picture 4" descr="j0178308"/>
          <p:cNvPicPr>
            <a:picLocks noGrp="1" noChangeAspect="1" noChangeArrowheads="1" noCrop="1"/>
          </p:cNvPicPr>
          <p:nvPr>
            <p:ph sz="quarter" idx="2"/>
          </p:nvPr>
        </p:nvPicPr>
        <p:blipFill>
          <a:blip r:embed="rId3" cstate="print"/>
          <a:srcRect/>
          <a:stretch>
            <a:fillRect/>
          </a:stretch>
        </p:blipFill>
        <p:spPr bwMode="auto">
          <a:xfrm>
            <a:off x="6096000" y="1219200"/>
            <a:ext cx="533400" cy="533400"/>
          </a:xfrm>
          <a:noFill/>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500" fill="hold"/>
                                        <p:tgtEl>
                                          <p:spTgt spid="69635">
                                            <p:txEl>
                                              <p:pRg st="0" end="0"/>
                                            </p:txEl>
                                          </p:spTgt>
                                        </p:tgtEl>
                                        <p:attrNameLst>
                                          <p:attrName>style.color</p:attrName>
                                        </p:attrNameLst>
                                      </p:cBhvr>
                                      <p:to>
                                        <a:schemeClr val="accent1"/>
                                      </p:to>
                                    </p:animClr>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 calcmode="lin" valueType="num">
                                      <p:cBhvr additive="base">
                                        <p:cTn id="17"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69635">
                                            <p:txEl>
                                              <p:pRg st="1" end="1"/>
                                            </p:txEl>
                                          </p:spTgt>
                                        </p:tgtEl>
                                        <p:attrNameLst>
                                          <p:attrName>style.color</p:attrName>
                                        </p:attrNameLst>
                                      </p:cBhvr>
                                      <p:to>
                                        <a:schemeClr val="accent1"/>
                                      </p:to>
                                    </p:animClr>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9635">
                                            <p:txEl>
                                              <p:pRg st="2" end="2"/>
                                            </p:txEl>
                                          </p:spTgt>
                                        </p:tgtEl>
                                        <p:attrNameLst>
                                          <p:attrName>style.visibility</p:attrName>
                                        </p:attrNameLst>
                                      </p:cBhvr>
                                      <p:to>
                                        <p:strVal val="visible"/>
                                      </p:to>
                                    </p:set>
                                    <p:anim calcmode="lin" valueType="num">
                                      <p:cBhvr additive="base">
                                        <p:cTn id="2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500" fill="hold"/>
                                        <p:tgtEl>
                                          <p:spTgt spid="69635">
                                            <p:txEl>
                                              <p:pRg st="2" end="2"/>
                                            </p:txEl>
                                          </p:spTgt>
                                        </p:tgtEl>
                                        <p:attrNameLst>
                                          <p:attrName>style.color</p:attrName>
                                        </p:attrNameLst>
                                      </p:cBhvr>
                                      <p:to>
                                        <a:schemeClr val="accent1"/>
                                      </p:to>
                                    </p:animClr>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9635">
                                            <p:txEl>
                                              <p:pRg st="3" end="3"/>
                                            </p:txEl>
                                          </p:spTgt>
                                        </p:tgtEl>
                                        <p:attrNameLst>
                                          <p:attrName>style.visibility</p:attrName>
                                        </p:attrNameLst>
                                      </p:cBhvr>
                                      <p:to>
                                        <p:strVal val="visible"/>
                                      </p:to>
                                    </p:set>
                                    <p:anim calcmode="lin" valueType="num">
                                      <p:cBhvr additive="base">
                                        <p:cTn id="37"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500" fill="hold"/>
                                        <p:tgtEl>
                                          <p:spTgt spid="69635">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0" y="990600"/>
            <a:ext cx="9144000" cy="1143000"/>
          </a:xfrm>
          <a:noFill/>
          <a:ln>
            <a:miter lim="800000"/>
            <a:headEnd/>
            <a:tailEnd/>
          </a:ln>
        </p:spPr>
        <p:txBody>
          <a:bodyPr vert="horz" wrap="square" lIns="92075" tIns="46038" rIns="92075" bIns="46038" numCol="1" anchor="ctr" anchorCtr="0" compatLnSpc="1">
            <a:prstTxWarp prst="textNoShape">
              <a:avLst/>
            </a:prstTxWarp>
          </a:bodyPr>
          <a:lstStyle/>
          <a:p>
            <a:pPr algn="ctr"/>
            <a:r>
              <a:rPr lang="en-US" sz="3600" b="1" smtClean="0"/>
              <a:t>Copyright</a:t>
            </a:r>
          </a:p>
        </p:txBody>
      </p:sp>
      <p:sp>
        <p:nvSpPr>
          <p:cNvPr id="71683" name="Rectangle 3"/>
          <p:cNvSpPr>
            <a:spLocks noGrp="1" noChangeArrowheads="1"/>
          </p:cNvSpPr>
          <p:nvPr>
            <p:ph type="body" sz="half" idx="1"/>
          </p:nvPr>
        </p:nvSpPr>
        <p:spPr bwMode="auto">
          <a:xfrm>
            <a:off x="533400" y="2743200"/>
            <a:ext cx="8153400" cy="2895600"/>
          </a:xfrm>
          <a:noFill/>
          <a:ln>
            <a:miter lim="800000"/>
            <a:headEnd/>
            <a:tailEnd/>
          </a:ln>
        </p:spPr>
        <p:txBody>
          <a:bodyPr vert="horz" wrap="square" lIns="92075" tIns="46038" rIns="92075" bIns="46038" numCol="1" anchor="t" anchorCtr="0" compatLnSpc="1">
            <a:prstTxWarp prst="textNoShape">
              <a:avLst/>
            </a:prstTxWarp>
          </a:bodyPr>
          <a:lstStyle/>
          <a:p>
            <a:pPr marL="0" indent="0">
              <a:lnSpc>
                <a:spcPct val="90000"/>
              </a:lnSpc>
              <a:spcAft>
                <a:spcPct val="10000"/>
              </a:spcAft>
            </a:pPr>
            <a:r>
              <a:rPr lang="en-US" sz="2400" smtClean="0"/>
              <a:t> The employer </a:t>
            </a:r>
            <a:r>
              <a:rPr lang="en-US" sz="2400" u="sng" smtClean="0"/>
              <a:t>AUTOMATICALLY</a:t>
            </a:r>
            <a:r>
              <a:rPr lang="en-US" sz="2400" smtClean="0"/>
              <a:t> owns the  copyright for work product created by an  employee within the scope of his or her  employment</a:t>
            </a:r>
          </a:p>
          <a:p>
            <a:pPr marL="0" indent="0">
              <a:lnSpc>
                <a:spcPct val="90000"/>
              </a:lnSpc>
              <a:spcAft>
                <a:spcPct val="10000"/>
              </a:spcAft>
            </a:pPr>
            <a:r>
              <a:rPr lang="en-US" sz="2400" smtClean="0"/>
              <a:t> The employer does </a:t>
            </a:r>
            <a:r>
              <a:rPr lang="en-US" sz="2400" u="sng" smtClean="0"/>
              <a:t>NOT</a:t>
            </a:r>
            <a:r>
              <a:rPr lang="en-US" sz="2400" smtClean="0"/>
              <a:t> own the copyright  for work product created by an independent  contractor . . .</a:t>
            </a:r>
          </a:p>
          <a:p>
            <a:pPr marL="0" indent="0">
              <a:lnSpc>
                <a:spcPct val="90000"/>
              </a:lnSpc>
            </a:pPr>
            <a:r>
              <a:rPr lang="en-US" sz="2400" smtClean="0"/>
              <a:t> unless the contractor assigns the copyright in writing</a:t>
            </a:r>
          </a:p>
        </p:txBody>
      </p:sp>
      <p:pic>
        <p:nvPicPr>
          <p:cNvPr id="71684"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7772400" y="7086600"/>
            <a:ext cx="304800" cy="304800"/>
          </a:xfrm>
          <a:prstGeom prst="rect">
            <a:avLst/>
          </a:prstGeom>
          <a:noFill/>
        </p:spPr>
      </p:pic>
      <p:sp>
        <p:nvSpPr>
          <p:cNvPr id="71685" name="Text Box 5"/>
          <p:cNvSpPr txBox="1">
            <a:spLocks noChangeArrowheads="1"/>
          </p:cNvSpPr>
          <p:nvPr/>
        </p:nvSpPr>
        <p:spPr bwMode="auto">
          <a:xfrm>
            <a:off x="0" y="1905000"/>
            <a:ext cx="9144000" cy="519113"/>
          </a:xfrm>
          <a:prstGeom prst="rect">
            <a:avLst/>
          </a:prstGeom>
          <a:noFill/>
          <a:ln w="9525">
            <a:noFill/>
            <a:miter lim="800000"/>
            <a:headEnd/>
            <a:tailEnd/>
          </a:ln>
          <a:effectLst/>
        </p:spPr>
        <p:txBody>
          <a:bodyPr>
            <a:spAutoFit/>
          </a:bodyPr>
          <a:lstStyle/>
          <a:p>
            <a:pPr algn="ctr">
              <a:spcBef>
                <a:spcPct val="50000"/>
              </a:spcBef>
            </a:pPr>
            <a:r>
              <a:rPr lang="en-US" sz="2800" b="1">
                <a:solidFill>
                  <a:schemeClr val="bg1"/>
                </a:solidFill>
                <a:latin typeface="Arial" charset="0"/>
              </a:rPr>
              <a:t>Under the “Work Made for Hire Doctrine”: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 calcmode="lin" valueType="num">
                                      <p:cBhvr additive="base">
                                        <p:cTn id="7" dur="500" fill="hold"/>
                                        <p:tgtEl>
                                          <p:spTgt spid="716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additive="base">
                                        <p:cTn id="13"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71683">
                                            <p:txEl>
                                              <p:pRg st="0" end="0"/>
                                            </p:txEl>
                                          </p:spTgt>
                                        </p:tgtEl>
                                        <p:attrNameLst>
                                          <p:attrName>style.color</p:attrName>
                                        </p:attrNameLst>
                                      </p:cBhvr>
                                      <p:to>
                                        <a:schemeClr val="accent1"/>
                                      </p:to>
                                    </p:animClr>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683">
                                            <p:txEl>
                                              <p:pRg st="1" end="1"/>
                                            </p:txEl>
                                          </p:spTgt>
                                        </p:tgtEl>
                                        <p:attrNameLst>
                                          <p:attrName>style.visibility</p:attrName>
                                        </p:attrNameLst>
                                      </p:cBhvr>
                                      <p:to>
                                        <p:strVal val="visible"/>
                                      </p:to>
                                    </p:set>
                                    <p:anim calcmode="lin" valueType="num">
                                      <p:cBhvr additive="base">
                                        <p:cTn id="2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500" fill="hold"/>
                                        <p:tgtEl>
                                          <p:spTgt spid="71683">
                                            <p:txEl>
                                              <p:pRg st="1" end="1"/>
                                            </p:txEl>
                                          </p:spTgt>
                                        </p:tgtEl>
                                        <p:attrNameLst>
                                          <p:attrName>style.color</p:attrName>
                                        </p:attrNameLst>
                                      </p:cBhvr>
                                      <p:to>
                                        <a:schemeClr val="accent1"/>
                                      </p:to>
                                    </p:animClr>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683">
                                            <p:txEl>
                                              <p:pRg st="2" end="2"/>
                                            </p:txEl>
                                          </p:spTgt>
                                        </p:tgtEl>
                                        <p:attrNameLst>
                                          <p:attrName>style.visibility</p:attrName>
                                        </p:attrNameLst>
                                      </p:cBhvr>
                                      <p:to>
                                        <p:strVal val="visible"/>
                                      </p:to>
                                    </p:set>
                                    <p:anim calcmode="lin" valueType="num">
                                      <p:cBhvr additive="base">
                                        <p:cTn id="3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500" fill="hold"/>
                                        <p:tgtEl>
                                          <p:spTgt spid="71683">
                                            <p:txEl>
                                              <p:pRg st="2" end="2"/>
                                            </p:txEl>
                                          </p:spTgt>
                                        </p:tgtEl>
                                        <p:attrNameLst>
                                          <p:attrName>style.color</p:attrName>
                                        </p:attrNameLst>
                                      </p:cBhvr>
                                      <p:to>
                                        <a:schemeClr val="accent1"/>
                                      </p:to>
                                    </p:animClr>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283" fill="hold"/>
                                        <p:tgtEl>
                                          <p:spTgt spid="7168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7168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1371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smtClean="0"/>
              <a:t>Trade Secrets Definition</a:t>
            </a:r>
          </a:p>
        </p:txBody>
      </p:sp>
      <p:sp>
        <p:nvSpPr>
          <p:cNvPr id="67587" name="Rectangle 3"/>
          <p:cNvSpPr>
            <a:spLocks noGrp="1" noChangeArrowheads="1"/>
          </p:cNvSpPr>
          <p:nvPr>
            <p:ph idx="1"/>
          </p:nvPr>
        </p:nvSpPr>
        <p:spPr bwMode="auto">
          <a:xfrm>
            <a:off x="685800" y="2286000"/>
            <a:ext cx="7848600" cy="36576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2400" smtClean="0"/>
              <a:t>“</a:t>
            </a:r>
            <a:r>
              <a:rPr lang="en-US" sz="2400" u="sng" smtClean="0"/>
              <a:t>Information, without regard to form</a:t>
            </a:r>
            <a:r>
              <a:rPr lang="en-US" sz="2400" smtClean="0"/>
              <a:t> (any formula, pattern, physical device, idea, process, compilation of information or virtually any other information that), that:</a:t>
            </a:r>
          </a:p>
          <a:p>
            <a:pPr>
              <a:lnSpc>
                <a:spcPct val="80000"/>
              </a:lnSpc>
              <a:buFontTx/>
              <a:buNone/>
            </a:pPr>
            <a:r>
              <a:rPr lang="en-US" sz="2400" smtClean="0"/>
              <a:t>1.  is not commonly known or available to the public;  </a:t>
            </a:r>
          </a:p>
          <a:p>
            <a:pPr>
              <a:lnSpc>
                <a:spcPct val="80000"/>
              </a:lnSpc>
              <a:buFontTx/>
              <a:buNone/>
            </a:pPr>
            <a:r>
              <a:rPr lang="en-US" sz="2400" smtClean="0"/>
              <a:t>2.  derives economic value from not being generally known; and</a:t>
            </a:r>
          </a:p>
          <a:p>
            <a:pPr>
              <a:lnSpc>
                <a:spcPct val="80000"/>
              </a:lnSpc>
              <a:buFontTx/>
              <a:buNone/>
            </a:pPr>
            <a:r>
              <a:rPr lang="en-US" sz="2400" smtClean="0"/>
              <a:t>3.  is the subject of </a:t>
            </a:r>
            <a:r>
              <a:rPr lang="en-US" sz="2400" u="sng" smtClean="0"/>
              <a:t>reasonable</a:t>
            </a:r>
            <a:r>
              <a:rPr lang="en-US" sz="2400" smtClean="0"/>
              <a:t> efforts to maintain its secrecy.”</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81000" y="1524000"/>
            <a:ext cx="8229600" cy="7889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smtClean="0"/>
              <a:t>Limitations of Trade Secrets</a:t>
            </a:r>
          </a:p>
        </p:txBody>
      </p:sp>
      <p:sp>
        <p:nvSpPr>
          <p:cNvPr id="31747" name="Rectangle 3"/>
          <p:cNvSpPr>
            <a:spLocks noGrp="1" noChangeArrowheads="1"/>
          </p:cNvSpPr>
          <p:nvPr>
            <p:ph idx="1"/>
          </p:nvPr>
        </p:nvSpPr>
        <p:spPr bwMode="auto">
          <a:xfrm>
            <a:off x="381000" y="2667000"/>
            <a:ext cx="8229600" cy="3124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Does not protect against reverse engineering</a:t>
            </a:r>
          </a:p>
          <a:p>
            <a:pPr eaLnBrk="1" hangingPunct="1"/>
            <a:r>
              <a:rPr lang="en-US" sz="2400" smtClean="0"/>
              <a:t>Does not apply to independent creation</a:t>
            </a:r>
          </a:p>
          <a:p>
            <a:pPr eaLnBrk="1" hangingPunct="1"/>
            <a:r>
              <a:rPr lang="en-US" sz="2400" smtClean="0"/>
              <a:t>Public disclosure ends trade secret protection</a:t>
            </a:r>
          </a:p>
          <a:p>
            <a:pPr>
              <a:lnSpc>
                <a:spcPct val="85000"/>
              </a:lnSpc>
              <a:spcBef>
                <a:spcPct val="10000"/>
              </a:spcBef>
            </a:pPr>
            <a:r>
              <a:rPr lang="en-US" sz="2400" smtClean="0"/>
              <a:t>Not suitable where  the distinctive technology or idea is disclosed when the product/system is sold/public</a:t>
            </a:r>
          </a:p>
          <a:p>
            <a:pPr>
              <a:lnSpc>
                <a:spcPct val="85000"/>
              </a:lnSpc>
              <a:spcBef>
                <a:spcPct val="10000"/>
              </a:spcBef>
            </a:pPr>
            <a:r>
              <a:rPr lang="en-US" sz="2400" smtClean="0"/>
              <a:t>Trade secrets must be maintained as a secret.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1371600"/>
            <a:ext cx="8229600" cy="96202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Contact Information</a:t>
            </a:r>
          </a:p>
        </p:txBody>
      </p:sp>
      <p:sp>
        <p:nvSpPr>
          <p:cNvPr id="33795" name="Rectangle 3"/>
          <p:cNvSpPr>
            <a:spLocks noGrp="1" noChangeArrowheads="1"/>
          </p:cNvSpPr>
          <p:nvPr>
            <p:ph idx="1"/>
          </p:nvPr>
        </p:nvSpPr>
        <p:spPr bwMode="auto">
          <a:xfrm>
            <a:off x="457200" y="2362200"/>
            <a:ext cx="8229600" cy="3810000"/>
          </a:xfrm>
          <a:noFill/>
          <a:ln>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algn="ctr" eaLnBrk="1" hangingPunct="1">
              <a:lnSpc>
                <a:spcPct val="90000"/>
              </a:lnSpc>
              <a:buFontTx/>
              <a:buNone/>
            </a:pPr>
            <a:endParaRPr lang="en-US" sz="2800" dirty="0" smtClean="0"/>
          </a:p>
          <a:p>
            <a:pPr algn="ctr" eaLnBrk="1" hangingPunct="1">
              <a:lnSpc>
                <a:spcPct val="90000"/>
              </a:lnSpc>
              <a:buFontTx/>
              <a:buNone/>
            </a:pPr>
            <a:r>
              <a:rPr lang="en-US" sz="2800" dirty="0" smtClean="0"/>
              <a:t>Ryan Schneider, Esq.</a:t>
            </a:r>
          </a:p>
          <a:p>
            <a:pPr algn="ctr">
              <a:buNone/>
            </a:pPr>
            <a:r>
              <a:rPr lang="en-US" sz="2800" dirty="0" smtClean="0"/>
              <a:t>Intellectual Property Group</a:t>
            </a:r>
          </a:p>
          <a:p>
            <a:pPr algn="ctr">
              <a:buNone/>
            </a:pPr>
            <a:r>
              <a:rPr lang="en-US" sz="2800" dirty="0" smtClean="0"/>
              <a:t>Patents, Trademarks, Copyrights and Related Matters</a:t>
            </a:r>
          </a:p>
          <a:p>
            <a:pPr algn="ctr">
              <a:buNone/>
            </a:pPr>
            <a:r>
              <a:rPr lang="en-US" sz="2800" dirty="0" smtClean="0"/>
              <a:t> </a:t>
            </a:r>
          </a:p>
          <a:p>
            <a:pPr algn="ctr">
              <a:buNone/>
            </a:pPr>
            <a:r>
              <a:rPr lang="en-US" sz="2800" cap="small" dirty="0" smtClean="0"/>
              <a:t>Troutman Sanders LLP </a:t>
            </a:r>
            <a:endParaRPr lang="en-US" sz="2800" dirty="0" smtClean="0"/>
          </a:p>
          <a:p>
            <a:pPr algn="ctr">
              <a:buNone/>
            </a:pPr>
            <a:r>
              <a:rPr lang="en-US" sz="2800" cap="small" dirty="0" smtClean="0"/>
              <a:t>Bank of America Plaza</a:t>
            </a:r>
            <a:endParaRPr lang="en-US" sz="2800" dirty="0" smtClean="0"/>
          </a:p>
          <a:p>
            <a:pPr algn="ctr">
              <a:buNone/>
            </a:pPr>
            <a:r>
              <a:rPr lang="en-US" sz="2800" cap="small" dirty="0" smtClean="0"/>
              <a:t>600 Peachtree St Ne Ste 5200</a:t>
            </a:r>
            <a:endParaRPr lang="en-US" sz="2800" dirty="0" smtClean="0"/>
          </a:p>
          <a:p>
            <a:pPr algn="ctr">
              <a:buNone/>
            </a:pPr>
            <a:r>
              <a:rPr lang="en-US" sz="2800" cap="small" dirty="0" smtClean="0"/>
              <a:t>Atlanta </a:t>
            </a:r>
            <a:r>
              <a:rPr lang="en-US" sz="2800" cap="small" dirty="0" err="1" smtClean="0"/>
              <a:t>Ga</a:t>
            </a:r>
            <a:r>
              <a:rPr lang="en-US" sz="2800" cap="small" dirty="0" smtClean="0"/>
              <a:t> 30308-2231</a:t>
            </a:r>
            <a:endParaRPr lang="en-US" sz="2800" dirty="0" smtClean="0"/>
          </a:p>
          <a:p>
            <a:pPr algn="ctr">
              <a:buNone/>
            </a:pPr>
            <a:r>
              <a:rPr lang="en-US" sz="2800" dirty="0" smtClean="0"/>
              <a:t>Direct:  404.885.2773 │ Fax:  404.962.6849 </a:t>
            </a:r>
            <a:br>
              <a:rPr lang="en-US" sz="2800" dirty="0" smtClean="0"/>
            </a:br>
            <a:r>
              <a:rPr lang="en-US" sz="2800" dirty="0" smtClean="0"/>
              <a:t>E-Mail:  </a:t>
            </a:r>
            <a:r>
              <a:rPr lang="en-US" sz="2800" dirty="0" smtClean="0">
                <a:hlinkClick r:id="rId2"/>
              </a:rPr>
              <a:t>ryan.schneider@troutmansanders.com</a:t>
            </a:r>
            <a:endParaRPr lang="en-US" sz="2800" dirty="0" smtClean="0"/>
          </a:p>
          <a:p>
            <a:pPr algn="ctr">
              <a:buNone/>
            </a:pPr>
            <a:r>
              <a:rPr lang="en-US" sz="2800" dirty="0" smtClean="0"/>
              <a:t>Web: </a:t>
            </a:r>
            <a:r>
              <a:rPr lang="en-US" sz="2800" dirty="0" smtClean="0">
                <a:hlinkClick r:id="rId3"/>
              </a:rPr>
              <a:t>www.troutmansanders.com</a:t>
            </a:r>
            <a:endParaRPr lang="en-US" sz="2800" dirty="0" smtClean="0"/>
          </a:p>
          <a:p>
            <a:pPr>
              <a:buNone/>
            </a:pPr>
            <a:endParaRPr lang="en-US" sz="2800" dirty="0" smtClean="0"/>
          </a:p>
          <a:p>
            <a:pPr algn="ctr">
              <a:buNone/>
            </a:pPr>
            <a:r>
              <a:rPr lang="en-US" sz="2800" cap="small" dirty="0" smtClean="0"/>
              <a:t>Atlanta • Chicago • Hong Kong • London • Newark • Norfolk • Orange County • Portland • Richmond  • San Diego • Shanghai • </a:t>
            </a:r>
            <a:r>
              <a:rPr lang="en-US" sz="2800" cap="small" dirty="0" err="1" smtClean="0"/>
              <a:t>Tysons</a:t>
            </a:r>
            <a:r>
              <a:rPr lang="en-US" sz="2800" cap="small" dirty="0" smtClean="0"/>
              <a:t> Corner • Virginia Beach • Raleigh • Washington, D.C. • New York</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143000"/>
            <a:ext cx="8229600" cy="1143000"/>
          </a:xfrm>
          <a:noFill/>
          <a:ln>
            <a:miter lim="800000"/>
            <a:headEnd/>
            <a:tailEnd/>
          </a:ln>
        </p:spPr>
        <p:txBody>
          <a:bodyPr vert="horz" wrap="square" lIns="92075" tIns="46038" rIns="92075" bIns="46038" numCol="1" anchor="ctr" anchorCtr="0" compatLnSpc="1">
            <a:prstTxWarp prst="textNoShape">
              <a:avLst/>
            </a:prstTxWarp>
            <a:normAutofit fontScale="90000"/>
          </a:bodyPr>
          <a:lstStyle/>
          <a:p>
            <a:pPr algn="ctr" eaLnBrk="1" hangingPunct="1"/>
            <a:r>
              <a:rPr lang="en-US" sz="3600" smtClean="0"/>
              <a:t>Basis for the </a:t>
            </a:r>
            <a:br>
              <a:rPr lang="en-US" sz="3600" smtClean="0"/>
            </a:br>
            <a:r>
              <a:rPr lang="en-US" sz="3600" smtClean="0"/>
              <a:t>U.S. Patent System</a:t>
            </a:r>
          </a:p>
        </p:txBody>
      </p:sp>
      <p:sp>
        <p:nvSpPr>
          <p:cNvPr id="3075" name="Rectangle 3"/>
          <p:cNvSpPr>
            <a:spLocks noGrp="1" noChangeArrowheads="1"/>
          </p:cNvSpPr>
          <p:nvPr>
            <p:ph idx="1"/>
          </p:nvPr>
        </p:nvSpPr>
        <p:spPr bwMode="auto">
          <a:xfrm>
            <a:off x="457200" y="2514600"/>
            <a:ext cx="8153400" cy="281940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lnSpc>
                <a:spcPct val="90000"/>
              </a:lnSpc>
              <a:buFontTx/>
              <a:buNone/>
            </a:pPr>
            <a:r>
              <a:rPr lang="en-US" sz="2800" i="1" smtClean="0"/>
              <a:t>Congress shall have the power to promote the progress of science and useful arts, by securing for limited times to  authors and inventors the exclusive right to their respective writings and discoveries.</a:t>
            </a:r>
          </a:p>
          <a:p>
            <a:pPr marL="0" indent="0" eaLnBrk="1" hangingPunct="1">
              <a:lnSpc>
                <a:spcPct val="90000"/>
              </a:lnSpc>
              <a:buFontTx/>
              <a:buNone/>
            </a:pPr>
            <a:endParaRPr lang="en-US" sz="1200" i="1" smtClean="0"/>
          </a:p>
          <a:p>
            <a:pPr marL="0" indent="0" algn="r" eaLnBrk="1" hangingPunct="1">
              <a:lnSpc>
                <a:spcPct val="90000"/>
              </a:lnSpc>
              <a:buFontTx/>
              <a:buNone/>
            </a:pPr>
            <a:r>
              <a:rPr lang="en-US" sz="2400" smtClean="0">
                <a:latin typeface="Times New Roman" pitchFamily="18" charset="0"/>
              </a:rPr>
              <a:t>U.S. Constitution, Article I, Sec. 8</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0668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z="3600" smtClean="0"/>
              <a:t>What Is A Patent?</a:t>
            </a:r>
          </a:p>
        </p:txBody>
      </p:sp>
      <p:sp>
        <p:nvSpPr>
          <p:cNvPr id="4099" name="Rectangle 3"/>
          <p:cNvSpPr>
            <a:spLocks noGrp="1" noChangeArrowheads="1"/>
          </p:cNvSpPr>
          <p:nvPr>
            <p:ph idx="1"/>
          </p:nvPr>
        </p:nvSpPr>
        <p:spPr bwMode="auto">
          <a:xfrm>
            <a:off x="533400" y="2514600"/>
            <a:ext cx="8229600" cy="304800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buFontTx/>
              <a:buNone/>
            </a:pPr>
            <a:r>
              <a:rPr lang="en-US" sz="2800" i="1" smtClean="0"/>
              <a:t>A grant by the Government of the right to exclude others from making, using, offering to sell, or selling the patented invention within the United States or importing it into the United States.</a:t>
            </a:r>
          </a:p>
          <a:p>
            <a:pPr marL="0" indent="0" eaLnBrk="1" hangingPunct="1">
              <a:buFontTx/>
              <a:buNone/>
            </a:pPr>
            <a:endParaRPr lang="en-US" sz="2800" i="1"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371600"/>
            <a:ext cx="82296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smtClean="0"/>
              <a:t>What Is a Patent?</a:t>
            </a:r>
          </a:p>
        </p:txBody>
      </p:sp>
      <p:sp>
        <p:nvSpPr>
          <p:cNvPr id="5123" name="Rectangle 3"/>
          <p:cNvSpPr>
            <a:spLocks noGrp="1" noChangeArrowheads="1"/>
          </p:cNvSpPr>
          <p:nvPr>
            <p:ph idx="1"/>
          </p:nvPr>
        </p:nvSpPr>
        <p:spPr bwMode="auto">
          <a:xfrm>
            <a:off x="457200" y="2209800"/>
            <a:ext cx="8229600" cy="3429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800" smtClean="0"/>
              <a:t>The legal right to </a:t>
            </a:r>
            <a:r>
              <a:rPr lang="en-US" sz="2800" u="sng" smtClean="0"/>
              <a:t>exclude</a:t>
            </a:r>
            <a:r>
              <a:rPr lang="en-US" sz="2800" smtClean="0"/>
              <a:t> </a:t>
            </a:r>
            <a:r>
              <a:rPr lang="en-US" sz="2800" i="1" smtClean="0"/>
              <a:t>others </a:t>
            </a:r>
            <a:r>
              <a:rPr lang="en-US" sz="2800" smtClean="0"/>
              <a:t>from </a:t>
            </a:r>
          </a:p>
          <a:p>
            <a:pPr lvl="1" eaLnBrk="1" hangingPunct="1">
              <a:lnSpc>
                <a:spcPct val="80000"/>
              </a:lnSpc>
              <a:buClr>
                <a:srgbClr val="FE9B03"/>
              </a:buClr>
            </a:pPr>
            <a:r>
              <a:rPr lang="en-US" smtClean="0"/>
              <a:t>making, </a:t>
            </a:r>
          </a:p>
          <a:p>
            <a:pPr lvl="1" eaLnBrk="1" hangingPunct="1">
              <a:lnSpc>
                <a:spcPct val="80000"/>
              </a:lnSpc>
              <a:buClr>
                <a:srgbClr val="FE9B03"/>
              </a:buClr>
            </a:pPr>
            <a:r>
              <a:rPr lang="en-US" smtClean="0"/>
              <a:t>using, </a:t>
            </a:r>
          </a:p>
          <a:p>
            <a:pPr lvl="1" eaLnBrk="1" hangingPunct="1">
              <a:lnSpc>
                <a:spcPct val="80000"/>
              </a:lnSpc>
              <a:buClr>
                <a:srgbClr val="FE9B03"/>
              </a:buClr>
            </a:pPr>
            <a:r>
              <a:rPr lang="en-US" smtClean="0"/>
              <a:t>selling,</a:t>
            </a:r>
          </a:p>
          <a:p>
            <a:pPr lvl="1" eaLnBrk="1" hangingPunct="1">
              <a:lnSpc>
                <a:spcPct val="80000"/>
              </a:lnSpc>
              <a:buClr>
                <a:srgbClr val="FE9B03"/>
              </a:buClr>
            </a:pPr>
            <a:r>
              <a:rPr lang="en-US" smtClean="0"/>
              <a:t>offering to sell, or</a:t>
            </a:r>
          </a:p>
          <a:p>
            <a:pPr lvl="1" eaLnBrk="1" hangingPunct="1">
              <a:lnSpc>
                <a:spcPct val="80000"/>
              </a:lnSpc>
              <a:buClr>
                <a:srgbClr val="FE9B03"/>
              </a:buClr>
            </a:pPr>
            <a:r>
              <a:rPr lang="en-US" smtClean="0"/>
              <a:t>importing, or offering to import, a patented item  </a:t>
            </a:r>
          </a:p>
          <a:p>
            <a:pPr eaLnBrk="1" hangingPunct="1">
              <a:lnSpc>
                <a:spcPct val="80000"/>
              </a:lnSpc>
            </a:pPr>
            <a:r>
              <a:rPr lang="en-US" sz="2800" smtClean="0"/>
              <a:t>A patent does </a:t>
            </a:r>
            <a:r>
              <a:rPr lang="en-US" sz="2800" u="sng" smtClean="0"/>
              <a:t>not</a:t>
            </a:r>
            <a:r>
              <a:rPr lang="en-US" sz="2800" smtClean="0"/>
              <a:t> grant an affirmative  right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3400" y="1371600"/>
            <a:ext cx="8229600" cy="609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r>
              <a:rPr lang="en-US" sz="3600" smtClean="0"/>
              <a:t>What is a patent?</a:t>
            </a:r>
          </a:p>
        </p:txBody>
      </p:sp>
      <p:sp>
        <p:nvSpPr>
          <p:cNvPr id="138243" name="Rectangle 3"/>
          <p:cNvSpPr>
            <a:spLocks noGrp="1" noChangeArrowheads="1"/>
          </p:cNvSpPr>
          <p:nvPr>
            <p:ph idx="1"/>
          </p:nvPr>
        </p:nvSpPr>
        <p:spPr bwMode="auto">
          <a:xfrm>
            <a:off x="457200" y="2286000"/>
            <a:ext cx="8534400" cy="3581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000" smtClean="0"/>
              <a:t>Contract between the U.S. government and an inventor – </a:t>
            </a:r>
            <a:r>
              <a:rPr lang="en-US" sz="2000" b="1" smtClean="0"/>
              <a:t>NOT A MONOPOLY</a:t>
            </a:r>
          </a:p>
          <a:p>
            <a:pPr eaLnBrk="1" hangingPunct="1">
              <a:lnSpc>
                <a:spcPct val="90000"/>
              </a:lnSpc>
            </a:pPr>
            <a:r>
              <a:rPr lang="en-US" sz="2000" smtClean="0"/>
              <a:t>A patent secures for a limited time, the right to EXCLUDE others from making, using, selling, offering for sale the invention in the United States</a:t>
            </a:r>
          </a:p>
          <a:p>
            <a:pPr eaLnBrk="1" hangingPunct="1">
              <a:lnSpc>
                <a:spcPct val="90000"/>
              </a:lnSpc>
            </a:pPr>
            <a:r>
              <a:rPr lang="en-US" sz="2000" smtClean="0"/>
              <a:t>A patent </a:t>
            </a:r>
            <a:r>
              <a:rPr lang="en-US" sz="2000" b="1" smtClean="0"/>
              <a:t>DOES NOT</a:t>
            </a:r>
            <a:r>
              <a:rPr lang="en-US" sz="2000" smtClean="0"/>
              <a:t> give the inventor the right to make and sell his invention</a:t>
            </a:r>
          </a:p>
          <a:p>
            <a:pPr eaLnBrk="1" hangingPunct="1">
              <a:lnSpc>
                <a:spcPct val="90000"/>
              </a:lnSpc>
            </a:pPr>
            <a:r>
              <a:rPr lang="en-US" sz="2000" smtClean="0"/>
              <a:t>Term: 20 years from filing date (provisional year does not count)</a:t>
            </a:r>
          </a:p>
          <a:p>
            <a:pPr eaLnBrk="1" hangingPunct="1">
              <a:lnSpc>
                <a:spcPct val="90000"/>
              </a:lnSpc>
            </a:pPr>
            <a:r>
              <a:rPr lang="en-US" sz="2000" smtClean="0"/>
              <a:t>Public policy to protect and to encourage inventions</a:t>
            </a:r>
          </a:p>
          <a:p>
            <a:pPr eaLnBrk="1" hangingPunct="1">
              <a:lnSpc>
                <a:spcPct val="90000"/>
              </a:lnSpc>
            </a:pPr>
            <a:r>
              <a:rPr lang="en-US" sz="2000" smtClean="0"/>
              <a:t>Requires </a:t>
            </a:r>
            <a:r>
              <a:rPr lang="en-US" sz="2000" b="1" smtClean="0"/>
              <a:t>FULL</a:t>
            </a:r>
            <a:r>
              <a:rPr lang="en-US" sz="2000" smtClean="0"/>
              <a:t> disclosure of invention</a:t>
            </a:r>
          </a:p>
          <a:p>
            <a:pPr eaLnBrk="1" hangingPunct="1">
              <a:lnSpc>
                <a:spcPct val="90000"/>
              </a:lnSpc>
            </a:pPr>
            <a:endParaRPr lang="en-US" sz="2000" b="1"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12192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latin typeface="Arial" charset="0"/>
              </a:rPr>
              <a:t>Non-Affirmative  Rights  Example</a:t>
            </a:r>
          </a:p>
        </p:txBody>
      </p:sp>
      <p:sp>
        <p:nvSpPr>
          <p:cNvPr id="144387" name="Text Box 3"/>
          <p:cNvSpPr txBox="1">
            <a:spLocks noChangeArrowheads="1"/>
          </p:cNvSpPr>
          <p:nvPr/>
        </p:nvSpPr>
        <p:spPr bwMode="auto">
          <a:xfrm>
            <a:off x="762000" y="2041525"/>
            <a:ext cx="6324600" cy="1235075"/>
          </a:xfrm>
          <a:prstGeom prst="rect">
            <a:avLst/>
          </a:prstGeom>
          <a:noFill/>
          <a:ln w="9525">
            <a:noFill/>
            <a:miter lim="800000"/>
            <a:headEnd/>
            <a:tailEnd/>
          </a:ln>
        </p:spPr>
        <p:txBody>
          <a:bodyPr>
            <a:spAutoFit/>
          </a:bodyPr>
          <a:lstStyle/>
          <a:p>
            <a:pPr>
              <a:spcBef>
                <a:spcPct val="50000"/>
              </a:spcBef>
            </a:pPr>
            <a:r>
              <a:rPr lang="en-US" sz="3000" b="1">
                <a:solidFill>
                  <a:schemeClr val="bg1"/>
                </a:solidFill>
                <a:latin typeface="Times" pitchFamily="18" charset="0"/>
              </a:rPr>
              <a:t>Company 1  patents: 	 A + B + C</a:t>
            </a:r>
          </a:p>
          <a:p>
            <a:pPr>
              <a:spcBef>
                <a:spcPct val="50000"/>
              </a:spcBef>
            </a:pPr>
            <a:r>
              <a:rPr lang="en-US" sz="3000" b="1">
                <a:solidFill>
                  <a:schemeClr val="bg1"/>
                </a:solidFill>
                <a:latin typeface="Times" pitchFamily="18" charset="0"/>
              </a:rPr>
              <a:t>Company 2  patents:	 A + B + C + D</a:t>
            </a:r>
          </a:p>
        </p:txBody>
      </p:sp>
      <p:grpSp>
        <p:nvGrpSpPr>
          <p:cNvPr id="2" name="Group 4"/>
          <p:cNvGrpSpPr>
            <a:grpSpLocks/>
          </p:cNvGrpSpPr>
          <p:nvPr/>
        </p:nvGrpSpPr>
        <p:grpSpPr bwMode="auto">
          <a:xfrm>
            <a:off x="1524000" y="2806700"/>
            <a:ext cx="4876800" cy="3136900"/>
            <a:chOff x="384" y="1680"/>
            <a:chExt cx="3072" cy="1976"/>
          </a:xfrm>
        </p:grpSpPr>
        <p:sp>
          <p:nvSpPr>
            <p:cNvPr id="7177" name="Oval 5"/>
            <p:cNvSpPr>
              <a:spLocks noChangeArrowheads="1"/>
            </p:cNvSpPr>
            <p:nvPr/>
          </p:nvSpPr>
          <p:spPr bwMode="auto">
            <a:xfrm>
              <a:off x="2256" y="1680"/>
              <a:ext cx="1200" cy="288"/>
            </a:xfrm>
            <a:prstGeom prst="ellipse">
              <a:avLst/>
            </a:prstGeom>
            <a:noFill/>
            <a:ln w="28575">
              <a:solidFill>
                <a:srgbClr val="99FF99"/>
              </a:solidFill>
              <a:round/>
              <a:headEnd/>
              <a:tailEnd/>
            </a:ln>
          </p:spPr>
          <p:txBody>
            <a:bodyPr wrap="none" anchor="ctr"/>
            <a:lstStyle/>
            <a:p>
              <a:endParaRPr lang="en-US"/>
            </a:p>
          </p:txBody>
        </p:sp>
        <p:sp>
          <p:nvSpPr>
            <p:cNvPr id="7178" name="Line 6"/>
            <p:cNvSpPr>
              <a:spLocks noChangeShapeType="1"/>
            </p:cNvSpPr>
            <p:nvPr/>
          </p:nvSpPr>
          <p:spPr bwMode="auto">
            <a:xfrm flipH="1">
              <a:off x="1488" y="1824"/>
              <a:ext cx="768" cy="768"/>
            </a:xfrm>
            <a:prstGeom prst="line">
              <a:avLst/>
            </a:prstGeom>
            <a:noFill/>
            <a:ln w="28575">
              <a:solidFill>
                <a:srgbClr val="99FF99"/>
              </a:solidFill>
              <a:round/>
              <a:headEnd/>
              <a:tailEnd type="triangle" w="med" len="med"/>
            </a:ln>
          </p:spPr>
          <p:txBody>
            <a:bodyPr/>
            <a:lstStyle/>
            <a:p>
              <a:endParaRPr lang="en-US"/>
            </a:p>
          </p:txBody>
        </p:sp>
        <p:sp>
          <p:nvSpPr>
            <p:cNvPr id="7179" name="Text Box 7"/>
            <p:cNvSpPr txBox="1">
              <a:spLocks noChangeArrowheads="1"/>
            </p:cNvSpPr>
            <p:nvPr/>
          </p:nvSpPr>
          <p:spPr bwMode="auto">
            <a:xfrm>
              <a:off x="384" y="2678"/>
              <a:ext cx="2112" cy="97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pitchFamily="18" charset="0"/>
                </a:rPr>
                <a:t>Company 2  must  license  A+B+C  from  Company 1 to  use  A+B+C+D</a:t>
              </a:r>
            </a:p>
          </p:txBody>
        </p:sp>
      </p:grpSp>
      <p:grpSp>
        <p:nvGrpSpPr>
          <p:cNvPr id="3" name="Group 8"/>
          <p:cNvGrpSpPr>
            <a:grpSpLocks/>
          </p:cNvGrpSpPr>
          <p:nvPr/>
        </p:nvGrpSpPr>
        <p:grpSpPr bwMode="auto">
          <a:xfrm>
            <a:off x="4419600" y="2714625"/>
            <a:ext cx="3276600" cy="3076575"/>
            <a:chOff x="2208" y="1632"/>
            <a:chExt cx="2064" cy="1938"/>
          </a:xfrm>
        </p:grpSpPr>
        <p:sp>
          <p:nvSpPr>
            <p:cNvPr id="7174" name="Oval 9"/>
            <p:cNvSpPr>
              <a:spLocks noChangeArrowheads="1"/>
            </p:cNvSpPr>
            <p:nvPr/>
          </p:nvSpPr>
          <p:spPr bwMode="auto">
            <a:xfrm>
              <a:off x="2208" y="1632"/>
              <a:ext cx="1728" cy="384"/>
            </a:xfrm>
            <a:prstGeom prst="ellipse">
              <a:avLst/>
            </a:prstGeom>
            <a:noFill/>
            <a:ln w="28575">
              <a:solidFill>
                <a:srgbClr val="FF9900"/>
              </a:solidFill>
              <a:round/>
              <a:headEnd/>
              <a:tailEnd/>
            </a:ln>
          </p:spPr>
          <p:txBody>
            <a:bodyPr wrap="none" anchor="ctr"/>
            <a:lstStyle/>
            <a:p>
              <a:pPr algn="ctr"/>
              <a:endParaRPr lang="en-US">
                <a:solidFill>
                  <a:schemeClr val="bg1"/>
                </a:solidFill>
                <a:latin typeface="Times" pitchFamily="18" charset="0"/>
              </a:endParaRPr>
            </a:p>
          </p:txBody>
        </p:sp>
        <p:sp>
          <p:nvSpPr>
            <p:cNvPr id="7175" name="Line 10"/>
            <p:cNvSpPr>
              <a:spLocks noChangeShapeType="1"/>
            </p:cNvSpPr>
            <p:nvPr/>
          </p:nvSpPr>
          <p:spPr bwMode="auto">
            <a:xfrm flipH="1">
              <a:off x="3094" y="1872"/>
              <a:ext cx="842" cy="720"/>
            </a:xfrm>
            <a:prstGeom prst="line">
              <a:avLst/>
            </a:prstGeom>
            <a:noFill/>
            <a:ln w="28575">
              <a:solidFill>
                <a:srgbClr val="FF9900"/>
              </a:solidFill>
              <a:round/>
              <a:headEnd/>
              <a:tailEnd type="triangle" w="med" len="med"/>
            </a:ln>
          </p:spPr>
          <p:txBody>
            <a:bodyPr/>
            <a:lstStyle/>
            <a:p>
              <a:endParaRPr lang="en-US"/>
            </a:p>
          </p:txBody>
        </p:sp>
        <p:sp>
          <p:nvSpPr>
            <p:cNvPr id="7176" name="Text Box 11"/>
            <p:cNvSpPr txBox="1">
              <a:spLocks noChangeArrowheads="1"/>
            </p:cNvSpPr>
            <p:nvPr/>
          </p:nvSpPr>
          <p:spPr bwMode="auto">
            <a:xfrm>
              <a:off x="2721" y="2592"/>
              <a:ext cx="1551" cy="97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pitchFamily="18" charset="0"/>
                </a:rPr>
                <a:t>Company 2  can  exclude  others  from  using  A+B+C+D</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dissolve">
                                      <p:cBhvr>
                                        <p:cTn id="12" dur="500"/>
                                        <p:tgtEl>
                                          <p:spTgt spid="144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143000"/>
            <a:ext cx="8229600" cy="1143000"/>
          </a:xfrm>
          <a:noFill/>
          <a:ln>
            <a:miter lim="800000"/>
            <a:headEnd/>
            <a:tailEnd/>
          </a:ln>
        </p:spPr>
        <p:txBody>
          <a:bodyPr vert="horz" wrap="square" lIns="92075" tIns="46038" rIns="92075" bIns="46038" numCol="1" anchor="ctr" anchorCtr="0" compatLnSpc="1">
            <a:prstTxWarp prst="textNoShape">
              <a:avLst/>
            </a:prstTxWarp>
          </a:bodyPr>
          <a:lstStyle/>
          <a:p>
            <a:pPr algn="ctr" eaLnBrk="1" hangingPunct="1"/>
            <a:r>
              <a:rPr lang="en-US" smtClean="0"/>
              <a:t>What Can Be Patented?</a:t>
            </a:r>
          </a:p>
        </p:txBody>
      </p:sp>
      <p:sp>
        <p:nvSpPr>
          <p:cNvPr id="8195" name="Rectangle 3"/>
          <p:cNvSpPr>
            <a:spLocks noGrp="1" noChangeArrowheads="1"/>
          </p:cNvSpPr>
          <p:nvPr>
            <p:ph idx="1"/>
          </p:nvPr>
        </p:nvSpPr>
        <p:spPr bwMode="auto">
          <a:xfrm>
            <a:off x="685800" y="2286000"/>
            <a:ext cx="7772400" cy="3886200"/>
          </a:xfrm>
          <a:noFill/>
          <a:ln>
            <a:miter lim="800000"/>
            <a:headEnd/>
            <a:tailEnd/>
          </a:ln>
        </p:spPr>
        <p:txBody>
          <a:bodyPr vert="horz" wrap="square" lIns="92075" tIns="46038" rIns="92075" bIns="46038" numCol="1" anchor="t" anchorCtr="0" compatLnSpc="1">
            <a:prstTxWarp prst="textNoShape">
              <a:avLst/>
            </a:prstTxWarp>
          </a:bodyPr>
          <a:lstStyle/>
          <a:p>
            <a:pPr eaLnBrk="1" hangingPunct="1">
              <a:lnSpc>
                <a:spcPct val="90000"/>
              </a:lnSpc>
              <a:buFontTx/>
              <a:buNone/>
            </a:pPr>
            <a:r>
              <a:rPr lang="en-US" sz="2800" smtClean="0"/>
              <a:t>Any new and useful:</a:t>
            </a:r>
          </a:p>
          <a:p>
            <a:pPr eaLnBrk="1" hangingPunct="1">
              <a:lnSpc>
                <a:spcPct val="90000"/>
              </a:lnSpc>
            </a:pPr>
            <a:r>
              <a:rPr lang="en-US" sz="2800" smtClean="0"/>
              <a:t>Process</a:t>
            </a:r>
          </a:p>
          <a:p>
            <a:pPr eaLnBrk="1" hangingPunct="1">
              <a:lnSpc>
                <a:spcPct val="90000"/>
              </a:lnSpc>
            </a:pPr>
            <a:r>
              <a:rPr lang="en-US" sz="2800" smtClean="0"/>
              <a:t>Machine</a:t>
            </a:r>
          </a:p>
          <a:p>
            <a:pPr eaLnBrk="1" hangingPunct="1">
              <a:lnSpc>
                <a:spcPct val="90000"/>
              </a:lnSpc>
            </a:pPr>
            <a:r>
              <a:rPr lang="en-US" sz="2800" smtClean="0"/>
              <a:t>Manufacture</a:t>
            </a:r>
          </a:p>
          <a:p>
            <a:pPr eaLnBrk="1" hangingPunct="1">
              <a:lnSpc>
                <a:spcPct val="90000"/>
              </a:lnSpc>
            </a:pPr>
            <a:r>
              <a:rPr lang="en-US" sz="2800" smtClean="0"/>
              <a:t>Composition of matter</a:t>
            </a:r>
          </a:p>
          <a:p>
            <a:pPr eaLnBrk="1" hangingPunct="1">
              <a:lnSpc>
                <a:spcPct val="90000"/>
              </a:lnSpc>
            </a:pPr>
            <a:r>
              <a:rPr lang="en-US" sz="2800" smtClean="0"/>
              <a:t>Any new and useful improvement of the above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S PPT 2007 True Blue Theme">
  <a:themeElements>
    <a:clrScheme name="Troutman Sanders Colors">
      <a:dk1>
        <a:srgbClr val="00639B"/>
      </a:dk1>
      <a:lt1>
        <a:srgbClr val="FFFFFF"/>
      </a:lt1>
      <a:dk2>
        <a:srgbClr val="00639B"/>
      </a:dk2>
      <a:lt2>
        <a:srgbClr val="D8D8D8"/>
      </a:lt2>
      <a:accent1>
        <a:srgbClr val="E3A856"/>
      </a:accent1>
      <a:accent2>
        <a:srgbClr val="00639B"/>
      </a:accent2>
      <a:accent3>
        <a:srgbClr val="E3A856"/>
      </a:accent3>
      <a:accent4>
        <a:srgbClr val="363636"/>
      </a:accent4>
      <a:accent5>
        <a:srgbClr val="92D050"/>
      </a:accent5>
      <a:accent6>
        <a:srgbClr val="A5A5A5"/>
      </a:accent6>
      <a:hlink>
        <a:srgbClr val="FFFFFF"/>
      </a:hlink>
      <a:folHlink>
        <a:srgbClr val="E3A85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spAutoFit/>
      </a:bodyPr>
      <a:lstStyle>
        <a:defPPr algn="r">
          <a:spcBef>
            <a:spcPct val="50000"/>
          </a:spcBef>
          <a:defRPr dirty="0">
            <a:solidFill>
              <a:srgbClr val="E3A856"/>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Pages>8875496</Pages>
  <Words>1517</Words>
  <Application>Microsoft Macintosh PowerPoint</Application>
  <PresentationFormat>On-screen Show (4:3)</PresentationFormat>
  <Paragraphs>228</Paragraphs>
  <Slides>38</Slides>
  <Notes>16</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TS PPT 2007 True Blue Theme</vt:lpstr>
      <vt:lpstr>Patents and More …. </vt:lpstr>
      <vt:lpstr>PowerPoint Presentation</vt:lpstr>
      <vt:lpstr>What Is Protected?</vt:lpstr>
      <vt:lpstr>Basis for the  U.S. Patent System</vt:lpstr>
      <vt:lpstr>What Is A Patent?</vt:lpstr>
      <vt:lpstr>What Is a Patent?</vt:lpstr>
      <vt:lpstr>What is a patent?</vt:lpstr>
      <vt:lpstr>PowerPoint Presentation</vt:lpstr>
      <vt:lpstr>What Can Be Patented?</vt:lpstr>
      <vt:lpstr>Three  Types  of  Patents</vt:lpstr>
      <vt:lpstr>Patent Terms</vt:lpstr>
      <vt:lpstr>Conditions of Patentability Utility Patent</vt:lpstr>
      <vt:lpstr>Novelty</vt:lpstr>
      <vt:lpstr>Novelty (continued)</vt:lpstr>
      <vt:lpstr>Non-Obviousness</vt:lpstr>
      <vt:lpstr>PowerPoint Presentation</vt:lpstr>
      <vt:lpstr>Conditions of Patentability Design Patent</vt:lpstr>
      <vt:lpstr>Who May Apply For A Patent?</vt:lpstr>
      <vt:lpstr>The Patent Application Process</vt:lpstr>
      <vt:lpstr>Invention Disclosure</vt:lpstr>
      <vt:lpstr>The Patent Application</vt:lpstr>
      <vt:lpstr>Inventorship</vt:lpstr>
      <vt:lpstr>Prosecution Procedure For Application</vt:lpstr>
      <vt:lpstr>Prosecution Procedure (cont)</vt:lpstr>
      <vt:lpstr>PowerPoint Presentation</vt:lpstr>
      <vt:lpstr>PowerPoint Presentation</vt:lpstr>
      <vt:lpstr>Foreign Patent Protection (cont)</vt:lpstr>
      <vt:lpstr>PowerPoint Presentation</vt:lpstr>
      <vt:lpstr>PowerPoint Presentation</vt:lpstr>
      <vt:lpstr>PowerPoint Presentation</vt:lpstr>
      <vt:lpstr>What is a Trademark?</vt:lpstr>
      <vt:lpstr>Trademark Tips</vt:lpstr>
      <vt:lpstr>Trademarks   Must Be Defended</vt:lpstr>
      <vt:lpstr>Copyright</vt:lpstr>
      <vt:lpstr>Copyright</vt:lpstr>
      <vt:lpstr>Trade Secrets Definition</vt:lpstr>
      <vt:lpstr>Limitations of Trade Secrets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Patents and More …. </dc:title>
  <dc:creator>Spatt, Gail D</dc:creator>
  <cp:lastModifiedBy>Gilda Barabino</cp:lastModifiedBy>
  <cp:revision>2</cp:revision>
  <dcterms:modified xsi:type="dcterms:W3CDTF">2012-07-12T02:38:06Z</dcterms:modified>
</cp:coreProperties>
</file>