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nowds:Documents:Microsoft%20User%20Data:Office%202011%20AutoRecovery:Venture%20Raised%20Versus%20NIH%20Funding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244120432228"/>
          <c:y val="0.13205873701061"/>
          <c:w val="0.633424840119861"/>
          <c:h val="0.7477564869986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Venture Dollars Raised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1990.0</c:v>
                </c:pt>
                <c:pt idx="1">
                  <c:v>1995.0</c:v>
                </c:pt>
                <c:pt idx="2">
                  <c:v>2000.0</c:v>
                </c:pt>
                <c:pt idx="3">
                  <c:v>2006.0</c:v>
                </c:pt>
                <c:pt idx="4">
                  <c:v>2007.0</c:v>
                </c:pt>
                <c:pt idx="5">
                  <c:v>2008.0</c:v>
                </c:pt>
                <c:pt idx="6">
                  <c:v>2009.0</c:v>
                </c:pt>
                <c:pt idx="7">
                  <c:v>2010.0</c:v>
                </c:pt>
                <c:pt idx="8">
                  <c:v>2011.0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3.1</c:v>
                </c:pt>
                <c:pt idx="1">
                  <c:v>13.5</c:v>
                </c:pt>
                <c:pt idx="2">
                  <c:v>105.0</c:v>
                </c:pt>
                <c:pt idx="3">
                  <c:v>32.0</c:v>
                </c:pt>
                <c:pt idx="4" formatCode="#,##0.00">
                  <c:v>31.0</c:v>
                </c:pt>
                <c:pt idx="5" formatCode="#,##0.00">
                  <c:v>25.9</c:v>
                </c:pt>
                <c:pt idx="6" formatCode="#,##0.00">
                  <c:v>16.5</c:v>
                </c:pt>
                <c:pt idx="7" formatCode="#,##0.00">
                  <c:v>13.7</c:v>
                </c:pt>
                <c:pt idx="8" formatCode="#,##0.00">
                  <c:v>18.1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0223608"/>
        <c:axId val="5902195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NIH Budget</c:v>
                </c:pt>
              </c:strCache>
            </c:strRef>
          </c:tx>
          <c:marker>
            <c:symbol val="none"/>
          </c:marker>
          <c:val>
            <c:numRef>
              <c:f>Sheet1!$C$2:$C$10</c:f>
              <c:numCache>
                <c:formatCode>0.0</c:formatCode>
                <c:ptCount val="9"/>
                <c:pt idx="1">
                  <c:v>11.3</c:v>
                </c:pt>
                <c:pt idx="2">
                  <c:v>17.8</c:v>
                </c:pt>
                <c:pt idx="3">
                  <c:v>28.4</c:v>
                </c:pt>
                <c:pt idx="4">
                  <c:v>29.0</c:v>
                </c:pt>
                <c:pt idx="5">
                  <c:v>29.3</c:v>
                </c:pt>
                <c:pt idx="6">
                  <c:v>30.5</c:v>
                </c:pt>
                <c:pt idx="7">
                  <c:v>31.0</c:v>
                </c:pt>
                <c:pt idx="8">
                  <c:v>31.0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0201624"/>
        <c:axId val="590211880"/>
      </c:lineChart>
      <c:catAx>
        <c:axId val="590223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590219528"/>
        <c:crosses val="autoZero"/>
        <c:auto val="1"/>
        <c:lblAlgn val="ctr"/>
        <c:lblOffset val="100"/>
        <c:noMultiLvlLbl val="0"/>
      </c:catAx>
      <c:valAx>
        <c:axId val="5902195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Capital Raised by Venture Firms, $B</a:t>
                </a:r>
              </a:p>
            </c:rich>
          </c:tx>
          <c:layout>
            <c:manualLayout>
              <c:xMode val="edge"/>
              <c:yMode val="edge"/>
              <c:x val="0.106412729069657"/>
              <c:y val="0.18560889503935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90223608"/>
        <c:crosses val="autoZero"/>
        <c:crossBetween val="between"/>
      </c:valAx>
      <c:valAx>
        <c:axId val="590211880"/>
        <c:scaling>
          <c:orientation val="minMax"/>
          <c:min val="5.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NIH</a:t>
                </a:r>
                <a:r>
                  <a:rPr lang="en-US" sz="1200" baseline="0"/>
                  <a:t> Budget, $B</a:t>
                </a:r>
                <a:endParaRPr lang="en-US" sz="1200"/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90201624"/>
        <c:crosses val="max"/>
        <c:crossBetween val="between"/>
        <c:majorUnit val="5.0"/>
      </c:valAx>
      <c:catAx>
        <c:axId val="590201624"/>
        <c:scaling>
          <c:orientation val="minMax"/>
        </c:scaling>
        <c:delete val="1"/>
        <c:axPos val="b"/>
        <c:majorTickMark val="out"/>
        <c:minorTickMark val="none"/>
        <c:tickLblPos val="nextTo"/>
        <c:crossAx val="59021188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476368839311753"/>
          <c:y val="0.323619547556555"/>
          <c:w val="0.353601194722982"/>
          <c:h val="0.28681119464758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DA0E2-086B-EE4A-88CD-B1073C076F22}" type="datetimeFigureOut">
              <a:rPr lang="en-US" smtClean="0"/>
              <a:t>3/17/12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ED78D-27A0-B74E-88AE-4C5CB38BF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6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University will have invested millions in infrastructure, physical facilities, and patents.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D78D-27A0-B74E-88AE-4C5CB38BF0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02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</a:t>
            </a:r>
            <a:r>
              <a:rPr lang="en-US" baseline="0" dirty="0" smtClean="0"/>
              <a:t> be the same for Angel, VC, or Corporate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D78D-27A0-B74E-88AE-4C5CB38BF0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59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Pre-money includes all assets in the company.  Share</a:t>
            </a:r>
            <a:r>
              <a:rPr lang="en-US" baseline="0" dirty="0" smtClean="0"/>
              <a:t> number is completely arbitrary, but pre-money is spread over the shares to get per share price.  Common versus preferred.  DEFINE DILUTION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D78D-27A0-B74E-88AE-4C5CB38BF0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51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Importance of supply/demand</a:t>
            </a:r>
            <a:r>
              <a:rPr lang="en-US" baseline="0" dirty="0" smtClean="0"/>
              <a:t> of money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D78D-27A0-B74E-88AE-4C5CB38BF0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55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Entrepreneurial</a:t>
            </a:r>
            <a:r>
              <a:rPr lang="en-US" baseline="0" dirty="0" smtClean="0"/>
              <a:t> is not failing, rolling over, and quitting.  Entrepreneurial is what happens when we mix in a flask repeated failure, blind perseverance, and opportunity.  I believe that what arises on this slide when the dust settles in the venture industry is a new model of venturing; one that includes much smaller funds, with technically trained venture capitalists personally running the portfolio companies, and doing so in an extremely capital efficient way.  But that’s just my prediction; time is the most accurate predictor of the future, so we’ll just have to see.  Thank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D78D-27A0-B74E-88AE-4C5CB38BF0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2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81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0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4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2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9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2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5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51383-159A-2A44-AD0C-F354BA9C9D59}" type="datetimeFigureOut">
              <a:rPr lang="en-US" smtClean="0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3B2AE-CD46-334C-80D1-45876EE58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2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Funding the Startup:</a:t>
            </a:r>
            <a:br>
              <a:rPr lang="en-US" sz="6000" dirty="0" smtClean="0"/>
            </a:br>
            <a:r>
              <a:rPr lang="en-US" sz="6000" dirty="0" smtClean="0"/>
              <a:t>Dilutive Capital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4000" dirty="0" smtClean="0"/>
              <a:t>Angel, VC, and Corporate Funding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2229" y="5160810"/>
            <a:ext cx="3789845" cy="1126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Stephen Snowdy, PhD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Ansley Ventures</a:t>
            </a:r>
          </a:p>
        </p:txBody>
      </p:sp>
    </p:spTree>
    <p:extLst>
      <p:ext uri="{BB962C8B-B14F-4D97-AF65-F5344CB8AC3E}">
        <p14:creationId xmlns:p14="http://schemas.microsoft.com/office/powerpoint/2010/main" val="1928039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Working with investors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8079" y="1769806"/>
            <a:ext cx="88906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-Key is to build long-term relationships with investors</a:t>
            </a:r>
          </a:p>
          <a:p>
            <a:endParaRPr lang="en-US" sz="2400" dirty="0" smtClean="0"/>
          </a:p>
          <a:p>
            <a:r>
              <a:rPr lang="en-US" sz="2400" dirty="0" smtClean="0"/>
              <a:t>-Get to know them LONG before you need the money</a:t>
            </a:r>
          </a:p>
          <a:p>
            <a:endParaRPr lang="en-US" sz="2400" dirty="0" smtClean="0"/>
          </a:p>
          <a:p>
            <a:r>
              <a:rPr lang="en-US" sz="2400" dirty="0" smtClean="0"/>
              <a:t>-Be patient; kiss many frogs</a:t>
            </a:r>
          </a:p>
          <a:p>
            <a:endParaRPr lang="en-US" sz="2400" dirty="0" smtClean="0"/>
          </a:p>
          <a:p>
            <a:r>
              <a:rPr lang="en-US" sz="2400" dirty="0" smtClean="0"/>
              <a:t>-Look for investors with experience in your area</a:t>
            </a:r>
          </a:p>
          <a:p>
            <a:endParaRPr lang="en-US" sz="2400" dirty="0" smtClean="0"/>
          </a:p>
          <a:p>
            <a:r>
              <a:rPr lang="en-US" sz="2400" dirty="0" smtClean="0"/>
              <a:t>-Try to connect with the most senior people possible</a:t>
            </a:r>
          </a:p>
          <a:p>
            <a:endParaRPr lang="en-US" sz="2400" dirty="0" smtClean="0"/>
          </a:p>
          <a:p>
            <a:r>
              <a:rPr lang="en-US" sz="2400" dirty="0" smtClean="0"/>
              <a:t>-Lots of sensitivity right now with regard to regulatory and reimbursement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12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Current Environment for VC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165555093"/>
              </p:ext>
            </p:extLst>
          </p:nvPr>
        </p:nvGraphicFramePr>
        <p:xfrm>
          <a:off x="243210" y="1594177"/>
          <a:ext cx="8755540" cy="4931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95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Current Environment for VC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7791" y="1715767"/>
            <a:ext cx="7596951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Scale Venture Partners-No more healthcare investing</a:t>
            </a:r>
          </a:p>
          <a:p>
            <a:endParaRPr lang="en-US" sz="2400" dirty="0" smtClean="0"/>
          </a:p>
          <a:p>
            <a:r>
              <a:rPr lang="en-US" sz="2400" dirty="0" smtClean="0"/>
              <a:t>Prospect Ventures-No more healthcare investing</a:t>
            </a:r>
          </a:p>
          <a:p>
            <a:endParaRPr lang="en-US" sz="2400" dirty="0" smtClean="0"/>
          </a:p>
          <a:p>
            <a:r>
              <a:rPr lang="en-US" sz="2400" dirty="0" smtClean="0"/>
              <a:t>Highland Capital Partners-Cutting back healthcare investing</a:t>
            </a:r>
          </a:p>
          <a:p>
            <a:endParaRPr lang="en-US" sz="2400" dirty="0" smtClean="0"/>
          </a:p>
          <a:p>
            <a:r>
              <a:rPr lang="en-US" sz="2400" dirty="0" smtClean="0"/>
              <a:t>CMEA-No more medical device investing</a:t>
            </a:r>
          </a:p>
          <a:p>
            <a:endParaRPr lang="en-US" sz="2400" dirty="0" smtClean="0"/>
          </a:p>
          <a:p>
            <a:r>
              <a:rPr lang="en-US" sz="2400" dirty="0" smtClean="0"/>
              <a:t>De Novo-Will not raise additional healthcare fund</a:t>
            </a:r>
          </a:p>
          <a:p>
            <a:endParaRPr lang="en-US" sz="2400" dirty="0" smtClean="0"/>
          </a:p>
          <a:p>
            <a:r>
              <a:rPr lang="en-US" sz="2400" dirty="0" smtClean="0"/>
              <a:t>Versant Ventures-Reducing healthcare practice (half?)</a:t>
            </a:r>
          </a:p>
        </p:txBody>
      </p:sp>
    </p:spTree>
    <p:extLst>
      <p:ext uri="{BB962C8B-B14F-4D97-AF65-F5344CB8AC3E}">
        <p14:creationId xmlns:p14="http://schemas.microsoft.com/office/powerpoint/2010/main" val="734000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What Happens Next?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8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366" y="1932458"/>
            <a:ext cx="85945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/>
              <a:t>Illustrative example to learn basic concepts and vocabulary of private equity</a:t>
            </a:r>
          </a:p>
          <a:p>
            <a:endParaRPr lang="en-US" sz="3200" dirty="0" smtClean="0"/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Differences between the dilutive funding sources</a:t>
            </a:r>
          </a:p>
          <a:p>
            <a:endParaRPr lang="en-US" sz="3200" dirty="0" smtClean="0"/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What the investors will be looking for</a:t>
            </a:r>
          </a:p>
          <a:p>
            <a:endParaRPr lang="en-US" sz="3200" dirty="0" smtClean="0"/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Current environment for private equity</a:t>
            </a:r>
          </a:p>
          <a:p>
            <a:pPr marL="285750" indent="-285750">
              <a:buFont typeface="Arial"/>
              <a:buChar char="•"/>
            </a:pPr>
            <a:endParaRPr lang="en-US" sz="3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Topics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104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Introduction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3209" y="1891396"/>
            <a:ext cx="793037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Past 9 years as a healthcare venture capitalist</a:t>
            </a:r>
          </a:p>
          <a:p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PhD-Neurobiology, University of North Carolina, Chapel Hill</a:t>
            </a:r>
          </a:p>
          <a:p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MBA-Finance, University of North Carolina, Chapel Hill</a:t>
            </a:r>
          </a:p>
          <a:p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Bachelor of Chemistry, University of Florida</a:t>
            </a:r>
          </a:p>
          <a:p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US Navy Special Forces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660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Set Up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2040006"/>
            <a:ext cx="8091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Professors Cornea, an optical engineer, and Professor </a:t>
            </a:r>
            <a:r>
              <a:rPr lang="en-US" dirty="0" err="1" smtClean="0"/>
              <a:t>Stroma</a:t>
            </a:r>
            <a:r>
              <a:rPr lang="en-US" dirty="0" smtClean="0"/>
              <a:t>, an ophthalmologist, have co-invented a new contact lens that they claim will arrest myopia progression in children.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They have formed a new company called </a:t>
            </a:r>
            <a:r>
              <a:rPr lang="en-US" dirty="0" err="1"/>
              <a:t>i</a:t>
            </a:r>
            <a:r>
              <a:rPr lang="en-US" dirty="0" err="1" smtClean="0"/>
              <a:t>See</a:t>
            </a:r>
            <a:r>
              <a:rPr lang="en-US" dirty="0" smtClean="0"/>
              <a:t>, Inc.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/>
              <a:t>i</a:t>
            </a:r>
            <a:r>
              <a:rPr lang="en-US" dirty="0" err="1" smtClean="0"/>
              <a:t>See</a:t>
            </a:r>
            <a:r>
              <a:rPr lang="en-US" dirty="0" smtClean="0"/>
              <a:t> is just a shell corporation, with each of the PIs owning 50% of the company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711678"/>
              </p:ext>
            </p:extLst>
          </p:nvPr>
        </p:nvGraphicFramePr>
        <p:xfrm>
          <a:off x="598621" y="3709429"/>
          <a:ext cx="3352800" cy="2550160"/>
        </p:xfrm>
        <a:graphic>
          <a:graphicData uri="http://schemas.openxmlformats.org/drawingml/2006/table">
            <a:tbl>
              <a:tblPr/>
              <a:tblGrid>
                <a:gridCol w="1511300"/>
                <a:gridCol w="825500"/>
                <a:gridCol w="1016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Founding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Common Shareholders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Stroma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Cornea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Preferred Shareholders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667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The License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3209" y="1662800"/>
            <a:ext cx="8231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Professors negotiate with university that university will own 10% of the new company in exchange for license to the technology.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63440"/>
              </p:ext>
            </p:extLst>
          </p:nvPr>
        </p:nvGraphicFramePr>
        <p:xfrm>
          <a:off x="449093" y="2642180"/>
          <a:ext cx="5486400" cy="3144520"/>
        </p:xfrm>
        <a:graphic>
          <a:graphicData uri="http://schemas.openxmlformats.org/drawingml/2006/table">
            <a:tbl>
              <a:tblPr/>
              <a:tblGrid>
                <a:gridCol w="1511300"/>
                <a:gridCol w="1117600"/>
                <a:gridCol w="1016000"/>
                <a:gridCol w="825500"/>
                <a:gridCol w="1016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Founding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Licensing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Common Shareholders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Stroma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Cornea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Preferred Shareholders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this Round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Shares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Shares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76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The First Venture Round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91833" y="1648216"/>
            <a:ext cx="5526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What are the investors looking for?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447630"/>
            <a:ext cx="79303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Large market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High-quality supporting data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Very strong domestic and international patents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No obvious issues with regard to freedom to operate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Meaningful impact to patients or health care economics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Known regulatory path with reasonable trial structure likely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Low hurdle to payer acceptance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Definable endpoints/milestones to get to selling point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066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55346"/>
              </p:ext>
            </p:extLst>
          </p:nvPr>
        </p:nvGraphicFramePr>
        <p:xfrm>
          <a:off x="457200" y="2658874"/>
          <a:ext cx="8229600" cy="4083853"/>
        </p:xfrm>
        <a:graphic>
          <a:graphicData uri="http://schemas.openxmlformats.org/drawingml/2006/table">
            <a:tbl>
              <a:tblPr/>
              <a:tblGrid>
                <a:gridCol w="1479339"/>
                <a:gridCol w="1093965"/>
                <a:gridCol w="994514"/>
                <a:gridCol w="808042"/>
                <a:gridCol w="994514"/>
                <a:gridCol w="124314"/>
                <a:gridCol w="857768"/>
                <a:gridCol w="857768"/>
                <a:gridCol w="1019376"/>
              </a:tblGrid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Founding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Licensing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Series A Preferred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Common Shareholders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Stroma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Cornea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Pool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Preferred Shareholders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Lowpre Ventures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$2,000,000 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 Partners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$1,000,000 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5,555,000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9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this Round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$3,000,000 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20,665,000 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903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Value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$2,000,000 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Pre$/Share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$0.18 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 Shares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31,775,000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4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Value</a:t>
                      </a:r>
                    </a:p>
                  </a:txBody>
                  <a:tcPr marL="12431" marR="12431" marT="124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$5,720,072 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431" marR="12431" marT="124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The First Venture Round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1505874"/>
            <a:ext cx="6681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-$2,000,000 Pre-money value, with 12.6% options post-money</a:t>
            </a:r>
          </a:p>
          <a:p>
            <a:r>
              <a:rPr lang="en-US" dirty="0" smtClean="0"/>
              <a:t>-$3,000,000 Raise</a:t>
            </a:r>
          </a:p>
          <a:p>
            <a:r>
              <a:rPr lang="en-US" dirty="0" smtClean="0"/>
              <a:t>-Series A Participating Preferred Stock with 1X Liquidation Preference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155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852969"/>
              </p:ext>
            </p:extLst>
          </p:nvPr>
        </p:nvGraphicFramePr>
        <p:xfrm>
          <a:off x="119406" y="3201192"/>
          <a:ext cx="8784761" cy="2756712"/>
        </p:xfrm>
        <a:graphic>
          <a:graphicData uri="http://schemas.openxmlformats.org/drawingml/2006/table">
            <a:tbl>
              <a:tblPr/>
              <a:tblGrid>
                <a:gridCol w="905096"/>
                <a:gridCol w="669315"/>
                <a:gridCol w="608469"/>
                <a:gridCol w="494381"/>
                <a:gridCol w="608469"/>
                <a:gridCol w="76059"/>
                <a:gridCol w="524803"/>
                <a:gridCol w="524803"/>
                <a:gridCol w="623680"/>
                <a:gridCol w="60847"/>
                <a:gridCol w="722556"/>
                <a:gridCol w="661709"/>
                <a:gridCol w="608469"/>
                <a:gridCol w="53241"/>
                <a:gridCol w="1125666"/>
                <a:gridCol w="517198"/>
              </a:tblGrid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Founding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Licensing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Series A Preferred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Series B Preferred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Exit-$40 Million-All up front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48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Common Shareholders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Fully Diluted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Liquidation Preference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Participating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Stroma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$4,589,562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Cornea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5,000,000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$4,589,562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$1,018,883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Pool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10.5%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$3,671,650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8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Preferred Shareholders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Lowpre Ventures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$1,333,333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4,236,666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40.2%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$3,333,333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$14,086,895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 Partners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5,555,000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$666,667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2,118,334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$1,666,667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$7,043,449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58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this Round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20,665,000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6,355,000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$35,000,000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584"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31,775,000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$35,000,000 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Value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$2,000,000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 Value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$10,000,000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Available for Distribution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81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11,110,000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Pre$/Share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$0.18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Pre$/Share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$0.31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31,775,000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 Shares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38,130,000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Value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$5,720,072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Post$ Value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$12,000,000 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25" marR="7125" marT="71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The Second Round and Exit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1756296"/>
            <a:ext cx="59194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-Second round is an up-round</a:t>
            </a:r>
          </a:p>
          <a:p>
            <a:r>
              <a:rPr lang="en-US" dirty="0" smtClean="0"/>
              <a:t>-Acquirer offers $40M cash, all up front</a:t>
            </a:r>
          </a:p>
          <a:p>
            <a:r>
              <a:rPr lang="en-US" dirty="0" smtClean="0"/>
              <a:t>-1X liquidation preference of $5M leaves $35M to distribute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50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Comparison of Dilutive Capital Types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209" y="1417638"/>
            <a:ext cx="85934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840794"/>
              </p:ext>
            </p:extLst>
          </p:nvPr>
        </p:nvGraphicFramePr>
        <p:xfrm>
          <a:off x="457199" y="1883359"/>
          <a:ext cx="8487504" cy="33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1875"/>
                <a:gridCol w="2321757"/>
                <a:gridCol w="1882011"/>
                <a:gridCol w="216186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Angel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Corporate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Early-Late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$50K</a:t>
                      </a:r>
                      <a:r>
                        <a:rPr lang="en-US" baseline="0" dirty="0" smtClean="0"/>
                        <a:t>-$2M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$250K-$30M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$5M-$30M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Valuation</a:t>
                      </a:r>
                    </a:p>
                    <a:p>
                      <a:r>
                        <a:rPr lang="en-US" dirty="0" smtClean="0"/>
                        <a:t>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Expertise</a:t>
                      </a:r>
                    </a:p>
                    <a:p>
                      <a:r>
                        <a:rPr lang="en-US" dirty="0" smtClean="0"/>
                        <a:t>Connectivity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Valuation</a:t>
                      </a:r>
                    </a:p>
                    <a:p>
                      <a:r>
                        <a:rPr lang="en-US" dirty="0" smtClean="0"/>
                        <a:t>Expertise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r>
                        <a:rPr lang="en-US" baseline="0" dirty="0" smtClean="0"/>
                        <a:t> operational help</a:t>
                      </a:r>
                    </a:p>
                    <a:p>
                      <a:r>
                        <a:rPr lang="en-US" baseline="0" dirty="0" smtClean="0"/>
                        <a:t>Limited $</a:t>
                      </a:r>
                    </a:p>
                    <a:p>
                      <a:r>
                        <a:rPr lang="en-US" baseline="0" dirty="0" smtClean="0"/>
                        <a:t>Attractiveness to CEOs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Dilution, control</a:t>
                      </a:r>
                    </a:p>
                    <a:p>
                      <a:r>
                        <a:rPr lang="en-US" dirty="0" smtClean="0"/>
                        <a:t>Urgency</a:t>
                      </a:r>
                    </a:p>
                    <a:p>
                      <a:r>
                        <a:rPr lang="en-US" dirty="0" smtClean="0"/>
                        <a:t>Swing for fences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Lock-up</a:t>
                      </a:r>
                    </a:p>
                    <a:p>
                      <a:r>
                        <a:rPr lang="en-US" dirty="0" smtClean="0"/>
                        <a:t>IP</a:t>
                      </a:r>
                    </a:p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-bid</a:t>
                      </a:r>
                    </a:p>
                    <a:p>
                      <a:r>
                        <a:rPr lang="en-US" baseline="0" dirty="0" smtClean="0"/>
                        <a:t>Unknown conflicts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72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6017</TotalTime>
  <Words>1072</Words>
  <Application>Microsoft Macintosh PowerPoint</Application>
  <PresentationFormat>On-screen Show (4:3)</PresentationFormat>
  <Paragraphs>544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Funding the Startup: Dilutive Capital  Angel, VC, and Corporate Funding</vt:lpstr>
      <vt:lpstr>Topics</vt:lpstr>
      <vt:lpstr>Introduction</vt:lpstr>
      <vt:lpstr>The Set Up</vt:lpstr>
      <vt:lpstr>The License</vt:lpstr>
      <vt:lpstr>The First Venture Round</vt:lpstr>
      <vt:lpstr>The First Venture Round</vt:lpstr>
      <vt:lpstr>The Second Round and Exit</vt:lpstr>
      <vt:lpstr>Comparison of Dilutive Capital Types</vt:lpstr>
      <vt:lpstr>Working with investors</vt:lpstr>
      <vt:lpstr>Current Environment for VC</vt:lpstr>
      <vt:lpstr>Current Environment for VC</vt:lpstr>
      <vt:lpstr>What Happens Next?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Dilutive Capital Angel, VC, and Corporate Funding</dc:title>
  <dc:creator>Stephen Snowdy</dc:creator>
  <cp:lastModifiedBy>Stephen Snowdy</cp:lastModifiedBy>
  <cp:revision>35</cp:revision>
  <dcterms:created xsi:type="dcterms:W3CDTF">2012-03-12T15:34:19Z</dcterms:created>
  <dcterms:modified xsi:type="dcterms:W3CDTF">2012-03-17T16:14:38Z</dcterms:modified>
</cp:coreProperties>
</file>