
<file path=[Content_Types].xml><?xml version="1.0" encoding="utf-8"?>
<Types xmlns="http://schemas.openxmlformats.org/package/2006/content-types">
  <Default Extension="xml" ContentType="application/xml"/>
  <Default Extension="wmv" ContentType="video/unknown"/>
  <Default Extension="jpeg" ContentType="image/jpeg"/>
  <Default Extension="rels" ContentType="application/vnd.openxmlformats-package.relationships+xml"/>
  <Default Extension="gif" ContentType="image/gif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5" Type="http://schemas.openxmlformats.org/officeDocument/2006/relationships/custom-properties" Target="docProps/custom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2"/>
  </p:sldMasterIdLst>
  <p:notesMasterIdLst>
    <p:notesMasterId r:id="rId20"/>
  </p:notesMasterIdLst>
  <p:sldIdLst>
    <p:sldId id="256" r:id="rId3"/>
    <p:sldId id="257" r:id="rId4"/>
    <p:sldId id="259" r:id="rId5"/>
    <p:sldId id="274" r:id="rId6"/>
    <p:sldId id="275" r:id="rId7"/>
    <p:sldId id="276" r:id="rId8"/>
    <p:sldId id="262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00080"/>
    <a:srgbClr val="00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>
        <p:scale>
          <a:sx n="66" d="100"/>
          <a:sy n="66" d="100"/>
        </p:scale>
        <p:origin x="-1424" y="-624"/>
      </p:cViewPr>
      <p:guideLst>
        <p:guide orient="horz" pos="2160"/>
        <p:guide orient="horz" pos="3456"/>
        <p:guide pos="2880"/>
        <p:guide pos="81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20" Type="http://schemas.openxmlformats.org/officeDocument/2006/relationships/notesMaster" Target="notesMasters/notesMaster1.xml"/><Relationship Id="rId21" Type="http://schemas.openxmlformats.org/officeDocument/2006/relationships/printerSettings" Target="printerSettings/printerSettings1.bin"/><Relationship Id="rId22" Type="http://schemas.openxmlformats.org/officeDocument/2006/relationships/presProps" Target="presProps.xml"/><Relationship Id="rId23" Type="http://schemas.openxmlformats.org/officeDocument/2006/relationships/viewProps" Target="viewProps.xml"/><Relationship Id="rId24" Type="http://schemas.openxmlformats.org/officeDocument/2006/relationships/theme" Target="theme/theme1.xml"/><Relationship Id="rId25" Type="http://schemas.openxmlformats.org/officeDocument/2006/relationships/tableStyles" Target="tableStyles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slide" Target="slides/slide11.xml"/><Relationship Id="rId14" Type="http://schemas.openxmlformats.org/officeDocument/2006/relationships/slide" Target="slides/slide12.xml"/><Relationship Id="rId15" Type="http://schemas.openxmlformats.org/officeDocument/2006/relationships/slide" Target="slides/slide13.xml"/><Relationship Id="rId16" Type="http://schemas.openxmlformats.org/officeDocument/2006/relationships/slide" Target="slides/slide14.xml"/><Relationship Id="rId17" Type="http://schemas.openxmlformats.org/officeDocument/2006/relationships/slide" Target="slides/slide15.xml"/><Relationship Id="rId18" Type="http://schemas.openxmlformats.org/officeDocument/2006/relationships/slide" Target="slides/slide16.xml"/><Relationship Id="rId19" Type="http://schemas.openxmlformats.org/officeDocument/2006/relationships/slide" Target="slides/slide17.xml"/><Relationship Id="rId1" Type="http://schemas.openxmlformats.org/officeDocument/2006/relationships/customXml" Target="../customXml/item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4CA02D-DFF3-47A2-A326-38D466EC24A4}" type="datetimeFigureOut">
              <a:rPr lang="en-US" smtClean="0"/>
              <a:t>5/17/12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BD5EF2C-19D0-489F-AAC0-854931633F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32003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60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 smtClean="0"/>
          </a:p>
        </p:txBody>
      </p:sp>
      <p:sp>
        <p:nvSpPr>
          <p:cNvPr id="25604" name="Slide Number Placeholder 3"/>
          <p:cNvSpPr txBox="1">
            <a:spLocks noGrp="1"/>
          </p:cNvSpPr>
          <p:nvPr/>
        </p:nvSpPr>
        <p:spPr bwMode="auto">
          <a:xfrm>
            <a:off x="3884414" y="8685895"/>
            <a:ext cx="2972098" cy="4565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3" tIns="45711" rIns="91423" bIns="45711" anchor="b"/>
          <a:lstStyle/>
          <a:p>
            <a:pPr algn="r" defTabSz="914392"/>
            <a:fld id="{1993ABF5-8945-4AA1-B789-D22993DC582D}" type="slidenum">
              <a:rPr lang="en-US" sz="1200"/>
              <a:pPr algn="r" defTabSz="914392"/>
              <a:t>3</a:t>
            </a:fld>
            <a:endParaRPr lang="en-US" sz="1200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While applications submitted by women are around 10% of the total application,  those from the other underrepresented groups are much lower.  Applications from Hispanics appear to be increasing while applications from those</a:t>
            </a:r>
            <a:r>
              <a:rPr lang="en-US" baseline="0" dirty="0" smtClean="0"/>
              <a:t> who identify themselves as men show a decline.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D5426F9-9E7B-45C7-ACD9-A70D343B9440}" type="slidenum">
              <a:rPr lang="en-US" smtClean="0"/>
              <a:pPr>
                <a:defRPr/>
              </a:pPr>
              <a:t>7</a:t>
            </a:fld>
            <a:endParaRPr lang="en-US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These are some of the interventions  identified</a:t>
            </a:r>
            <a:r>
              <a:rPr lang="en-US" baseline="0" dirty="0" smtClean="0"/>
              <a:t> </a:t>
            </a:r>
            <a:r>
              <a:rPr lang="en-US" dirty="0" smtClean="0"/>
              <a:t>from research, through discussions and learning about best practices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D5426F9-9E7B-45C7-ACD9-A70D343B9440}" type="slidenum">
              <a:rPr lang="en-US" smtClean="0"/>
              <a:pPr>
                <a:defRPr/>
              </a:pPr>
              <a:t>8</a:t>
            </a:fld>
            <a:endParaRPr lang="en-US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This webpage will be linked to IIP website.</a:t>
            </a:r>
            <a:r>
              <a:rPr lang="en-US" baseline="0" dirty="0" smtClean="0"/>
              <a:t> </a:t>
            </a:r>
            <a:r>
              <a:rPr lang="en-US" dirty="0" smtClean="0"/>
              <a:t>As we videotape conferences and workshops, they</a:t>
            </a:r>
            <a:r>
              <a:rPr lang="en-US" baseline="0" dirty="0" smtClean="0"/>
              <a:t> too will be posted/linked here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D5426F9-9E7B-45C7-ACD9-A70D343B9440}" type="slidenum">
              <a:rPr lang="en-US" smtClean="0"/>
              <a:pPr>
                <a:defRPr/>
              </a:pPr>
              <a:t>10</a:t>
            </a:fld>
            <a:endParaRPr lang="en-US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Success stories are published via NSF Current news letter and will also be linked to IIP Webpage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D5426F9-9E7B-45C7-ACD9-A70D343B9440}" type="slidenum">
              <a:rPr lang="en-US" smtClean="0"/>
              <a:pPr>
                <a:defRPr/>
              </a:pPr>
              <a:t>12</a:t>
            </a:fld>
            <a:endParaRPr lang="en-US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St. Louis workshop</a:t>
            </a:r>
            <a:r>
              <a:rPr lang="en-US" baseline="0" dirty="0" smtClean="0"/>
              <a:t> is planned for July end. Georgia Tech workshop proposal is in review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D5426F9-9E7B-45C7-ACD9-A70D343B9440}" type="slidenum">
              <a:rPr lang="en-US" smtClean="0"/>
              <a:pPr>
                <a:defRPr/>
              </a:pPr>
              <a:t>14</a:t>
            </a:fld>
            <a:endParaRPr lang="en-US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D5426F9-9E7B-45C7-ACD9-A70D343B9440}" type="slidenum">
              <a:rPr lang="en-US" smtClean="0"/>
              <a:pPr>
                <a:defRPr/>
              </a:pPr>
              <a:t>16</a:t>
            </a:fld>
            <a:endParaRPr lang="en-US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D5426F9-9E7B-45C7-ACD9-A70D343B9440}" type="slidenum">
              <a:rPr lang="en-US" smtClean="0"/>
              <a:pPr>
                <a:defRPr/>
              </a:pPr>
              <a:t>17</a:t>
            </a:fld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4" Type="http://schemas.openxmlformats.org/officeDocument/2006/relationships/image" Target="../media/image1.png"/><Relationship Id="rId5" Type="http://schemas.openxmlformats.org/officeDocument/2006/relationships/image" Target="../media/image2.png"/><Relationship Id="rId1" Type="http://schemas.microsoft.com/office/2007/relationships/media" Target="../media/media1.wmv"/><Relationship Id="rId2" Type="http://schemas.openxmlformats.org/officeDocument/2006/relationships/video" Target="../media/media1.wmv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streak_on_black_lg1.wm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4"/>
          <a:srcRect t="22814" b="24204"/>
          <a:stretch/>
        </p:blipFill>
        <p:spPr>
          <a:xfrm>
            <a:off x="0" y="0"/>
            <a:ext cx="9144000" cy="3539266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D60906-B03C-460B-B7F2-0F0BC62956A8}" type="datetimeFigureOut">
              <a:rPr lang="en-US" smtClean="0"/>
              <a:t>5/17/12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1FC07-CCAE-448B-87E3-DDFC911F6A1B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641" r="24359"/>
          <a:stretch/>
        </p:blipFill>
        <p:spPr>
          <a:xfrm>
            <a:off x="6248400" y="838200"/>
            <a:ext cx="2895600" cy="57912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3886201"/>
            <a:ext cx="6477000" cy="1066800"/>
          </a:xfrm>
        </p:spPr>
        <p:txBody>
          <a:bodyPr/>
          <a:lstStyle>
            <a:lvl1pPr algn="l">
              <a:defRPr sz="4000">
                <a:solidFill>
                  <a:schemeClr val="tx1"/>
                </a:solidFill>
                <a:effectLst>
                  <a:reflection blurRad="6350" stA="25000" endPos="45500" dir="5400000" sy="-100000" algn="bl" rotWithShape="0"/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4953000"/>
            <a:ext cx="6477000" cy="1295400"/>
          </a:xfrm>
        </p:spPr>
        <p:txBody>
          <a:bodyPr>
            <a:normAutofit/>
          </a:bodyPr>
          <a:lstStyle>
            <a:lvl1pPr marL="0" indent="0" algn="l">
              <a:buNone/>
              <a:defRPr sz="2800">
                <a:solidFill>
                  <a:schemeClr val="tx1"/>
                </a:solidFill>
                <a:effectLst>
                  <a:reflection blurRad="6350" stA="25000" endPos="45500" dir="5400000" sy="-100000" algn="bl" rotWithShape="0"/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715323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433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D60906-B03C-460B-B7F2-0F0BC62956A8}" type="datetimeFigureOut">
              <a:rPr lang="en-US" smtClean="0"/>
              <a:t>5/17/12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1FC07-CCAE-448B-87E3-DDFC911F6A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23562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6600" y="274638"/>
            <a:ext cx="1600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400" y="274638"/>
            <a:ext cx="57912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D60906-B03C-460B-B7F2-0F0BC62956A8}" type="datetimeFigureOut">
              <a:rPr lang="en-US" smtClean="0"/>
              <a:t>5/17/12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1FC07-CCAE-448B-87E3-DDFC911F6A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515711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D60906-B03C-460B-B7F2-0F0BC62956A8}" type="datetimeFigureOut">
              <a:rPr lang="en-US" smtClean="0"/>
              <a:t>5/17/12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1FC07-CCAE-448B-87E3-DDFC911F6A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246611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0" y="3819525"/>
            <a:ext cx="76200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319338"/>
            <a:ext cx="76200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D60906-B03C-460B-B7F2-0F0BC62956A8}" type="datetimeFigureOut">
              <a:rPr lang="en-US" smtClean="0"/>
              <a:t>5/17/12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1FC07-CCAE-448B-87E3-DDFC911F6A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901114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5400" y="1600200"/>
            <a:ext cx="3657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29200" y="1600200"/>
            <a:ext cx="3657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D60906-B03C-460B-B7F2-0F0BC62956A8}" type="datetimeFigureOut">
              <a:rPr lang="en-US" smtClean="0"/>
              <a:t>5/17/12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1FC07-CCAE-448B-87E3-DDFC911F6A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422028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3812" y="1535113"/>
            <a:ext cx="3659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3812" y="2174875"/>
            <a:ext cx="3659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26175" y="1535113"/>
            <a:ext cx="366062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26175" y="2174875"/>
            <a:ext cx="366062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D60906-B03C-460B-B7F2-0F0BC62956A8}" type="datetimeFigureOut">
              <a:rPr lang="en-US" smtClean="0"/>
              <a:t>5/17/12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1FC07-CCAE-448B-87E3-DDFC911F6A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736447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D60906-B03C-460B-B7F2-0F0BC62956A8}" type="datetimeFigureOut">
              <a:rPr lang="en-US" smtClean="0"/>
              <a:t>5/17/12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1FC07-CCAE-448B-87E3-DDFC911F6A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669604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D60906-B03C-460B-B7F2-0F0BC62956A8}" type="datetimeFigureOut">
              <a:rPr lang="en-US" smtClean="0"/>
              <a:t>5/17/12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1FC07-CCAE-448B-87E3-DDFC911F6A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29956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0" y="273050"/>
            <a:ext cx="2819400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91000" y="273050"/>
            <a:ext cx="44958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0" y="1435100"/>
            <a:ext cx="2819400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D60906-B03C-460B-B7F2-0F0BC62956A8}" type="datetimeFigureOut">
              <a:rPr lang="en-US" smtClean="0"/>
              <a:t>5/17/12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1FC07-CCAE-448B-87E3-DDFC911F6A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62328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46482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0" y="4603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86000" y="52149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D60906-B03C-460B-B7F2-0F0BC62956A8}" type="datetimeFigureOut">
              <a:rPr lang="en-US" smtClean="0"/>
              <a:t>5/17/12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1FC07-CCAE-448B-87E3-DDFC911F6A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525116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microsoft.com/office/2007/relationships/media" Target="../media/media1.wmv"/><Relationship Id="rId14" Type="http://schemas.openxmlformats.org/officeDocument/2006/relationships/video" Target="../media/media1.wmv"/><Relationship Id="rId15" Type="http://schemas.openxmlformats.org/officeDocument/2006/relationships/image" Target="../media/image1.png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streak_on_black_lg1.wmv">
            <a:hlinkClick r:id="" action="ppaction://media"/>
          </p:cNvPr>
          <p:cNvPicPr>
            <a:picLocks noChangeAspect="1"/>
          </p:cNvPicPr>
          <p:nvPr>
            <a:videoFile r:link="rId14"/>
            <p:extLst>
              <p:ext uri="{DAA4B4D4-6D71-4841-9C94-3DE7FCFB9230}">
                <p14:media xmlns:p14="http://schemas.microsoft.com/office/powerpoint/2010/main" r:embed="rId13"/>
              </p:ext>
            </p:extLst>
          </p:nvPr>
        </p:nvPicPr>
        <p:blipFill rotWithShape="1">
          <a:blip r:embed="rId15"/>
          <a:srcRect t="56068" b="24204"/>
          <a:stretch/>
        </p:blipFill>
        <p:spPr>
          <a:xfrm>
            <a:off x="0" y="5540190"/>
            <a:ext cx="9144000" cy="131781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0" y="5507916"/>
            <a:ext cx="9144000" cy="1350084"/>
          </a:xfrm>
          <a:prstGeom prst="rect">
            <a:avLst/>
          </a:prstGeom>
          <a:gradFill>
            <a:gsLst>
              <a:gs pos="0">
                <a:schemeClr val="bg2"/>
              </a:gs>
              <a:gs pos="100000">
                <a:schemeClr val="bg2">
                  <a:alpha val="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406" r="37792" b="5264"/>
          <a:stretch/>
        </p:blipFill>
        <p:spPr>
          <a:xfrm>
            <a:off x="0" y="1371600"/>
            <a:ext cx="1285103" cy="54864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8600" y="152400"/>
            <a:ext cx="8458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 algn="l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1307757"/>
            <a:ext cx="7391400" cy="486444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D60906-B03C-460B-B7F2-0F0BC62956A8}" type="datetimeFigureOut">
              <a:rPr lang="en-US" smtClean="0"/>
              <a:t>5/17/12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21FC07-CCAE-448B-87E3-DDFC911F6A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12159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433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video>
              <p:cMediaNode vol="80000">
                <p:cTn id="12" repeatCount="indefinite" fill="hold" display="0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</p:childTnLst>
        </p:cTn>
      </p:par>
    </p:tnLst>
  </p:timing>
  <p:txStyles>
    <p:titleStyle>
      <a:lvl1pPr algn="l" defTabSz="914400" rtl="0" eaLnBrk="1" latinLnBrk="0" hangingPunct="1">
        <a:spcBef>
          <a:spcPct val="0"/>
        </a:spcBef>
        <a:buNone/>
        <a:defRPr lang="en-US" sz="4000" kern="1200" dirty="0" smtClean="0">
          <a:solidFill>
            <a:schemeClr val="tx1"/>
          </a:solidFill>
          <a:effectLst>
            <a:reflection blurRad="6350" stA="25000" endPos="45500" dir="5400000" sy="-10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gif"/><Relationship Id="rId3" Type="http://schemas.openxmlformats.org/officeDocument/2006/relationships/image" Target="../media/image4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4" Type="http://schemas.openxmlformats.org/officeDocument/2006/relationships/image" Target="../media/image8.png"/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4" Type="http://schemas.openxmlformats.org/officeDocument/2006/relationships/image" Target="../media/image11.png"/><Relationship Id="rId5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4" Type="http://schemas.openxmlformats.org/officeDocument/2006/relationships/image" Target="../media/image14.png"/><Relationship Id="rId5" Type="http://schemas.openxmlformats.org/officeDocument/2006/relationships/image" Target="../media/image15.png"/><Relationship Id="rId6" Type="http://schemas.openxmlformats.org/officeDocument/2006/relationships/image" Target="../media/image16.png"/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4" Type="http://schemas.openxmlformats.org/officeDocument/2006/relationships/image" Target="../media/image20.png"/><Relationship Id="rId5" Type="http://schemas.openxmlformats.org/officeDocument/2006/relationships/image" Target="../media/image21.png"/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4" Type="http://schemas.openxmlformats.org/officeDocument/2006/relationships/image" Target="../media/image23.png"/><Relationship Id="rId5" Type="http://schemas.openxmlformats.org/officeDocument/2006/relationships/image" Target="../media/image24.png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4" Type="http://schemas.openxmlformats.org/officeDocument/2006/relationships/image" Target="../media/image26.png"/><Relationship Id="rId5" Type="http://schemas.openxmlformats.org/officeDocument/2006/relationships/image" Target="../media/image27.png"/><Relationship Id="rId6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fellowships.aaas.org/01_About/01_index.shtml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hyperlink" Target="http://www.whitehouse.gov/sites/default/files/microsites/ostp/pcast-engage-to-excel-v11.pdf" TargetMode="Externa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6.png"/><Relationship Id="rId3" Type="http://schemas.openxmlformats.org/officeDocument/2006/relationships/hyperlink" Target="http://web.mit.edu/dc/Policy/MIT%20White%20Paper%20on%20Convergence.pdf" TargetMode="Externa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hyperlink" Target="http://www.whitehouse.gov/the-press-office/2011/11/01/presidential-proclamation-national-entrepreneurship-month-2011" TargetMode="External"/><Relationship Id="rId3" Type="http://schemas.openxmlformats.org/officeDocument/2006/relationships/hyperlink" Target="http://www.whitehouse.gov/the-press-office/2010/10/18/remarks-president-white-house-science-fair" TargetMode="Externa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nsfsbir.asee.org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US" sz="3200" dirty="0" smtClean="0"/>
              <a:t>Funding Opportunities: Views from a former AAAS Science &amp; Technology Policy Fellow at NSF/ENG/IIP</a:t>
            </a:r>
            <a:endParaRPr lang="en-US" sz="32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9600" y="5257800"/>
            <a:ext cx="6477000" cy="1295400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rgbClr val="800080"/>
                </a:solidFill>
              </a:rPr>
              <a:t>Malathi Srivatsan, Ph.D</a:t>
            </a:r>
            <a:r>
              <a:rPr lang="en-US" dirty="0" smtClean="0"/>
              <a:t>.</a:t>
            </a:r>
          </a:p>
          <a:p>
            <a:r>
              <a:rPr lang="en-US" sz="2200" dirty="0" smtClean="0">
                <a:solidFill>
                  <a:srgbClr val="800080"/>
                </a:solidFill>
              </a:rPr>
              <a:t>Associate Professor, Arkansas State University</a:t>
            </a:r>
          </a:p>
          <a:p>
            <a:endParaRPr lang="en-US" sz="2200" dirty="0"/>
          </a:p>
        </p:txBody>
      </p:sp>
      <p:pic>
        <p:nvPicPr>
          <p:cNvPr id="1026" name="Picture 2" descr="Triple-A S: Advancing Science, Serving Societ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599" y="1752600"/>
            <a:ext cx="3613349" cy="1143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National Science Foundatio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815" y="685800"/>
            <a:ext cx="5520690" cy="106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4304537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274638"/>
            <a:ext cx="6858000" cy="1143000"/>
          </a:xfrm>
        </p:spPr>
        <p:txBody>
          <a:bodyPr>
            <a:normAutofit fontScale="90000"/>
          </a:bodyPr>
          <a:lstStyle/>
          <a:p>
            <a:r>
              <a:rPr lang="en-US" sz="4000" b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Webpage providing Resources, Tips &amp; Tools</a:t>
            </a:r>
            <a:endParaRPr lang="en-US" sz="4000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1371600"/>
            <a:ext cx="3810000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TextBox 12"/>
          <p:cNvSpPr txBox="1"/>
          <p:nvPr/>
        </p:nvSpPr>
        <p:spPr>
          <a:xfrm>
            <a:off x="1752600" y="5943600"/>
            <a:ext cx="3657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Connecting through </a:t>
            </a:r>
            <a:r>
              <a:rPr lang="en-US" sz="2000" dirty="0" err="1" smtClean="0"/>
              <a:t>Facebook</a:t>
            </a:r>
            <a:r>
              <a:rPr lang="en-US" sz="2000" dirty="0" smtClean="0"/>
              <a:t> and Blog to follow…….</a:t>
            </a:r>
            <a:endParaRPr lang="en-US" sz="20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8200" y="1524000"/>
            <a:ext cx="3338058" cy="419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0915896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00600" y="761999"/>
            <a:ext cx="3933825" cy="2667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850" y="1009650"/>
            <a:ext cx="4552950" cy="25929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1" y="3657600"/>
            <a:ext cx="3962400" cy="2438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880488" y="3657600"/>
            <a:ext cx="3968238" cy="266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59839834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274638"/>
            <a:ext cx="6858000" cy="1143000"/>
          </a:xfrm>
        </p:spPr>
        <p:txBody>
          <a:bodyPr/>
          <a:lstStyle/>
          <a:p>
            <a:r>
              <a:rPr lang="en-US" sz="4000" b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Inspiring through Examples</a:t>
            </a:r>
            <a:endParaRPr lang="en-US" sz="4000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1000" y="1371600"/>
            <a:ext cx="3810000" cy="205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191000" y="2667000"/>
            <a:ext cx="4551891" cy="335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267200" y="1371600"/>
            <a:ext cx="4524375" cy="1247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57200" y="3657600"/>
            <a:ext cx="3542232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1734168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000" b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Facilitating Exchange of Ideas through Networking</a:t>
            </a:r>
            <a:endParaRPr lang="en-US" sz="4000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0">
              <a:buFont typeface="Wingdings" pitchFamily="2" charset="2"/>
              <a:buChar char="Ø"/>
            </a:pPr>
            <a:r>
              <a:rPr lang="en-US" dirty="0" smtClean="0"/>
              <a:t>In May of 2011, during NSF/SBIR Phase II Grantees Conference, a get together for women grantees was held</a:t>
            </a:r>
          </a:p>
          <a:p>
            <a:pPr lvl="0">
              <a:buFont typeface="Wingdings" pitchFamily="2" charset="2"/>
              <a:buChar char="Ø"/>
            </a:pPr>
            <a:r>
              <a:rPr lang="en-US" dirty="0" smtClean="0"/>
              <a:t>The participants expressed a strong interest in having an internet forum for discussion</a:t>
            </a:r>
          </a:p>
          <a:p>
            <a:pPr lvl="0">
              <a:buFont typeface="Wingdings" pitchFamily="2" charset="2"/>
              <a:buChar char="Ø"/>
            </a:pPr>
            <a:r>
              <a:rPr lang="en-US" dirty="0" smtClean="0"/>
              <a:t>To serve this purpose, an external wiki site has been established and will be launched soon</a:t>
            </a:r>
          </a:p>
          <a:p>
            <a:pPr>
              <a:buNone/>
            </a:pPr>
            <a:r>
              <a:rPr lang="en-US" dirty="0" smtClean="0"/>
              <a:t> 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232088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en-US" sz="4000" b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Opportunities for Learning &amp; Networking </a:t>
            </a:r>
            <a:r>
              <a:rPr lang="en-US" sz="2800" b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(workshops &amp; conferences)</a:t>
            </a:r>
            <a:endParaRPr lang="en-US" sz="2800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en-US" sz="2000" dirty="0" smtClean="0"/>
              <a:t>At St. Louis on 07/25/2011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sz="half" idx="2"/>
          </p:nvPr>
        </p:nvSpPr>
        <p:spPr>
          <a:xfrm>
            <a:off x="900936" y="1905000"/>
            <a:ext cx="4038600" cy="4525963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en-US" sz="2000" dirty="0" smtClean="0"/>
              <a:t> workshop  on "Diversity as a Catalyst for Innovation in the Sciences: </a:t>
            </a:r>
            <a:r>
              <a:rPr lang="en-US" sz="2000" i="1" dirty="0" smtClean="0"/>
              <a:t>Connecting Women and Under-Represented Innovators to Regional Resources</a:t>
            </a:r>
            <a:r>
              <a:rPr lang="en-US" i="1" dirty="0"/>
              <a:t> </a:t>
            </a:r>
            <a:r>
              <a:rPr lang="en-US" i="1" dirty="0" smtClean="0"/>
              <a:t>“ </a:t>
            </a:r>
            <a:r>
              <a:rPr lang="en-US" sz="2200" i="1" dirty="0" smtClean="0"/>
              <a:t>was held</a:t>
            </a:r>
          </a:p>
          <a:p>
            <a:pPr>
              <a:buNone/>
            </a:pPr>
            <a:r>
              <a:rPr lang="en-US" dirty="0" smtClean="0"/>
              <a:t> </a:t>
            </a:r>
            <a:r>
              <a:rPr lang="en-US" sz="1800" dirty="0" smtClean="0"/>
              <a:t>(</a:t>
            </a:r>
            <a:r>
              <a:rPr lang="en-US" sz="1800" dirty="0" err="1" smtClean="0"/>
              <a:t>i</a:t>
            </a:r>
            <a:r>
              <a:rPr lang="en-US" sz="1800" dirty="0" smtClean="0"/>
              <a:t>) the presence of good research institutions with appropriate R&amp;D facilities </a:t>
            </a:r>
          </a:p>
          <a:p>
            <a:pPr>
              <a:buNone/>
            </a:pPr>
            <a:r>
              <a:rPr lang="en-US" sz="1800" dirty="0" smtClean="0"/>
              <a:t>(ii) availability of educated workforce</a:t>
            </a:r>
          </a:p>
          <a:p>
            <a:pPr>
              <a:buNone/>
            </a:pPr>
            <a:r>
              <a:rPr lang="en-US" sz="1800" dirty="0" smtClean="0"/>
              <a:t> (iii) engaged public sector</a:t>
            </a:r>
          </a:p>
          <a:p>
            <a:pPr>
              <a:buNone/>
            </a:pPr>
            <a:r>
              <a:rPr lang="en-US" sz="1800" dirty="0" smtClean="0"/>
              <a:t> (iv) quality of life attractive to creative minds and more importantly</a:t>
            </a:r>
          </a:p>
          <a:p>
            <a:pPr>
              <a:buNone/>
            </a:pPr>
            <a:r>
              <a:rPr lang="en-US" sz="1800" dirty="0" smtClean="0"/>
              <a:t> (v) the region recognizing the strength in diversity </a:t>
            </a:r>
            <a:r>
              <a:rPr lang="en-US" sz="1800" i="1" dirty="0" smtClean="0"/>
              <a:t>  </a:t>
            </a:r>
          </a:p>
          <a:p>
            <a:pPr>
              <a:buNone/>
            </a:pPr>
            <a:r>
              <a:rPr lang="en-US" sz="1800" i="1" dirty="0" smtClean="0"/>
              <a:t>All of these necessary features make a region thrive economically</a:t>
            </a:r>
            <a:endParaRPr lang="en-US" sz="1800" dirty="0"/>
          </a:p>
        </p:txBody>
      </p:sp>
      <p:sp>
        <p:nvSpPr>
          <p:cNvPr id="15" name="TextBox 14"/>
          <p:cNvSpPr txBox="1"/>
          <p:nvPr/>
        </p:nvSpPr>
        <p:spPr>
          <a:xfrm>
            <a:off x="4648200" y="1371600"/>
            <a:ext cx="35814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130 participants, four  tracks</a:t>
            </a:r>
            <a:endParaRPr lang="en-US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39536" y="2209800"/>
            <a:ext cx="3964467" cy="289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75967557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1295400"/>
            <a:ext cx="2590800" cy="21720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67200" y="685800"/>
            <a:ext cx="4486275" cy="24150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8200" y="3124200"/>
            <a:ext cx="4148138" cy="31534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52400" y="3657600"/>
            <a:ext cx="3590699" cy="240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61402046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274638"/>
            <a:ext cx="6705600" cy="1143000"/>
          </a:xfrm>
        </p:spPr>
        <p:txBody>
          <a:bodyPr/>
          <a:lstStyle/>
          <a:p>
            <a:r>
              <a:rPr lang="en-US" sz="4000" b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What works and what doesn’t?</a:t>
            </a:r>
            <a:endParaRPr lang="en-US" sz="4000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914400" y="1219200"/>
            <a:ext cx="80772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Broadening Participation in Economic Growth through Industrial Innovation and Partnerships, </a:t>
            </a:r>
            <a:r>
              <a:rPr lang="en-US" baseline="30000" dirty="0" smtClean="0"/>
              <a:t>1</a:t>
            </a:r>
            <a:r>
              <a:rPr lang="en-US" dirty="0" smtClean="0"/>
              <a:t>Malathi Srivatsan and </a:t>
            </a:r>
            <a:r>
              <a:rPr lang="en-US" baseline="30000" dirty="0" smtClean="0"/>
              <a:t>2</a:t>
            </a:r>
            <a:r>
              <a:rPr lang="en-US" dirty="0" smtClean="0"/>
              <a:t>Kesh S. Narayanan</a:t>
            </a:r>
          </a:p>
          <a:p>
            <a:r>
              <a:rPr lang="en-US" dirty="0" smtClean="0"/>
              <a:t>4th Annual Conference on </a:t>
            </a:r>
            <a:r>
              <a:rPr lang="en-US" b="1" dirty="0" smtClean="0">
                <a:solidFill>
                  <a:srgbClr val="C00000"/>
                </a:solidFill>
              </a:rPr>
              <a:t>Understanding Interventions that Broaden Participation </a:t>
            </a:r>
            <a:r>
              <a:rPr lang="en-US" dirty="0" smtClean="0">
                <a:solidFill>
                  <a:srgbClr val="C00000"/>
                </a:solidFill>
              </a:rPr>
              <a:t>in Research Careers, 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May 26-28, 2011, Nashville, TN 37240 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1113" y="2971800"/>
            <a:ext cx="5000487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05400" y="5029200"/>
            <a:ext cx="3795713" cy="1446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105400" y="2819400"/>
            <a:ext cx="3721833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64121018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209800" y="6096000"/>
            <a:ext cx="4686300" cy="381000"/>
          </a:xfrm>
          <a:prstGeom prst="rect">
            <a:avLst/>
          </a:prstGeom>
          <a:noFill/>
        </p:spPr>
        <p:txBody>
          <a:bodyPr spcFirstLastPara="1">
            <a:prstTxWarp prst="textArchDown">
              <a:avLst/>
            </a:prstTxWarp>
            <a:spAutoFit/>
          </a:bodyPr>
          <a:lstStyle/>
          <a:p>
            <a:pPr algn="ctr">
              <a:defRPr/>
            </a:pPr>
            <a:r>
              <a:rPr lang="en-US" sz="3600" dirty="0">
                <a:latin typeface="Monotype Corsiva" pitchFamily="66" charset="0"/>
              </a:rPr>
              <a:t>Thank </a:t>
            </a:r>
            <a:r>
              <a:rPr lang="en-US" sz="3600" dirty="0" smtClean="0">
                <a:latin typeface="Monotype Corsiva" pitchFamily="66" charset="0"/>
              </a:rPr>
              <a:t>you</a:t>
            </a:r>
            <a:endParaRPr lang="en-US" sz="3600" dirty="0">
              <a:latin typeface="Monotype Corsiva" pitchFamily="66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295400" y="4495800"/>
            <a:ext cx="7620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We can no longer afford not to tap a much larger and diverse set of minds in pursuit of taking valuable ideas based on scientific discovery and technological innovation to the market place for the benefit of society!!</a:t>
            </a:r>
            <a:endParaRPr lang="en-US" sz="2400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10/25/2011</a:t>
            </a:r>
            <a:endParaRPr lang="en-US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66800" y="457200"/>
            <a:ext cx="3028950" cy="81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4801" y="1447800"/>
            <a:ext cx="3124200" cy="27164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14600" y="1828800"/>
            <a:ext cx="1143000" cy="11549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657600" y="1371600"/>
            <a:ext cx="548640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33877965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AAAS Science &amp;Technology Policy Fellowship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buFont typeface="Wingdings" pitchFamily="2" charset="2"/>
              <a:buChar char="Ø"/>
            </a:pPr>
            <a:r>
              <a:rPr lang="en-US" sz="2600" dirty="0" smtClean="0"/>
              <a:t>The </a:t>
            </a:r>
            <a:r>
              <a:rPr lang="en-US" sz="2600" dirty="0"/>
              <a:t>science and engineering challenges that society faces today-locally, nationally and internationally-are far more complex</a:t>
            </a:r>
          </a:p>
          <a:p>
            <a:pPr>
              <a:buFont typeface="Wingdings" pitchFamily="2" charset="2"/>
              <a:buChar char="Ø"/>
            </a:pPr>
            <a:r>
              <a:rPr lang="en-US" sz="2600" dirty="0" smtClean="0"/>
              <a:t> To address </a:t>
            </a:r>
            <a:r>
              <a:rPr lang="en-US" sz="2600" dirty="0"/>
              <a:t>these challenges, </a:t>
            </a:r>
            <a:r>
              <a:rPr lang="en-US" sz="2600" dirty="0" smtClean="0"/>
              <a:t>AAAS manages </a:t>
            </a:r>
            <a:r>
              <a:rPr lang="en-US" sz="2600" dirty="0"/>
              <a:t>and administers Science &amp; Technology Policy Fellowships </a:t>
            </a:r>
            <a:r>
              <a:rPr lang="en-US" sz="2600" dirty="0" smtClean="0"/>
              <a:t>to </a:t>
            </a:r>
            <a:r>
              <a:rPr lang="en-US" sz="2600" dirty="0"/>
              <a:t>provide the opportunity for accomplished scientists and engineers to participate in and contribute to the federal policymaking process while learning firsthand about the intersection of science and </a:t>
            </a:r>
            <a:r>
              <a:rPr lang="en-US" sz="2600" dirty="0" smtClean="0"/>
              <a:t>policy</a:t>
            </a:r>
          </a:p>
          <a:p>
            <a:pPr>
              <a:buFont typeface="Wingdings" pitchFamily="2" charset="2"/>
              <a:buChar char="Ø"/>
            </a:pPr>
            <a:r>
              <a:rPr lang="en-US" sz="2600" dirty="0" smtClean="0"/>
              <a:t>For more information and to apply, go to: </a:t>
            </a:r>
            <a:r>
              <a:rPr lang="en-US" sz="2600" dirty="0">
                <a:hlinkClick r:id="rId2"/>
              </a:rPr>
              <a:t>http://fellowships.aaas.org/01_About/01_index.shtml</a:t>
            </a:r>
            <a:endParaRPr lang="en-US" sz="2600" dirty="0"/>
          </a:p>
        </p:txBody>
      </p:sp>
    </p:spTree>
    <p:extLst>
      <p:ext uri="{BB962C8B-B14F-4D97-AF65-F5344CB8AC3E}">
        <p14:creationId xmlns:p14="http://schemas.microsoft.com/office/powerpoint/2010/main" val="241290051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000" b="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Economic Growth &amp; Human Capital</a:t>
            </a:r>
          </a:p>
        </p:txBody>
      </p:sp>
      <p:sp>
        <p:nvSpPr>
          <p:cNvPr id="4099" name="Content Placeholder 6"/>
          <p:cNvSpPr>
            <a:spLocks noGrp="1"/>
          </p:cNvSpPr>
          <p:nvPr>
            <p:ph sz="half" idx="2"/>
          </p:nvPr>
        </p:nvSpPr>
        <p:spPr>
          <a:xfrm>
            <a:off x="4729480" y="1457711"/>
            <a:ext cx="4038600" cy="4800600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en-US" sz="1800" dirty="0" smtClean="0"/>
              <a:t>Science and technology have been responsible for half of the growth of the American economy since WWII. However currently  U.S. annually imports </a:t>
            </a:r>
            <a:r>
              <a:rPr lang="en-US" sz="1800" dirty="0" smtClean="0">
                <a:solidFill>
                  <a:srgbClr val="C00000"/>
                </a:solidFill>
              </a:rPr>
              <a:t>$53 billion more in advanced technology products than we export .</a:t>
            </a:r>
          </a:p>
          <a:p>
            <a:pPr marL="0" indent="0">
              <a:buNone/>
            </a:pPr>
            <a:r>
              <a:rPr lang="en-US" sz="1800" dirty="0" smtClean="0">
                <a:solidFill>
                  <a:srgbClr val="0000CC"/>
                </a:solidFill>
              </a:rPr>
              <a:t>In addition, participation of minorities in science and technology based entrepreneurship is very minimal.</a:t>
            </a:r>
          </a:p>
          <a:p>
            <a:pPr marL="0" indent="0">
              <a:buNone/>
            </a:pPr>
            <a:r>
              <a:rPr lang="en-US" sz="1800" dirty="0" smtClean="0">
                <a:solidFill>
                  <a:srgbClr val="C00000"/>
                </a:solidFill>
              </a:rPr>
              <a:t> </a:t>
            </a:r>
          </a:p>
        </p:txBody>
      </p:sp>
      <p:pic>
        <p:nvPicPr>
          <p:cNvPr id="4100" name="Picture 5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2000" y="1371600"/>
            <a:ext cx="3943350" cy="276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01" name="TextBox 9"/>
          <p:cNvSpPr txBox="1">
            <a:spLocks noChangeArrowheads="1"/>
          </p:cNvSpPr>
          <p:nvPr/>
        </p:nvSpPr>
        <p:spPr bwMode="auto">
          <a:xfrm>
            <a:off x="1016000" y="5673536"/>
            <a:ext cx="43434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dirty="0"/>
              <a:t>2010 Task Force on American Innovation </a:t>
            </a:r>
            <a:r>
              <a:rPr lang="en-US" sz="1400" dirty="0" smtClean="0">
                <a:solidFill>
                  <a:srgbClr val="3333FF"/>
                </a:solidFill>
              </a:rPr>
              <a:t>http://www.innovationtaskforce.org/index.php?p=1_8</a:t>
            </a:r>
            <a:endParaRPr lang="en-US" sz="1400" dirty="0">
              <a:solidFill>
                <a:srgbClr val="3333FF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105400" y="4138374"/>
            <a:ext cx="365760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What do we gain by Broadening Participation?</a:t>
            </a:r>
          </a:p>
          <a:p>
            <a:pPr>
              <a:lnSpc>
                <a:spcPct val="90000"/>
              </a:lnSpc>
            </a:pPr>
            <a:endParaRPr lang="en-US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lnSpc>
                <a:spcPct val="90000"/>
              </a:lnSpc>
              <a:buFont typeface="Wingdings" pitchFamily="2" charset="2"/>
              <a:buChar char="Ø"/>
            </a:pPr>
            <a:r>
              <a:rPr lang="en-US" dirty="0" smtClean="0"/>
              <a:t>   Diverse Talents and Skills</a:t>
            </a:r>
          </a:p>
          <a:p>
            <a:pPr>
              <a:lnSpc>
                <a:spcPct val="90000"/>
              </a:lnSpc>
              <a:buFont typeface="Wingdings" pitchFamily="2" charset="2"/>
              <a:buChar char="Ø"/>
            </a:pPr>
            <a:r>
              <a:rPr lang="en-US" dirty="0" smtClean="0"/>
              <a:t>    Unique experiences</a:t>
            </a:r>
          </a:p>
          <a:p>
            <a:pPr>
              <a:lnSpc>
                <a:spcPct val="90000"/>
              </a:lnSpc>
              <a:buFont typeface="Wingdings" pitchFamily="2" charset="2"/>
              <a:buChar char="Ø"/>
            </a:pPr>
            <a:r>
              <a:rPr lang="en-US" dirty="0" smtClean="0"/>
              <a:t>    Invaluable approaches</a:t>
            </a:r>
          </a:p>
          <a:p>
            <a:pPr>
              <a:lnSpc>
                <a:spcPct val="90000"/>
              </a:lnSpc>
            </a:pPr>
            <a:endParaRPr lang="en-US" dirty="0" smtClean="0"/>
          </a:p>
          <a:p>
            <a:pPr>
              <a:lnSpc>
                <a:spcPct val="90000"/>
              </a:lnSpc>
            </a:pPr>
            <a:endParaRPr lang="en-US" dirty="0" smtClean="0"/>
          </a:p>
          <a:p>
            <a:pPr>
              <a:lnSpc>
                <a:spcPct val="90000"/>
              </a:lnSpc>
            </a:pPr>
            <a:r>
              <a:rPr lang="en-US" dirty="0" smtClean="0"/>
              <a:t>           Creativity </a:t>
            </a:r>
            <a:r>
              <a:rPr lang="en-US" dirty="0"/>
              <a:t>and innovation</a:t>
            </a:r>
            <a:endParaRPr lang="en-US" dirty="0" smtClean="0"/>
          </a:p>
          <a:p>
            <a:pPr>
              <a:lnSpc>
                <a:spcPct val="90000"/>
              </a:lnSpc>
            </a:pPr>
            <a:r>
              <a:rPr lang="en-US" dirty="0" smtClean="0"/>
              <a:t>        </a:t>
            </a:r>
            <a:endParaRPr lang="en-US" dirty="0"/>
          </a:p>
        </p:txBody>
      </p:sp>
      <p:sp>
        <p:nvSpPr>
          <p:cNvPr id="9" name="Down Arrow 8"/>
          <p:cNvSpPr/>
          <p:nvPr/>
        </p:nvSpPr>
        <p:spPr>
          <a:xfrm>
            <a:off x="6583678" y="5673536"/>
            <a:ext cx="121919" cy="3810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744357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Current Needs &amp; Priorities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800" y="1600200"/>
            <a:ext cx="7239000" cy="4525963"/>
          </a:xfrm>
        </p:spPr>
        <p:txBody>
          <a:bodyPr>
            <a:noAutofit/>
          </a:bodyPr>
          <a:lstStyle/>
          <a:p>
            <a:pPr>
              <a:buFont typeface="Wingdings" pitchFamily="2" charset="2"/>
              <a:buChar char="Ø"/>
            </a:pPr>
            <a:r>
              <a:rPr lang="en-US" sz="2400" dirty="0"/>
              <a:t>US will need </a:t>
            </a:r>
            <a:r>
              <a:rPr lang="en-US" sz="2400" dirty="0" smtClean="0"/>
              <a:t>one </a:t>
            </a:r>
            <a:r>
              <a:rPr lang="en-US" sz="2400" dirty="0"/>
              <a:t>million additional graduates </a:t>
            </a:r>
            <a:r>
              <a:rPr lang="en-US" sz="2400" dirty="0" smtClean="0"/>
              <a:t>in  STEM fields </a:t>
            </a:r>
            <a:r>
              <a:rPr lang="en-US" sz="2400" dirty="0"/>
              <a:t>over the next decade to maintain its upper hand in science and technology (President’s Council of Advisors on Science and </a:t>
            </a:r>
            <a:r>
              <a:rPr lang="en-US" sz="2400" dirty="0" smtClean="0"/>
              <a:t>Technology: </a:t>
            </a:r>
            <a:r>
              <a:rPr lang="en-US" sz="2400" dirty="0" smtClean="0">
                <a:solidFill>
                  <a:srgbClr val="0000CC"/>
                </a:solidFill>
                <a:hlinkClick r:id="rId2"/>
              </a:rPr>
              <a:t>http</a:t>
            </a:r>
            <a:r>
              <a:rPr lang="en-US" sz="2400" dirty="0">
                <a:solidFill>
                  <a:srgbClr val="0000CC"/>
                </a:solidFill>
                <a:hlinkClick r:id="rId2"/>
              </a:rPr>
              <a:t>://</a:t>
            </a:r>
            <a:r>
              <a:rPr lang="en-US" sz="2400" dirty="0" smtClean="0">
                <a:solidFill>
                  <a:srgbClr val="0000CC"/>
                </a:solidFill>
                <a:hlinkClick r:id="rId2"/>
              </a:rPr>
              <a:t>www.whitehouse.gov/sites/default/files/microsites/ostp/pcast-engage-to-excel-v11.pdf</a:t>
            </a:r>
            <a:endParaRPr lang="en-US" sz="2400" dirty="0" smtClean="0">
              <a:solidFill>
                <a:srgbClr val="0000CC"/>
              </a:solidFill>
            </a:endParaRPr>
          </a:p>
          <a:p>
            <a:pPr marL="0" indent="0">
              <a:buNone/>
            </a:pPr>
            <a:endParaRPr lang="en-US" sz="2400" dirty="0" smtClean="0">
              <a:solidFill>
                <a:srgbClr val="0000CC"/>
              </a:solidFill>
            </a:endParaRPr>
          </a:p>
          <a:p>
            <a:pPr>
              <a:buFont typeface="Wingdings" pitchFamily="2" charset="2"/>
              <a:buChar char="Ø"/>
            </a:pPr>
            <a:r>
              <a:rPr lang="en-US" sz="2400" dirty="0" smtClean="0"/>
              <a:t>Their education and research training need to be interdisciplinary to meet the current and future challenges in innovation and economic growth 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9783838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Why Interdisciplinary, Translational Research?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5334000" y="1715255"/>
            <a:ext cx="3657600" cy="2780546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en-US" dirty="0" smtClean="0"/>
              <a:t>Interdisciplinary approach is critical  for finding innovative solutions for current and future societal needs</a:t>
            </a:r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1828800"/>
            <a:ext cx="4267200" cy="3748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ectangle 2"/>
          <p:cNvSpPr/>
          <p:nvPr/>
        </p:nvSpPr>
        <p:spPr>
          <a:xfrm>
            <a:off x="1066800" y="1290935"/>
            <a:ext cx="7924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hlinkClick r:id="rId3"/>
              </a:rPr>
              <a:t>http://web.mit.edu/dc/Policy/MIT%20White%20Paper%20on%20Convergence.pdf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29857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From Bench Research to Market Place 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1447800" y="1600200"/>
            <a:ext cx="7239000" cy="4525963"/>
          </a:xfrm>
        </p:spPr>
        <p:txBody>
          <a:bodyPr>
            <a:normAutofit fontScale="70000" lnSpcReduction="20000"/>
          </a:bodyPr>
          <a:lstStyle/>
          <a:p>
            <a:pPr>
              <a:buFont typeface="Wingdings" pitchFamily="2" charset="2"/>
              <a:buChar char="Ø"/>
            </a:pPr>
            <a:r>
              <a:rPr lang="en-US" sz="2400" dirty="0" smtClean="0"/>
              <a:t>“From </a:t>
            </a:r>
            <a:r>
              <a:rPr lang="en-US" sz="2400" dirty="0"/>
              <a:t>inventing the traffic light to developing the artificial heart, our Nation's doers, makers, and entrepreneurs have proven time and again that, in America, it takes only a single good idea and the courage to pursue it to change history.  In fulfilling this simple promise, these visionaries play a critical role in sparking new industries, expanding our economy, and generating new job growth across our </a:t>
            </a:r>
            <a:r>
              <a:rPr lang="en-US" sz="2400" dirty="0" smtClean="0"/>
              <a:t>country”</a:t>
            </a:r>
          </a:p>
          <a:p>
            <a:pPr marL="0" indent="0">
              <a:buNone/>
            </a:pPr>
            <a:r>
              <a:rPr lang="en-US" sz="2300" dirty="0">
                <a:hlinkClick r:id="rId2"/>
              </a:rPr>
              <a:t>http://www.whitehouse.gov/the-press-office/2011/11/01/presidential-proclamation-national-entrepreneurship-month-2011</a:t>
            </a:r>
            <a:endParaRPr lang="en-US" sz="2300" b="1" dirty="0" smtClean="0"/>
          </a:p>
          <a:p>
            <a:pPr marL="0" indent="0">
              <a:buNone/>
            </a:pPr>
            <a:endParaRPr lang="en-US" sz="2200" b="1" dirty="0"/>
          </a:p>
          <a:p>
            <a:pPr>
              <a:buFont typeface="Wingdings" pitchFamily="2" charset="2"/>
              <a:buChar char="Ø"/>
            </a:pPr>
            <a:r>
              <a:rPr lang="en-US" sz="2200" dirty="0" smtClean="0"/>
              <a:t>On 09/16/2011, President </a:t>
            </a:r>
            <a:r>
              <a:rPr lang="en-US" sz="2200" dirty="0"/>
              <a:t>Obama </a:t>
            </a:r>
            <a:r>
              <a:rPr lang="en-US" sz="2200" dirty="0" smtClean="0"/>
              <a:t>Signed </a:t>
            </a:r>
            <a:r>
              <a:rPr lang="en-US" sz="2200" dirty="0"/>
              <a:t>America Invents Act, Overhauling the Patent System to Stimulate Economic Growth, and </a:t>
            </a:r>
            <a:r>
              <a:rPr lang="en-US" sz="2200" dirty="0" smtClean="0"/>
              <a:t>Announced </a:t>
            </a:r>
            <a:r>
              <a:rPr lang="en-US" sz="2200" dirty="0"/>
              <a:t>New Steps to Help Entrepreneurs Create </a:t>
            </a:r>
            <a:r>
              <a:rPr lang="en-US" sz="2200" dirty="0" smtClean="0"/>
              <a:t>Jobs</a:t>
            </a:r>
          </a:p>
          <a:p>
            <a:pPr>
              <a:buFont typeface="Wingdings" pitchFamily="2" charset="2"/>
              <a:buChar char="Ø"/>
            </a:pPr>
            <a:r>
              <a:rPr lang="en-US" sz="2400" b="1" dirty="0" smtClean="0"/>
              <a:t>Engineers have what it takes to be successful entrepreneurs</a:t>
            </a:r>
            <a:r>
              <a:rPr lang="en-US" sz="2400" dirty="0" smtClean="0"/>
              <a:t>! “The </a:t>
            </a:r>
            <a:r>
              <a:rPr lang="en-US" sz="2400" dirty="0"/>
              <a:t>most common educational background of CEOs in the S&amp;P 500 companies … the nation’s most successful, most powerful corporations … is not business, it’s not finance, it’s not economics—it’s actually </a:t>
            </a:r>
            <a:r>
              <a:rPr lang="en-US" sz="2400" dirty="0" smtClean="0"/>
              <a:t>engineering” </a:t>
            </a:r>
            <a:r>
              <a:rPr lang="en-US" sz="2400" dirty="0">
                <a:hlinkClick r:id="rId3"/>
              </a:rPr>
              <a:t>http://</a:t>
            </a:r>
            <a:r>
              <a:rPr lang="en-US" sz="2400" dirty="0" smtClean="0">
                <a:hlinkClick r:id="rId3"/>
              </a:rPr>
              <a:t>www.whitehouse.gov/the-press-office/2010/10/18/remarks-president-white-house-science-fair</a:t>
            </a:r>
            <a:endParaRPr lang="en-US" sz="2400" dirty="0" smtClean="0"/>
          </a:p>
          <a:p>
            <a:pPr>
              <a:buFont typeface="Wingdings" pitchFamily="2" charset="2"/>
              <a:buChar char="Ø"/>
            </a:pPr>
            <a:r>
              <a:rPr lang="en-US" sz="2400" b="1" dirty="0" smtClean="0"/>
              <a:t>Participation by underrepresented minorities and women in science and technology based entrepreneurship is significantly less</a:t>
            </a:r>
            <a:endParaRPr lang="en-US" sz="2200" b="1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12072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000" b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NSF SBIR Phase I Applications Submitted </a:t>
            </a:r>
            <a:r>
              <a:rPr lang="en-US" sz="3200" b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(</a:t>
            </a:r>
            <a:r>
              <a:rPr lang="en-US" sz="2200" b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in %</a:t>
            </a:r>
            <a:r>
              <a:rPr lang="en-US" sz="3200" b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)</a:t>
            </a:r>
            <a:br>
              <a:rPr lang="en-US" sz="3200" b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</a:b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Self-reported Data</a:t>
            </a:r>
            <a:endParaRPr lang="en-US" sz="3200" dirty="0"/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44032140"/>
              </p:ext>
            </p:extLst>
          </p:nvPr>
        </p:nvGraphicFramePr>
        <p:xfrm>
          <a:off x="1143000" y="1219200"/>
          <a:ext cx="7848601" cy="4720759"/>
        </p:xfrm>
        <a:graphic>
          <a:graphicData uri="http://schemas.openxmlformats.org/drawingml/2006/table">
            <a:tbl>
              <a:tblPr/>
              <a:tblGrid>
                <a:gridCol w="728691"/>
                <a:gridCol w="1017130"/>
                <a:gridCol w="1017130"/>
                <a:gridCol w="1017130"/>
                <a:gridCol w="1017130"/>
                <a:gridCol w="1017130"/>
                <a:gridCol w="1017130"/>
                <a:gridCol w="1017130"/>
              </a:tblGrid>
              <a:tr h="100499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Year</a:t>
                      </a:r>
                    </a:p>
                  </a:txBody>
                  <a:tcPr marL="8843" marR="8843" marT="88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Men  </a:t>
                      </a:r>
                    </a:p>
                  </a:txBody>
                  <a:tcPr marL="8843" marR="8843" marT="88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Women  </a:t>
                      </a:r>
                    </a:p>
                  </a:txBody>
                  <a:tcPr marL="8843" marR="8843" marT="88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Black or African </a:t>
                      </a:r>
                      <a:r>
                        <a:rPr lang="en-US" sz="18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Americans   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843" marR="8843" marT="88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Hispanics or </a:t>
                      </a:r>
                      <a:r>
                        <a:rPr lang="en-US" sz="18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Latinos 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843" marR="8843" marT="88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American Indian &amp; </a:t>
                      </a:r>
                      <a:r>
                        <a:rPr lang="en-US" sz="18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Alaskans   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843" marR="8843" marT="88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Hawaiian &amp; Pacific Islanders </a:t>
                      </a:r>
                    </a:p>
                  </a:txBody>
                  <a:tcPr marL="8843" marR="8843" marT="88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Persons  with Disability  </a:t>
                      </a:r>
                    </a:p>
                  </a:txBody>
                  <a:tcPr marL="8843" marR="8843" marT="88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ctr" fontAlgn="b"/>
                      <a:endParaRPr lang="en-US" sz="18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843" marR="8843" marT="88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8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843" marR="8843" marT="88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8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843" marR="8843" marT="88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8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843" marR="8843" marT="88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8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843" marR="8843" marT="88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8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843" marR="8843" marT="88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8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843" marR="8843" marT="88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8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843" marR="8843" marT="88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350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2001</a:t>
                      </a:r>
                    </a:p>
                  </a:txBody>
                  <a:tcPr marL="8843" marR="8843" marT="88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85.57</a:t>
                      </a:r>
                    </a:p>
                  </a:txBody>
                  <a:tcPr marL="8843" marR="8843" marT="88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9.42</a:t>
                      </a:r>
                    </a:p>
                  </a:txBody>
                  <a:tcPr marL="8843" marR="8843" marT="88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1.38</a:t>
                      </a:r>
                    </a:p>
                  </a:txBody>
                  <a:tcPr marL="8843" marR="8843" marT="88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1.47</a:t>
                      </a:r>
                    </a:p>
                  </a:txBody>
                  <a:tcPr marL="8843" marR="8843" marT="88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0.52</a:t>
                      </a:r>
                    </a:p>
                  </a:txBody>
                  <a:tcPr marL="8843" marR="8843" marT="88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0.09</a:t>
                      </a:r>
                    </a:p>
                  </a:txBody>
                  <a:tcPr marL="8843" marR="8843" marT="88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1.21</a:t>
                      </a:r>
                    </a:p>
                  </a:txBody>
                  <a:tcPr marL="8843" marR="8843" marT="88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350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2002</a:t>
                      </a:r>
                    </a:p>
                  </a:txBody>
                  <a:tcPr marL="8843" marR="8843" marT="88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82.69</a:t>
                      </a:r>
                    </a:p>
                  </a:txBody>
                  <a:tcPr marL="8843" marR="8843" marT="88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10.47</a:t>
                      </a:r>
                    </a:p>
                  </a:txBody>
                  <a:tcPr marL="8843" marR="8843" marT="88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1.78</a:t>
                      </a:r>
                    </a:p>
                  </a:txBody>
                  <a:tcPr marL="8843" marR="8843" marT="88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1.92</a:t>
                      </a:r>
                    </a:p>
                  </a:txBody>
                  <a:tcPr marL="8843" marR="8843" marT="88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0.57</a:t>
                      </a:r>
                    </a:p>
                  </a:txBody>
                  <a:tcPr marL="8843" marR="8843" marT="88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0.14</a:t>
                      </a:r>
                    </a:p>
                  </a:txBody>
                  <a:tcPr marL="8843" marR="8843" marT="88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1.35</a:t>
                      </a:r>
                    </a:p>
                  </a:txBody>
                  <a:tcPr marL="8843" marR="8843" marT="88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350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2003</a:t>
                      </a:r>
                    </a:p>
                  </a:txBody>
                  <a:tcPr marL="8843" marR="8843" marT="88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79.83</a:t>
                      </a:r>
                    </a:p>
                  </a:txBody>
                  <a:tcPr marL="8843" marR="8843" marT="88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9.77</a:t>
                      </a:r>
                    </a:p>
                  </a:txBody>
                  <a:tcPr marL="8843" marR="8843" marT="88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1.58</a:t>
                      </a:r>
                    </a:p>
                  </a:txBody>
                  <a:tcPr marL="8843" marR="8843" marT="88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1.62</a:t>
                      </a:r>
                    </a:p>
                  </a:txBody>
                  <a:tcPr marL="8843" marR="8843" marT="88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0.12</a:t>
                      </a:r>
                    </a:p>
                  </a:txBody>
                  <a:tcPr marL="8843" marR="8843" marT="88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0.00</a:t>
                      </a:r>
                    </a:p>
                  </a:txBody>
                  <a:tcPr marL="8843" marR="8843" marT="88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1.16</a:t>
                      </a:r>
                    </a:p>
                  </a:txBody>
                  <a:tcPr marL="8843" marR="8843" marT="88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350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2004</a:t>
                      </a:r>
                    </a:p>
                  </a:txBody>
                  <a:tcPr marL="8843" marR="8843" marT="88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78.72</a:t>
                      </a:r>
                    </a:p>
                  </a:txBody>
                  <a:tcPr marL="8843" marR="8843" marT="88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8.41</a:t>
                      </a:r>
                    </a:p>
                  </a:txBody>
                  <a:tcPr marL="8843" marR="8843" marT="88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1.88</a:t>
                      </a:r>
                    </a:p>
                  </a:txBody>
                  <a:tcPr marL="8843" marR="8843" marT="88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2.06</a:t>
                      </a:r>
                    </a:p>
                  </a:txBody>
                  <a:tcPr marL="8843" marR="8843" marT="88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0.35</a:t>
                      </a:r>
                    </a:p>
                  </a:txBody>
                  <a:tcPr marL="8843" marR="8843" marT="88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0.12</a:t>
                      </a:r>
                    </a:p>
                  </a:txBody>
                  <a:tcPr marL="8843" marR="8843" marT="88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2.18</a:t>
                      </a:r>
                    </a:p>
                  </a:txBody>
                  <a:tcPr marL="8843" marR="8843" marT="88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350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2005</a:t>
                      </a:r>
                    </a:p>
                  </a:txBody>
                  <a:tcPr marL="8843" marR="8843" marT="88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74.62</a:t>
                      </a:r>
                    </a:p>
                  </a:txBody>
                  <a:tcPr marL="8843" marR="8843" marT="88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10.13</a:t>
                      </a:r>
                    </a:p>
                  </a:txBody>
                  <a:tcPr marL="8843" marR="8843" marT="88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2.37</a:t>
                      </a:r>
                    </a:p>
                  </a:txBody>
                  <a:tcPr marL="8843" marR="8843" marT="88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2.27</a:t>
                      </a:r>
                    </a:p>
                  </a:txBody>
                  <a:tcPr marL="8843" marR="8843" marT="88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0.47</a:t>
                      </a:r>
                    </a:p>
                  </a:txBody>
                  <a:tcPr marL="8843" marR="8843" marT="88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0.00</a:t>
                      </a:r>
                    </a:p>
                  </a:txBody>
                  <a:tcPr marL="8843" marR="8843" marT="88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1.70</a:t>
                      </a:r>
                    </a:p>
                  </a:txBody>
                  <a:tcPr marL="8843" marR="8843" marT="88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350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2006</a:t>
                      </a:r>
                    </a:p>
                  </a:txBody>
                  <a:tcPr marL="8843" marR="8843" marT="88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71.73</a:t>
                      </a:r>
                    </a:p>
                  </a:txBody>
                  <a:tcPr marL="8843" marR="8843" marT="88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10.51</a:t>
                      </a:r>
                    </a:p>
                  </a:txBody>
                  <a:tcPr marL="8843" marR="8843" marT="88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1.84</a:t>
                      </a:r>
                    </a:p>
                  </a:txBody>
                  <a:tcPr marL="8843" marR="8843" marT="88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1.84</a:t>
                      </a:r>
                    </a:p>
                  </a:txBody>
                  <a:tcPr marL="8843" marR="8843" marT="88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0.37</a:t>
                      </a:r>
                    </a:p>
                  </a:txBody>
                  <a:tcPr marL="8843" marR="8843" marT="88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0.00</a:t>
                      </a:r>
                    </a:p>
                  </a:txBody>
                  <a:tcPr marL="8843" marR="8843" marT="88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0.92</a:t>
                      </a:r>
                    </a:p>
                  </a:txBody>
                  <a:tcPr marL="8843" marR="8843" marT="88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350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2007</a:t>
                      </a:r>
                    </a:p>
                  </a:txBody>
                  <a:tcPr marL="8843" marR="8843" marT="88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72.59</a:t>
                      </a:r>
                    </a:p>
                  </a:txBody>
                  <a:tcPr marL="8843" marR="8843" marT="88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9.48</a:t>
                      </a:r>
                    </a:p>
                  </a:txBody>
                  <a:tcPr marL="8843" marR="8843" marT="88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1.56</a:t>
                      </a:r>
                    </a:p>
                  </a:txBody>
                  <a:tcPr marL="8843" marR="8843" marT="88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1.93</a:t>
                      </a:r>
                    </a:p>
                  </a:txBody>
                  <a:tcPr marL="8843" marR="8843" marT="88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0.22</a:t>
                      </a:r>
                    </a:p>
                  </a:txBody>
                  <a:tcPr marL="8843" marR="8843" marT="88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0.00</a:t>
                      </a:r>
                    </a:p>
                  </a:txBody>
                  <a:tcPr marL="8843" marR="8843" marT="88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1.48</a:t>
                      </a:r>
                    </a:p>
                  </a:txBody>
                  <a:tcPr marL="8843" marR="8843" marT="88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350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2008</a:t>
                      </a:r>
                    </a:p>
                  </a:txBody>
                  <a:tcPr marL="8843" marR="8843" marT="88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72.02</a:t>
                      </a:r>
                    </a:p>
                  </a:txBody>
                  <a:tcPr marL="8843" marR="8843" marT="88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10.49</a:t>
                      </a:r>
                    </a:p>
                  </a:txBody>
                  <a:tcPr marL="8843" marR="8843" marT="88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1.67</a:t>
                      </a:r>
                    </a:p>
                  </a:txBody>
                  <a:tcPr marL="8843" marR="8843" marT="88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3.02</a:t>
                      </a:r>
                    </a:p>
                  </a:txBody>
                  <a:tcPr marL="8843" marR="8843" marT="88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0.4</a:t>
                      </a:r>
                    </a:p>
                  </a:txBody>
                  <a:tcPr marL="8843" marR="8843" marT="88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0.00</a:t>
                      </a:r>
                    </a:p>
                  </a:txBody>
                  <a:tcPr marL="8843" marR="8843" marT="88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0.72</a:t>
                      </a:r>
                    </a:p>
                  </a:txBody>
                  <a:tcPr marL="8843" marR="8843" marT="88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350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2009</a:t>
                      </a:r>
                    </a:p>
                  </a:txBody>
                  <a:tcPr marL="8843" marR="8843" marT="88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68.47</a:t>
                      </a:r>
                    </a:p>
                  </a:txBody>
                  <a:tcPr marL="8843" marR="8843" marT="88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9.77</a:t>
                      </a:r>
                    </a:p>
                  </a:txBody>
                  <a:tcPr marL="8843" marR="8843" marT="88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1.16</a:t>
                      </a:r>
                    </a:p>
                  </a:txBody>
                  <a:tcPr marL="8843" marR="8843" marT="88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2.32</a:t>
                      </a:r>
                    </a:p>
                  </a:txBody>
                  <a:tcPr marL="8843" marR="8843" marT="88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8843" marR="8843" marT="88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0.19</a:t>
                      </a:r>
                    </a:p>
                  </a:txBody>
                  <a:tcPr marL="8843" marR="8843" marT="88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1.55</a:t>
                      </a:r>
                    </a:p>
                  </a:txBody>
                  <a:tcPr marL="8843" marR="8843" marT="88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350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2010</a:t>
                      </a:r>
                    </a:p>
                  </a:txBody>
                  <a:tcPr marL="8843" marR="8843" marT="88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64.44</a:t>
                      </a:r>
                    </a:p>
                  </a:txBody>
                  <a:tcPr marL="8843" marR="8843" marT="88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10.08</a:t>
                      </a:r>
                    </a:p>
                  </a:txBody>
                  <a:tcPr marL="8843" marR="8843" marT="88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2.47</a:t>
                      </a:r>
                    </a:p>
                  </a:txBody>
                  <a:tcPr marL="8843" marR="8843" marT="88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2.85</a:t>
                      </a:r>
                    </a:p>
                  </a:txBody>
                  <a:tcPr marL="8843" marR="8843" marT="88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0.72</a:t>
                      </a:r>
                    </a:p>
                  </a:txBody>
                  <a:tcPr marL="8843" marR="8843" marT="88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0.04</a:t>
                      </a:r>
                    </a:p>
                  </a:txBody>
                  <a:tcPr marL="8843" marR="8843" marT="88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1.32</a:t>
                      </a:r>
                    </a:p>
                  </a:txBody>
                  <a:tcPr marL="8843" marR="8843" marT="88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10781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9800" y="152400"/>
            <a:ext cx="6477000" cy="838200"/>
          </a:xfrm>
        </p:spPr>
        <p:txBody>
          <a:bodyPr/>
          <a:lstStyle/>
          <a:p>
            <a:r>
              <a:rPr lang="en-US" sz="4000" b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Interventions</a:t>
            </a:r>
            <a:endParaRPr lang="en-US" sz="4000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8240" y="1905000"/>
            <a:ext cx="7442200" cy="3657600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en-US" sz="1800" dirty="0" smtClean="0"/>
              <a:t>Providing opportunities for </a:t>
            </a:r>
          </a:p>
          <a:p>
            <a:pPr marL="0" indent="0">
              <a:buNone/>
            </a:pPr>
            <a:r>
              <a:rPr lang="en-US" sz="1800" dirty="0" smtClean="0"/>
              <a:t>	- Understanding how to be a successful entrepreneur</a:t>
            </a:r>
          </a:p>
          <a:p>
            <a:pPr marL="0" indent="0">
              <a:buNone/>
            </a:pPr>
            <a:r>
              <a:rPr lang="en-US" sz="1800" dirty="0" smtClean="0"/>
              <a:t>	- Training by working in a funded, successful small business</a:t>
            </a:r>
          </a:p>
          <a:p>
            <a:pPr marL="0" indent="0">
              <a:buNone/>
            </a:pPr>
            <a:r>
              <a:rPr lang="en-US" sz="1800" dirty="0" smtClean="0"/>
              <a:t>	- Learning about available funding and other resources</a:t>
            </a:r>
          </a:p>
          <a:p>
            <a:pPr marL="0" indent="0">
              <a:buNone/>
            </a:pPr>
            <a:r>
              <a:rPr lang="en-US" sz="1800" dirty="0" smtClean="0"/>
              <a:t>	- Developing grant writing skills</a:t>
            </a:r>
          </a:p>
          <a:p>
            <a:pPr marL="0" indent="0">
              <a:buNone/>
            </a:pPr>
            <a:r>
              <a:rPr lang="en-US" sz="1800" dirty="0" smtClean="0"/>
              <a:t>	- Becoming a reviewer </a:t>
            </a:r>
          </a:p>
          <a:p>
            <a:pPr marL="0" indent="0">
              <a:buNone/>
            </a:pPr>
            <a:r>
              <a:rPr lang="en-US" sz="1800" dirty="0" smtClean="0"/>
              <a:t>	- Mentoring</a:t>
            </a:r>
          </a:p>
          <a:p>
            <a:pPr marL="0" indent="0">
              <a:buNone/>
            </a:pPr>
            <a:r>
              <a:rPr lang="en-US" sz="1800" dirty="0" smtClean="0"/>
              <a:t>	- Networking</a:t>
            </a:r>
          </a:p>
          <a:p>
            <a:pPr>
              <a:buFont typeface="Wingdings" pitchFamily="2" charset="2"/>
              <a:buChar char="Ø"/>
            </a:pPr>
            <a:r>
              <a:rPr lang="en-US" sz="1800" dirty="0" smtClean="0"/>
              <a:t>Inspiring through examples of success stories</a:t>
            </a:r>
          </a:p>
          <a:p>
            <a:pPr>
              <a:buFont typeface="Wingdings" pitchFamily="2" charset="2"/>
              <a:buChar char="Ø"/>
            </a:pPr>
            <a:r>
              <a:rPr lang="en-US" sz="1800" dirty="0" smtClean="0"/>
              <a:t>Learning ‘Best Practices’ from other divisions and agencies for implementation</a:t>
            </a:r>
            <a:r>
              <a:rPr lang="en-US" sz="2000" dirty="0" smtClean="0"/>
              <a:t>	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14400" y="838200"/>
            <a:ext cx="7467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 smtClean="0"/>
              <a:t>Based on research findings and discussions,  the following intervention measures have been identified by IIP Diversity Focus Group in 2010-2011 to encourage participation by minorities ……….</a:t>
            </a:r>
            <a:endParaRPr lang="en-US" sz="1800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3124200" y="6492875"/>
            <a:ext cx="2895600" cy="365125"/>
          </a:xfrm>
        </p:spPr>
        <p:txBody>
          <a:bodyPr/>
          <a:lstStyle/>
          <a:p>
            <a:pPr>
              <a:defRPr/>
            </a:pPr>
            <a:r>
              <a:rPr lang="en-US" dirty="0" err="1" smtClean="0"/>
              <a:t>M.Srivatsan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84610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6400" y="457200"/>
            <a:ext cx="7010400" cy="1066800"/>
          </a:xfrm>
        </p:spPr>
        <p:txBody>
          <a:bodyPr>
            <a:noAutofit/>
          </a:bodyPr>
          <a:lstStyle/>
          <a:p>
            <a:pPr algn="ctr"/>
            <a:r>
              <a:rPr lang="en-US" sz="4000" b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Opportunity for Training: </a:t>
            </a:r>
            <a:r>
              <a:rPr lang="en-US" sz="2800" b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Small Business Postdoctoral Research Diversity Fellowship</a:t>
            </a:r>
            <a:endParaRPr lang="en-US" sz="2800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2286000" y="2209800"/>
            <a:ext cx="6324600" cy="4191000"/>
          </a:xfrm>
          <a:ln>
            <a:noFill/>
          </a:ln>
        </p:spPr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en-US" sz="2000" dirty="0" smtClean="0"/>
              <a:t>50 Fellowships, One year duration</a:t>
            </a:r>
          </a:p>
          <a:p>
            <a:pPr>
              <a:buFont typeface="Wingdings" pitchFamily="2" charset="2"/>
              <a:buChar char="Ø"/>
            </a:pPr>
            <a:r>
              <a:rPr lang="en-US" sz="2000" dirty="0" smtClean="0"/>
              <a:t>Fellow works in companies of current  NSF SBIR Phase II grantees</a:t>
            </a:r>
          </a:p>
          <a:p>
            <a:pPr>
              <a:buFont typeface="Wingdings" pitchFamily="2" charset="2"/>
              <a:buChar char="Ø"/>
            </a:pPr>
            <a:r>
              <a:rPr lang="en-US" sz="2000" dirty="0" smtClean="0"/>
              <a:t>Fellow receives $65,000 from NSF funds  and $10,000 from the small business </a:t>
            </a:r>
          </a:p>
          <a:p>
            <a:pPr>
              <a:buFont typeface="Wingdings" pitchFamily="2" charset="2"/>
              <a:buChar char="Ø"/>
            </a:pPr>
            <a:r>
              <a:rPr lang="en-US" sz="2000" dirty="0" smtClean="0"/>
              <a:t>ASEE matches applications with businesses and manages the program</a:t>
            </a:r>
          </a:p>
          <a:p>
            <a:pPr>
              <a:buFont typeface="Wingdings" pitchFamily="2" charset="2"/>
              <a:buChar char="Ø"/>
            </a:pPr>
            <a:r>
              <a:rPr lang="en-US" sz="2000" dirty="0" smtClean="0"/>
              <a:t>Website for details:  </a:t>
            </a:r>
            <a:r>
              <a:rPr lang="en-US" sz="2000" u="sng" dirty="0" smtClean="0">
                <a:solidFill>
                  <a:srgbClr val="000099"/>
                </a:solidFill>
                <a:uFill>
                  <a:solidFill>
                    <a:srgbClr val="0000FF"/>
                  </a:solidFill>
                </a:uFill>
                <a:hlinkClick r:id="rId2"/>
              </a:rPr>
              <a:t>http://nsfsbir.asee.org/</a:t>
            </a:r>
            <a:endParaRPr lang="en-US" sz="2000" u="sng" dirty="0" smtClean="0">
              <a:solidFill>
                <a:srgbClr val="000099"/>
              </a:solidFill>
              <a:uFill>
                <a:solidFill>
                  <a:srgbClr val="0000FF"/>
                </a:solidFill>
              </a:uFill>
            </a:endParaRPr>
          </a:p>
          <a:p>
            <a:pPr>
              <a:buNone/>
            </a:pPr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971478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TS101881355 (1)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EA82AB0E-F282-41C3-BBFC-96C5097760CE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TS101881355 (1)</Template>
  <TotalTime>237</TotalTime>
  <Words>1010</Words>
  <Application>Microsoft Macintosh PowerPoint</Application>
  <PresentationFormat>On-screen Show (4:3)</PresentationFormat>
  <Paragraphs>181</Paragraphs>
  <Slides>17</Slides>
  <Notes>8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TS101881355 (1)</vt:lpstr>
      <vt:lpstr>Funding Opportunities: Views from a former AAAS Science &amp; Technology Policy Fellow at NSF/ENG/IIP</vt:lpstr>
      <vt:lpstr>AAAS Science &amp;Technology Policy Fellowship</vt:lpstr>
      <vt:lpstr>Economic Growth &amp; Human Capital</vt:lpstr>
      <vt:lpstr>Current Needs &amp; Priorities</vt:lpstr>
      <vt:lpstr>Why Interdisciplinary, Translational Research?</vt:lpstr>
      <vt:lpstr>From Bench Research to Market Place </vt:lpstr>
      <vt:lpstr>NSF SBIR Phase I Applications Submitted (in %) Self-reported Data</vt:lpstr>
      <vt:lpstr>Interventions</vt:lpstr>
      <vt:lpstr>Opportunity for Training: Small Business Postdoctoral Research Diversity Fellowship</vt:lpstr>
      <vt:lpstr>Webpage providing Resources, Tips &amp; Tools</vt:lpstr>
      <vt:lpstr>PowerPoint Presentation</vt:lpstr>
      <vt:lpstr>Inspiring through Examples</vt:lpstr>
      <vt:lpstr>Facilitating Exchange of Ideas through Networking</vt:lpstr>
      <vt:lpstr>Opportunities for Learning &amp; Networking (workshops &amp; conferences)</vt:lpstr>
      <vt:lpstr>PowerPoint Presentation</vt:lpstr>
      <vt:lpstr>What works and what doesn’t?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Funding Opportunities: Views from a AAAS Science &amp; Technology Policy Fellow at NSF/ENG/IIP</dc:title>
  <dc:creator>Malathi Srivatsan</dc:creator>
  <cp:lastModifiedBy>Gilda Barabino</cp:lastModifiedBy>
  <cp:revision>14</cp:revision>
  <dcterms:created xsi:type="dcterms:W3CDTF">2012-03-14T19:07:22Z</dcterms:created>
  <dcterms:modified xsi:type="dcterms:W3CDTF">2012-05-17T22:16:11Z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TC018813559991</vt:lpwstr>
  </property>
</Properties>
</file>