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7" r:id="rId4"/>
    <p:sldId id="291" r:id="rId5"/>
    <p:sldId id="285" r:id="rId6"/>
    <p:sldId id="286" r:id="rId7"/>
    <p:sldId id="288" r:id="rId8"/>
    <p:sldId id="289" r:id="rId9"/>
    <p:sldId id="280" r:id="rId10"/>
    <p:sldId id="258" r:id="rId11"/>
    <p:sldId id="259" r:id="rId12"/>
    <p:sldId id="290" r:id="rId13"/>
    <p:sldId id="281" r:id="rId14"/>
    <p:sldId id="283" r:id="rId15"/>
    <p:sldId id="282" r:id="rId16"/>
    <p:sldId id="268" r:id="rId17"/>
    <p:sldId id="266" r:id="rId18"/>
    <p:sldId id="292" r:id="rId19"/>
    <p:sldId id="294" r:id="rId20"/>
    <p:sldId id="260" r:id="rId21"/>
    <p:sldId id="261" r:id="rId22"/>
    <p:sldId id="262" r:id="rId23"/>
    <p:sldId id="263" r:id="rId24"/>
    <p:sldId id="277" r:id="rId25"/>
    <p:sldId id="29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033"/>
    <a:srgbClr val="BEAB9C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1" autoAdjust="0"/>
    <p:restoredTop sz="94664" autoAdjust="0"/>
  </p:normalViewPr>
  <p:slideViewPr>
    <p:cSldViewPr>
      <p:cViewPr varScale="1">
        <p:scale>
          <a:sx n="54" d="100"/>
          <a:sy n="54" d="100"/>
        </p:scale>
        <p:origin x="-8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438400"/>
            <a:ext cx="5943600" cy="11430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976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103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103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292404-2DAC-46B3-8D12-34A193B617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267200"/>
            <a:ext cx="5562600" cy="1295400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EC17-5956-499E-A060-447BB7305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29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1981200"/>
            <a:ext cx="211455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981200"/>
            <a:ext cx="61912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7A5E6-B6B4-4007-9EC1-3B8C55DB4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9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BF2BB-152F-42D0-99FF-18F8F896C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83BD2-AC33-4E68-8E5A-C36B79504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72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3528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934D-CC15-4FCD-8BBE-2ADB1E9BFA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50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8E94-AD81-4949-AF3A-C03BA30D1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77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E3687-1B0C-4D98-ADC9-830A4B0D0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54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39C18-0116-4508-A40F-709AA1E1F9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43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CA17B-729E-485C-ACE9-49162D4C7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39F95-1FD0-4D2D-8C01-B8B65430C4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2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812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EAB9C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352800"/>
            <a:ext cx="7772400" cy="304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EAB9C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6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30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3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81A3A9F-5FA0-4784-823C-F59B0601F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438400"/>
            <a:ext cx="6781800" cy="1143000"/>
          </a:xfrm>
        </p:spPr>
        <p:txBody>
          <a:bodyPr/>
          <a:lstStyle/>
          <a:p>
            <a:r>
              <a:rPr lang="en-US" dirty="0" smtClean="0"/>
              <a:t>Creating Your Own Innovation </a:t>
            </a:r>
            <a:br>
              <a:rPr lang="en-US" dirty="0" smtClean="0"/>
            </a:br>
            <a:r>
              <a:rPr lang="en-US" dirty="0" smtClean="0"/>
              <a:t>Micro Eco-System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7696200" cy="1295400"/>
          </a:xfrm>
        </p:spPr>
        <p:txBody>
          <a:bodyPr/>
          <a:lstStyle/>
          <a:p>
            <a:r>
              <a:rPr lang="en-US" dirty="0" smtClean="0"/>
              <a:t>Pamela McCauley Bush, Ph.D., CPE</a:t>
            </a:r>
          </a:p>
          <a:p>
            <a:r>
              <a:rPr lang="en-US" sz="2400" dirty="0" smtClean="0"/>
              <a:t>Associate Professor &amp; Director Ergonomics Laboratory </a:t>
            </a:r>
          </a:p>
          <a:p>
            <a:r>
              <a:rPr lang="en-US" sz="2400" dirty="0" smtClean="0"/>
              <a:t>University of Central Florida &amp; </a:t>
            </a:r>
          </a:p>
          <a:p>
            <a:r>
              <a:rPr lang="en-US" sz="2400" dirty="0" smtClean="0"/>
              <a:t> Chief Technology Officer</a:t>
            </a:r>
          </a:p>
          <a:p>
            <a:r>
              <a:rPr lang="en-US" sz="2400" dirty="0" smtClean="0"/>
              <a:t>Bush Enterprises 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486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Career Innovation?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Tailoring our career focus, personal capabilities, skills and relationships areas to meet current and emerging needs in a given area of </a:t>
            </a:r>
            <a:r>
              <a:rPr lang="en-US" b="1" dirty="0" smtClean="0"/>
              <a:t>opportunity</a:t>
            </a:r>
          </a:p>
          <a:p>
            <a:r>
              <a:rPr lang="en-US" dirty="0" smtClean="0"/>
              <a:t>Can be done at any point in your career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137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Personal Innovation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4100" y="2514600"/>
            <a:ext cx="6283517" cy="431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2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http://www.careerinnovation.com/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914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time to be a STEM faculty member!</a:t>
            </a:r>
          </a:p>
          <a:p>
            <a:r>
              <a:rPr lang="en-US" dirty="0" smtClean="0"/>
              <a:t>However… for the academic only types:</a:t>
            </a:r>
          </a:p>
          <a:p>
            <a:pPr lvl="1"/>
            <a:r>
              <a:rPr lang="en-US" dirty="0" smtClean="0"/>
              <a:t>Requires a paradigm shift from the academic only mindset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905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paradigm?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7772400" cy="3048000"/>
          </a:xfrm>
        </p:spPr>
        <p:txBody>
          <a:bodyPr/>
          <a:lstStyle/>
          <a:p>
            <a:r>
              <a:rPr lang="en-US" dirty="0" smtClean="0"/>
              <a:t>How are we thinking?</a:t>
            </a:r>
          </a:p>
          <a:p>
            <a:r>
              <a:rPr lang="en-US" dirty="0" smtClean="0"/>
              <a:t>What are we thinking?</a:t>
            </a:r>
          </a:p>
          <a:p>
            <a:r>
              <a:rPr lang="en-US" dirty="0" smtClean="0"/>
              <a:t>Where are we thinking?</a:t>
            </a:r>
          </a:p>
        </p:txBody>
      </p:sp>
    </p:spTree>
    <p:extLst>
      <p:ext uri="{BB962C8B-B14F-4D97-AF65-F5344CB8AC3E}">
        <p14:creationId xmlns:p14="http://schemas.microsoft.com/office/powerpoint/2010/main" xmlns="" val="381782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off the Limits…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limiting our thinking?</a:t>
            </a:r>
          </a:p>
          <a:p>
            <a:r>
              <a:rPr lang="en-US" dirty="0" smtClean="0"/>
              <a:t> It’s not about the “pie”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4888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008" y="2895600"/>
            <a:ext cx="7391400" cy="1143000"/>
          </a:xfrm>
        </p:spPr>
        <p:txBody>
          <a:bodyPr/>
          <a:lstStyle/>
          <a:p>
            <a:r>
              <a:rPr lang="en-US" dirty="0" smtClean="0"/>
              <a:t>Developing YOUR innovation micro-ecosystem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59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7772400" cy="1143000"/>
          </a:xfrm>
        </p:spPr>
        <p:txBody>
          <a:bodyPr/>
          <a:lstStyle/>
          <a:p>
            <a:r>
              <a:rPr lang="en-US" dirty="0" smtClean="0"/>
              <a:t>Innovation Ecosystem </a:t>
            </a:r>
            <a:endParaRPr lang="en-US" dirty="0"/>
          </a:p>
        </p:txBody>
      </p:sp>
      <p:pic>
        <p:nvPicPr>
          <p:cNvPr id="4" name="Content Placeholder 6" descr="burton-lee-european-innovation-ecosyst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661313"/>
            <a:ext cx="7088221" cy="4200099"/>
          </a:xfrm>
        </p:spPr>
      </p:pic>
    </p:spTree>
    <p:extLst>
      <p:ext uri="{BB962C8B-B14F-4D97-AF65-F5344CB8AC3E}">
        <p14:creationId xmlns:p14="http://schemas.microsoft.com/office/powerpoint/2010/main" xmlns="" val="2710769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8001000" cy="3429000"/>
          </a:xfrm>
        </p:spPr>
        <p:txBody>
          <a:bodyPr/>
          <a:lstStyle/>
          <a:p>
            <a:r>
              <a:rPr lang="en-US" dirty="0"/>
              <a:t>Identify a trusted person that can be your “Innovation soundboard”</a:t>
            </a:r>
          </a:p>
          <a:p>
            <a:r>
              <a:rPr lang="en-US" dirty="0" smtClean="0"/>
              <a:t>Develop </a:t>
            </a:r>
            <a:r>
              <a:rPr lang="en-US" dirty="0"/>
              <a:t>a core team of (3 to 5) supporters/advocates with key areas of knowledge that you can </a:t>
            </a:r>
            <a:r>
              <a:rPr lang="en-US" dirty="0" smtClean="0"/>
              <a:t>trust</a:t>
            </a:r>
          </a:p>
          <a:p>
            <a:pPr lvl="1"/>
            <a:r>
              <a:rPr lang="en-US" dirty="0" smtClean="0"/>
              <a:t>Business, legal, strategic and financial guidance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92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Micro-Innovation Eco-system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 generation plan</a:t>
            </a:r>
          </a:p>
          <a:p>
            <a:r>
              <a:rPr lang="en-US" dirty="0" smtClean="0"/>
              <a:t>Product innovation strategy</a:t>
            </a:r>
          </a:p>
          <a:p>
            <a:r>
              <a:rPr lang="en-US" dirty="0" smtClean="0"/>
              <a:t>Talent and expertise resources</a:t>
            </a:r>
          </a:p>
          <a:p>
            <a:r>
              <a:rPr lang="en-US" dirty="0" smtClean="0"/>
              <a:t>Technology transfer strategy</a:t>
            </a:r>
          </a:p>
          <a:p>
            <a:r>
              <a:rPr lang="en-US" dirty="0" smtClean="0"/>
              <a:t>Funding options and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122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Will it be easy?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but probably not</a:t>
            </a:r>
          </a:p>
          <a:p>
            <a:r>
              <a:rPr lang="en-US" dirty="0" smtClean="0"/>
              <a:t>What it takes </a:t>
            </a:r>
          </a:p>
          <a:p>
            <a:pPr lvl="1"/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Resilience </a:t>
            </a:r>
          </a:p>
          <a:p>
            <a:pPr lvl="1"/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Optimism </a:t>
            </a:r>
          </a:p>
        </p:txBody>
      </p:sp>
    </p:spTree>
    <p:extLst>
      <p:ext uri="{BB962C8B-B14F-4D97-AF65-F5344CB8AC3E}">
        <p14:creationId xmlns:p14="http://schemas.microsoft.com/office/powerpoint/2010/main" xmlns="" val="81969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</a:t>
            </a:r>
            <a:r>
              <a:rPr lang="en-US" b="1" dirty="0" smtClean="0"/>
              <a:t>IF</a:t>
            </a:r>
            <a:r>
              <a:rPr lang="en-US" dirty="0" smtClean="0"/>
              <a:t> you want to be in this game of innovation</a:t>
            </a:r>
          </a:p>
          <a:p>
            <a:r>
              <a:rPr lang="en-US" dirty="0" smtClean="0"/>
              <a:t>Career innovation</a:t>
            </a:r>
          </a:p>
          <a:p>
            <a:r>
              <a:rPr lang="en-US" dirty="0" smtClean="0"/>
              <a:t>Developing your innovation micro-ecosystem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357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Find a need  </a:t>
            </a:r>
          </a:p>
          <a:p>
            <a:r>
              <a:rPr lang="en-US" dirty="0" smtClean="0"/>
              <a:t>Know what you know – know what you don’t know</a:t>
            </a:r>
          </a:p>
          <a:p>
            <a:r>
              <a:rPr lang="en-US" dirty="0" smtClean="0"/>
              <a:t>Don’t be afraid to think differently. </a:t>
            </a:r>
          </a:p>
          <a:p>
            <a:r>
              <a:rPr lang="en-US" dirty="0" smtClean="0"/>
              <a:t>Know the market/customer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29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Instantiation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who</a:t>
            </a:r>
            <a:r>
              <a:rPr lang="en-US" b="1" dirty="0" smtClean="0"/>
              <a:t> wants </a:t>
            </a:r>
            <a:r>
              <a:rPr lang="en-US" dirty="0" smtClean="0"/>
              <a:t>this innovation </a:t>
            </a:r>
          </a:p>
          <a:p>
            <a:r>
              <a:rPr lang="en-US" dirty="0" smtClean="0"/>
              <a:t>Protect your idea/innovation </a:t>
            </a:r>
          </a:p>
          <a:p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b="1" i="1" dirty="0"/>
              <a:t>brief but clear explanation </a:t>
            </a:r>
            <a:r>
              <a:rPr lang="en-US" dirty="0"/>
              <a:t>of the </a:t>
            </a:r>
            <a:r>
              <a:rPr lang="en-US" dirty="0" smtClean="0"/>
              <a:t>innovation </a:t>
            </a:r>
          </a:p>
          <a:p>
            <a:r>
              <a:rPr lang="en-US" dirty="0" smtClean="0"/>
              <a:t>Identify potential collaborators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074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Introspection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Decide if/how you </a:t>
            </a:r>
            <a:r>
              <a:rPr lang="en-US" dirty="0"/>
              <a:t>want to t</a:t>
            </a:r>
            <a:r>
              <a:rPr lang="en-US" dirty="0" smtClean="0"/>
              <a:t>ake </a:t>
            </a:r>
            <a:r>
              <a:rPr lang="en-US" dirty="0"/>
              <a:t>the innovation to the finish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Will you hand it off?</a:t>
            </a:r>
          </a:p>
          <a:p>
            <a:pPr lvl="1"/>
            <a:r>
              <a:rPr lang="en-US" dirty="0" smtClean="0"/>
              <a:t>Partner </a:t>
            </a:r>
            <a:r>
              <a:rPr lang="en-US" dirty="0"/>
              <a:t>with </a:t>
            </a:r>
            <a:r>
              <a:rPr lang="en-US" dirty="0" smtClean="0"/>
              <a:t>others?</a:t>
            </a:r>
          </a:p>
          <a:p>
            <a:pPr lvl="1"/>
            <a:r>
              <a:rPr lang="en-US" dirty="0" smtClean="0"/>
              <a:t>Will you lead it?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669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80772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Draft </a:t>
            </a:r>
            <a:r>
              <a:rPr lang="en-US" dirty="0"/>
              <a:t>a plan to develop the idea to at least a “proof of concept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Plan toward an “end result”</a:t>
            </a:r>
          </a:p>
          <a:p>
            <a:pPr lvl="1"/>
            <a:r>
              <a:rPr lang="en-US" dirty="0" smtClean="0"/>
              <a:t>University relationship</a:t>
            </a:r>
          </a:p>
          <a:p>
            <a:pPr lvl="1"/>
            <a:r>
              <a:rPr lang="en-US" dirty="0" smtClean="0"/>
              <a:t>Funding for proof of concept and product development</a:t>
            </a:r>
          </a:p>
          <a:p>
            <a:pPr lvl="1"/>
            <a:r>
              <a:rPr lang="en-US" dirty="0"/>
              <a:t>SBIR/STTR funding</a:t>
            </a:r>
          </a:p>
          <a:p>
            <a:pPr lvl="1"/>
            <a:r>
              <a:rPr lang="en-US" dirty="0" smtClean="0"/>
              <a:t>Venture capital funding</a:t>
            </a:r>
          </a:p>
        </p:txBody>
      </p:sp>
    </p:spTree>
    <p:extLst>
      <p:ext uri="{BB962C8B-B14F-4D97-AF65-F5344CB8AC3E}">
        <p14:creationId xmlns:p14="http://schemas.microsoft.com/office/powerpoint/2010/main" xmlns="" val="3966105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Exit 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Yes, you will want to exit…</a:t>
            </a:r>
          </a:p>
          <a:p>
            <a:r>
              <a:rPr lang="en-US" dirty="0" smtClean="0"/>
              <a:t>Get professional 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97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 a great time to be YOU!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64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IF</a:t>
            </a:r>
            <a:r>
              <a:rPr lang="en-US" dirty="0" smtClean="0"/>
              <a:t> you want to be in this game…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 vs. Innovator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very different</a:t>
            </a:r>
          </a:p>
          <a:p>
            <a:r>
              <a:rPr lang="en-US" dirty="0" smtClean="0"/>
              <a:t>Don’t believe the hype</a:t>
            </a:r>
          </a:p>
          <a:p>
            <a:r>
              <a:rPr lang="en-US" dirty="0" smtClean="0"/>
              <a:t>Requires a paradigm shift from the “academic only” mindset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819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8077200" cy="3048000"/>
          </a:xfrm>
        </p:spPr>
        <p:txBody>
          <a:bodyPr/>
          <a:lstStyle/>
          <a:p>
            <a:r>
              <a:rPr lang="en-US" dirty="0" smtClean="0"/>
              <a:t>Do you want to participate in innovation and/or entrepreneurial activities? </a:t>
            </a:r>
          </a:p>
          <a:p>
            <a:pPr lvl="1"/>
            <a:r>
              <a:rPr lang="en-US" dirty="0" smtClean="0"/>
              <a:t>Is it YOUR vision?</a:t>
            </a:r>
          </a:p>
          <a:p>
            <a:pPr lvl="1"/>
            <a:r>
              <a:rPr lang="en-US" dirty="0" smtClean="0"/>
              <a:t>Impact today?</a:t>
            </a:r>
          </a:p>
          <a:p>
            <a:pPr lvl="1"/>
            <a:r>
              <a:rPr lang="en-US" dirty="0" smtClean="0"/>
              <a:t>Long term impact?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254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you do it through the university?</a:t>
            </a:r>
          </a:p>
          <a:p>
            <a:r>
              <a:rPr lang="en-US" dirty="0"/>
              <a:t>Will you seek external collaborators?</a:t>
            </a:r>
          </a:p>
          <a:p>
            <a:r>
              <a:rPr lang="en-US" dirty="0" smtClean="0"/>
              <a:t>Will you do it as a small business?</a:t>
            </a:r>
          </a:p>
          <a:p>
            <a:r>
              <a:rPr lang="en-US" dirty="0" smtClean="0"/>
              <a:t>Is a hybrid possible?</a:t>
            </a:r>
          </a:p>
        </p:txBody>
      </p:sp>
    </p:spTree>
    <p:extLst>
      <p:ext uri="{BB962C8B-B14F-4D97-AF65-F5344CB8AC3E}">
        <p14:creationId xmlns:p14="http://schemas.microsoft.com/office/powerpoint/2010/main" xmlns="" val="33608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is critical</a:t>
            </a:r>
          </a:p>
          <a:p>
            <a:r>
              <a:rPr lang="en-US" dirty="0" smtClean="0"/>
              <a:t>Compatibility with current goals</a:t>
            </a:r>
          </a:p>
          <a:p>
            <a:r>
              <a:rPr lang="en-US" dirty="0" smtClean="0"/>
              <a:t>Building toward long term goals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167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your IF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your career innovation mission statement </a:t>
            </a:r>
          </a:p>
          <a:p>
            <a:pPr lvl="1"/>
            <a:r>
              <a:rPr lang="en-US" dirty="0" smtClean="0">
                <a:effectLst/>
              </a:rPr>
              <a:t>Vision: big picture idea </a:t>
            </a:r>
          </a:p>
          <a:p>
            <a:pPr lvl="1"/>
            <a:r>
              <a:rPr lang="en-US" dirty="0" smtClean="0">
                <a:effectLst/>
              </a:rPr>
              <a:t>Mission: general statement of how </a:t>
            </a:r>
          </a:p>
          <a:p>
            <a:pPr lvl="1"/>
            <a:r>
              <a:rPr lang="en-US" dirty="0" smtClean="0">
                <a:effectLst/>
              </a:rPr>
              <a:t>Core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461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Innovation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192715"/>
      </p:ext>
    </p:extLst>
  </p:cSld>
  <p:clrMapOvr>
    <a:masterClrMapping/>
  </p:clrMapOvr>
</p:sld>
</file>

<file path=ppt/theme/theme1.xml><?xml version="1.0" encoding="utf-8"?>
<a:theme xmlns:a="http://schemas.openxmlformats.org/drawingml/2006/main" name="Da Vinci design template">
  <a:themeElements>
    <a:clrScheme name="Office Theme 7">
      <a:dk1>
        <a:srgbClr val="000000"/>
      </a:dk1>
      <a:lt1>
        <a:srgbClr val="FFFFCC"/>
      </a:lt1>
      <a:dk2>
        <a:srgbClr val="60300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CC"/>
        </a:lt1>
        <a:dk2>
          <a:srgbClr val="60300C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 Vinci design template</Template>
  <TotalTime>598</TotalTime>
  <Words>515</Words>
  <Application>Microsoft Office PowerPoint</Application>
  <PresentationFormat>On-screen Show (4:3)</PresentationFormat>
  <Paragraphs>96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Da Vinci design template</vt:lpstr>
      <vt:lpstr>Creating Your Own Innovation  Micro Eco-System</vt:lpstr>
      <vt:lpstr>Topics</vt:lpstr>
      <vt:lpstr> IF you want to be in this game… </vt:lpstr>
      <vt:lpstr>Entrepreneur vs. Innovator</vt:lpstr>
      <vt:lpstr>The “If”</vt:lpstr>
      <vt:lpstr>How</vt:lpstr>
      <vt:lpstr>When</vt:lpstr>
      <vt:lpstr>Outcome of your IF evaluation</vt:lpstr>
      <vt:lpstr>Career Innovation</vt:lpstr>
      <vt:lpstr>What is Career Innovation? </vt:lpstr>
      <vt:lpstr>Personal Innovation </vt:lpstr>
      <vt:lpstr>Career Innovation</vt:lpstr>
      <vt:lpstr>What is our paradigm?</vt:lpstr>
      <vt:lpstr>Take off the Limits…</vt:lpstr>
      <vt:lpstr>Developing YOUR innovation micro-ecosystem </vt:lpstr>
      <vt:lpstr>Innovation Ecosystem </vt:lpstr>
      <vt:lpstr>Create Your Team</vt:lpstr>
      <vt:lpstr>Create Your Micro-Innovation Eco-system</vt:lpstr>
      <vt:lpstr> Will it be easy?</vt:lpstr>
      <vt:lpstr>Innovation Initiation</vt:lpstr>
      <vt:lpstr>Innovation Instantiation</vt:lpstr>
      <vt:lpstr>Innovation Introspection</vt:lpstr>
      <vt:lpstr>Innovation Implementation</vt:lpstr>
      <vt:lpstr>Plan Your Exit Strategy </vt:lpstr>
      <vt:lpstr>It’ a great time to be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MCBush</dc:creator>
  <cp:lastModifiedBy>Deborah</cp:lastModifiedBy>
  <cp:revision>19</cp:revision>
  <cp:lastPrinted>1601-01-01T00:00:00Z</cp:lastPrinted>
  <dcterms:created xsi:type="dcterms:W3CDTF">2012-03-18T01:46:29Z</dcterms:created>
  <dcterms:modified xsi:type="dcterms:W3CDTF">2012-03-18T11:49:44Z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TC010902931033</vt:lpwstr>
  </property>
</Properties>
</file>