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7" r:id="rId3"/>
    <p:sldId id="258" r:id="rId4"/>
    <p:sldId id="260" r:id="rId5"/>
    <p:sldId id="259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989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7A426-8D31-4409-A10F-970949779491}" type="datetimeFigureOut">
              <a:rPr lang="en-US" smtClean="0"/>
              <a:pPr/>
              <a:t>3/22/2010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5312B-34B7-4F0B-BEA7-D5A75049154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7A426-8D31-4409-A10F-970949779491}" type="datetimeFigureOut">
              <a:rPr lang="en-US" smtClean="0"/>
              <a:pPr/>
              <a:t>3/22/2010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5312B-34B7-4F0B-BEA7-D5A75049154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7A426-8D31-4409-A10F-970949779491}" type="datetimeFigureOut">
              <a:rPr lang="en-US" smtClean="0"/>
              <a:pPr/>
              <a:t>3/22/2010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5312B-34B7-4F0B-BEA7-D5A75049154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7A426-8D31-4409-A10F-970949779491}" type="datetimeFigureOut">
              <a:rPr lang="en-US" smtClean="0"/>
              <a:pPr/>
              <a:t>3/22/2010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5312B-34B7-4F0B-BEA7-D5A75049154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7A426-8D31-4409-A10F-970949779491}" type="datetimeFigureOut">
              <a:rPr lang="en-US" smtClean="0"/>
              <a:pPr/>
              <a:t>3/22/2010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5312B-34B7-4F0B-BEA7-D5A75049154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7A426-8D31-4409-A10F-970949779491}" type="datetimeFigureOut">
              <a:rPr lang="en-US" smtClean="0"/>
              <a:pPr/>
              <a:t>3/22/2010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5312B-34B7-4F0B-BEA7-D5A75049154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7A426-8D31-4409-A10F-970949779491}" type="datetimeFigureOut">
              <a:rPr lang="en-US" smtClean="0"/>
              <a:pPr/>
              <a:t>3/22/2010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5312B-34B7-4F0B-BEA7-D5A75049154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7A426-8D31-4409-A10F-970949779491}" type="datetimeFigureOut">
              <a:rPr lang="en-US" smtClean="0"/>
              <a:pPr/>
              <a:t>3/22/2010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5312B-34B7-4F0B-BEA7-D5A75049154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7A426-8D31-4409-A10F-970949779491}" type="datetimeFigureOut">
              <a:rPr lang="en-US" smtClean="0"/>
              <a:pPr/>
              <a:t>3/22/2010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5312B-34B7-4F0B-BEA7-D5A75049154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7A426-8D31-4409-A10F-970949779491}" type="datetimeFigureOut">
              <a:rPr lang="en-US" smtClean="0"/>
              <a:pPr/>
              <a:t>3/22/2010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5312B-34B7-4F0B-BEA7-D5A75049154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7A426-8D31-4409-A10F-970949779491}" type="datetimeFigureOut">
              <a:rPr lang="en-US" smtClean="0"/>
              <a:pPr/>
              <a:t>3/22/2010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5312B-34B7-4F0B-BEA7-D5A75049154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97A426-8D31-4409-A10F-970949779491}" type="datetimeFigureOut">
              <a:rPr lang="en-US" smtClean="0"/>
              <a:pPr/>
              <a:t>3/22/2010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15312B-34B7-4F0B-BEA7-D5A75049154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7924800" cy="5055641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H</a:t>
            </a:r>
            <a:r>
              <a:rPr lang="en-US" dirty="0" smtClean="0"/>
              <a:t>ow to develop an independent research plan</a:t>
            </a:r>
          </a:p>
          <a:p>
            <a:pPr lvl="1"/>
            <a:r>
              <a:rPr lang="en-US" dirty="0"/>
              <a:t>r</a:t>
            </a:r>
            <a:r>
              <a:rPr lang="en-US" dirty="0" smtClean="0"/>
              <a:t>eview literature with an eye for problem, approach, solution, new ideas</a:t>
            </a:r>
          </a:p>
          <a:p>
            <a:pPr lvl="1"/>
            <a:r>
              <a:rPr lang="en-US" dirty="0"/>
              <a:t>r</a:t>
            </a:r>
            <a:r>
              <a:rPr lang="en-US" dirty="0" smtClean="0"/>
              <a:t>eview objectives of funding programs &amp; awards made</a:t>
            </a:r>
          </a:p>
          <a:p>
            <a:pPr lvl="1"/>
            <a:r>
              <a:rPr lang="en-US" dirty="0"/>
              <a:t>c</a:t>
            </a:r>
            <a:r>
              <a:rPr lang="en-US" dirty="0" smtClean="0"/>
              <a:t>hoose an ambitious, but feasible issue that builds on your tools/skill set</a:t>
            </a:r>
          </a:p>
          <a:p>
            <a:pPr lvl="1"/>
            <a:r>
              <a:rPr lang="en-US" dirty="0"/>
              <a:t>w</a:t>
            </a:r>
            <a:r>
              <a:rPr lang="en-US" dirty="0" smtClean="0"/>
              <a:t>ork in between disciplines (answers may be in another field)</a:t>
            </a:r>
          </a:p>
          <a:p>
            <a:pPr lvl="1"/>
            <a:r>
              <a:rPr lang="en-US" dirty="0"/>
              <a:t>u</a:t>
            </a:r>
            <a:r>
              <a:rPr lang="en-US" dirty="0" smtClean="0"/>
              <a:t>nderstand complementary skills sets you need, make a plan to get them (collaborations)</a:t>
            </a:r>
          </a:p>
          <a:p>
            <a:r>
              <a:rPr lang="en-US" dirty="0" smtClean="0"/>
              <a:t>Strategies to make one’s research visible</a:t>
            </a:r>
          </a:p>
          <a:p>
            <a:r>
              <a:rPr lang="en-US" dirty="0" smtClean="0"/>
              <a:t>Strategies to distinguish independent research from graduate and postdoc advisors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Becoming a Tenured Professor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Becoming a Tenured Professor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229600" cy="5334000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FIND FUNDING.  Use </a:t>
            </a:r>
            <a:r>
              <a:rPr lang="en-US" dirty="0" smtClean="0"/>
              <a:t>database of past awards, look at acknowledgment sections of papers (who funds the work in your area), </a:t>
            </a:r>
            <a:r>
              <a:rPr lang="en-US" i="1" dirty="0" smtClean="0"/>
              <a:t>contact program officer </a:t>
            </a:r>
            <a:r>
              <a:rPr lang="en-US" dirty="0" smtClean="0"/>
              <a:t>to get an idea if your work fits in the </a:t>
            </a:r>
            <a:r>
              <a:rPr lang="en-US" dirty="0" smtClean="0"/>
              <a:t>program</a:t>
            </a:r>
          </a:p>
          <a:p>
            <a:endParaRPr lang="en-US" dirty="0" smtClean="0"/>
          </a:p>
          <a:p>
            <a:r>
              <a:rPr lang="en-US" dirty="0" smtClean="0"/>
              <a:t>Development workshops (CAREER grant writing)</a:t>
            </a:r>
          </a:p>
          <a:p>
            <a:pPr lvl="1"/>
            <a:r>
              <a:rPr lang="en-US" dirty="0" smtClean="0"/>
              <a:t>first 5 years of a 30 year career (visionary)</a:t>
            </a:r>
          </a:p>
          <a:p>
            <a:pPr lvl="1"/>
            <a:r>
              <a:rPr lang="en-US" dirty="0" smtClean="0"/>
              <a:t>compelling figures</a:t>
            </a:r>
          </a:p>
          <a:p>
            <a:pPr lvl="2"/>
            <a:r>
              <a:rPr lang="en-US" dirty="0" smtClean="0"/>
              <a:t>illustrations for major points</a:t>
            </a:r>
          </a:p>
          <a:p>
            <a:pPr lvl="2"/>
            <a:r>
              <a:rPr lang="en-US" dirty="0" smtClean="0"/>
              <a:t>summarize program pieces</a:t>
            </a:r>
          </a:p>
          <a:p>
            <a:pPr lvl="2"/>
            <a:r>
              <a:rPr lang="en-US" dirty="0" smtClean="0"/>
              <a:t>what will data look like &amp; how analyzed</a:t>
            </a:r>
          </a:p>
          <a:p>
            <a:pPr lvl="2"/>
            <a:r>
              <a:rPr lang="en-US" dirty="0" smtClean="0"/>
              <a:t>use new ‘tools’ and techniques</a:t>
            </a:r>
          </a:p>
          <a:p>
            <a:pPr lvl="2"/>
            <a:r>
              <a:rPr lang="en-US" dirty="0" smtClean="0"/>
              <a:t>collaborators commitment statements</a:t>
            </a:r>
          </a:p>
          <a:p>
            <a:pPr lvl="1"/>
            <a:r>
              <a:rPr lang="en-US" dirty="0" smtClean="0"/>
              <a:t>‘funnel’ from big picture to details</a:t>
            </a:r>
          </a:p>
          <a:p>
            <a:pPr lvl="2"/>
            <a:r>
              <a:rPr lang="en-US" dirty="0" smtClean="0"/>
              <a:t>convince external people in your field that you know what you are talking about</a:t>
            </a:r>
          </a:p>
          <a:p>
            <a:pPr lvl="2"/>
            <a:r>
              <a:rPr lang="en-US" dirty="0" smtClean="0"/>
              <a:t>those less familiar with the field need to know how </a:t>
            </a:r>
            <a:r>
              <a:rPr lang="en-US" dirty="0" smtClean="0"/>
              <a:t>your work</a:t>
            </a:r>
            <a:r>
              <a:rPr lang="en-US" dirty="0" smtClean="0"/>
              <a:t> </a:t>
            </a:r>
            <a:r>
              <a:rPr lang="en-US" dirty="0" smtClean="0"/>
              <a:t>advances knowledge in your field</a:t>
            </a:r>
          </a:p>
          <a:p>
            <a:pPr lvl="1"/>
            <a:r>
              <a:rPr lang="en-US" dirty="0" smtClean="0"/>
              <a:t>exceptional ‘broader impact’ plan</a:t>
            </a:r>
          </a:p>
          <a:p>
            <a:pPr lvl="2"/>
            <a:r>
              <a:rPr lang="en-US" dirty="0" smtClean="0"/>
              <a:t>contact partners and include letters of support (pledge to participate)</a:t>
            </a:r>
          </a:p>
          <a:p>
            <a:pPr lvl="2"/>
            <a:r>
              <a:rPr lang="en-US" dirty="0" smtClean="0"/>
              <a:t>NSBE &amp; MRS (ugrad facilitators), CCMR (teachers, outreach expertise), SRI (evaluation), CU Associate Dean for Diversity (funds for recruiting URM) </a:t>
            </a:r>
          </a:p>
          <a:p>
            <a:pPr lvl="1"/>
            <a:r>
              <a:rPr lang="en-US" dirty="0" smtClean="0"/>
              <a:t>statements on significance of each </a:t>
            </a:r>
            <a:r>
              <a:rPr lang="en-US" dirty="0" smtClean="0"/>
              <a:t>piece proposed</a:t>
            </a:r>
            <a:endParaRPr lang="en-US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smtClean="0"/>
              <a:t>Becoming a Tenured Professor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5626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What helped me?</a:t>
            </a:r>
          </a:p>
          <a:p>
            <a:pPr lvl="1"/>
            <a:r>
              <a:rPr lang="en-US" dirty="0"/>
              <a:t>c</a:t>
            </a:r>
            <a:r>
              <a:rPr lang="en-US" dirty="0" smtClean="0"/>
              <a:t>ollaborative grants with colleagues</a:t>
            </a:r>
          </a:p>
          <a:p>
            <a:pPr lvl="2"/>
            <a:r>
              <a:rPr lang="en-US" dirty="0"/>
              <a:t>y</a:t>
            </a:r>
            <a:r>
              <a:rPr lang="en-US" dirty="0" smtClean="0"/>
              <a:t>our part is &lt;2-3 pages of entire grant proposal but </a:t>
            </a:r>
            <a:r>
              <a:rPr lang="en-US" dirty="0" smtClean="0"/>
              <a:t>proposal funds </a:t>
            </a:r>
            <a:r>
              <a:rPr lang="en-US" dirty="0" smtClean="0"/>
              <a:t>a student </a:t>
            </a:r>
            <a:r>
              <a:rPr lang="en-US" dirty="0" smtClean="0"/>
              <a:t>for you </a:t>
            </a:r>
            <a:r>
              <a:rPr lang="en-US" dirty="0" smtClean="0"/>
              <a:t>(NSF MRI, IRG MRSEC, NSEC)</a:t>
            </a:r>
          </a:p>
          <a:p>
            <a:pPr lvl="1"/>
            <a:r>
              <a:rPr lang="en-US" dirty="0"/>
              <a:t>s</a:t>
            </a:r>
            <a:r>
              <a:rPr lang="en-US" dirty="0" smtClean="0"/>
              <a:t>itting in on </a:t>
            </a:r>
            <a:r>
              <a:rPr lang="en-US" i="1" dirty="0" smtClean="0"/>
              <a:t>the class </a:t>
            </a:r>
            <a:r>
              <a:rPr lang="en-US" dirty="0" smtClean="0"/>
              <a:t>you will teach</a:t>
            </a:r>
          </a:p>
          <a:p>
            <a:pPr lvl="2"/>
            <a:r>
              <a:rPr lang="en-US" dirty="0" smtClean="0"/>
              <a:t>l</a:t>
            </a:r>
            <a:r>
              <a:rPr lang="en-US" dirty="0" smtClean="0"/>
              <a:t>earn to motivate lectures</a:t>
            </a:r>
            <a:endParaRPr lang="en-US" dirty="0" smtClean="0"/>
          </a:p>
          <a:p>
            <a:pPr lvl="2"/>
            <a:r>
              <a:rPr lang="en-US" dirty="0"/>
              <a:t>o</a:t>
            </a:r>
            <a:r>
              <a:rPr lang="en-US" dirty="0" smtClean="0"/>
              <a:t>rganize presentation of material</a:t>
            </a:r>
          </a:p>
          <a:p>
            <a:pPr lvl="2"/>
            <a:r>
              <a:rPr lang="en-US" dirty="0"/>
              <a:t>s</a:t>
            </a:r>
            <a:r>
              <a:rPr lang="en-US" dirty="0" smtClean="0"/>
              <a:t>it in with respected teachers in your department</a:t>
            </a:r>
          </a:p>
          <a:p>
            <a:pPr lvl="2"/>
            <a:r>
              <a:rPr lang="en-US" dirty="0"/>
              <a:t>g</a:t>
            </a:r>
            <a:r>
              <a:rPr lang="en-US" dirty="0" smtClean="0"/>
              <a:t>o over materials &amp; </a:t>
            </a:r>
            <a:r>
              <a:rPr lang="en-US" dirty="0" smtClean="0"/>
              <a:t>your approach with </a:t>
            </a:r>
            <a:r>
              <a:rPr lang="en-US" dirty="0" smtClean="0"/>
              <a:t>teaching mentor</a:t>
            </a:r>
          </a:p>
          <a:p>
            <a:pPr lvl="2"/>
            <a:r>
              <a:rPr lang="en-US" dirty="0" smtClean="0"/>
              <a:t>build course website for handouts etc. or make course pack </a:t>
            </a:r>
          </a:p>
          <a:p>
            <a:pPr lvl="1"/>
            <a:r>
              <a:rPr lang="en-US" dirty="0"/>
              <a:t>u</a:t>
            </a:r>
            <a:r>
              <a:rPr lang="en-US" dirty="0" smtClean="0"/>
              <a:t>se Center for Excellence in Teaching</a:t>
            </a:r>
          </a:p>
          <a:p>
            <a:pPr lvl="2"/>
            <a:r>
              <a:rPr lang="en-US" dirty="0"/>
              <a:t>c</a:t>
            </a:r>
            <a:r>
              <a:rPr lang="en-US" dirty="0" smtClean="0"/>
              <a:t>hecklist for evaluating a lecture class</a:t>
            </a:r>
          </a:p>
          <a:p>
            <a:pPr lvl="2"/>
            <a:r>
              <a:rPr lang="en-US" dirty="0"/>
              <a:t>h</a:t>
            </a:r>
            <a:r>
              <a:rPr lang="en-US" dirty="0" smtClean="0"/>
              <a:t>ow to prepare detailed syllabus</a:t>
            </a:r>
          </a:p>
          <a:p>
            <a:pPr lvl="2"/>
            <a:r>
              <a:rPr lang="en-US" dirty="0"/>
              <a:t>v</a:t>
            </a:r>
            <a:r>
              <a:rPr lang="en-US" dirty="0" smtClean="0"/>
              <a:t>ideo feedback on classes</a:t>
            </a:r>
          </a:p>
          <a:p>
            <a:pPr lvl="2"/>
            <a:r>
              <a:rPr lang="en-US" i="1" dirty="0"/>
              <a:t>d</a:t>
            </a:r>
            <a:r>
              <a:rPr lang="en-US" i="1" dirty="0" smtClean="0"/>
              <a:t>ocument changes &amp; improvements over time</a:t>
            </a:r>
          </a:p>
          <a:p>
            <a:pPr lvl="2"/>
            <a:r>
              <a:rPr lang="en-US" dirty="0" smtClean="0"/>
              <a:t>NETI </a:t>
            </a:r>
            <a:r>
              <a:rPr lang="en-US" dirty="0" smtClean="0"/>
              <a:t>(National Effective Teaching Institute) conference </a:t>
            </a:r>
            <a:r>
              <a:rPr lang="en-US" dirty="0" smtClean="0"/>
              <a:t>at </a:t>
            </a:r>
            <a:r>
              <a:rPr lang="en-US" dirty="0" smtClean="0"/>
              <a:t>ASEE</a:t>
            </a:r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Becoming a Tenured Professor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05400"/>
          </a:xfrm>
        </p:spPr>
        <p:txBody>
          <a:bodyPr>
            <a:normAutofit/>
          </a:bodyPr>
          <a:lstStyle/>
          <a:p>
            <a:pPr lvl="1"/>
            <a:r>
              <a:rPr lang="en-US" dirty="0" smtClean="0"/>
              <a:t>set </a:t>
            </a:r>
            <a:r>
              <a:rPr lang="en-US" dirty="0" smtClean="0"/>
              <a:t>goals for yourself (use mentors to review)</a:t>
            </a:r>
          </a:p>
          <a:p>
            <a:pPr lvl="2"/>
            <a:r>
              <a:rPr lang="en-US" dirty="0" smtClean="0"/>
              <a:t>papers each year (3-4)</a:t>
            </a:r>
          </a:p>
          <a:p>
            <a:pPr lvl="3"/>
            <a:r>
              <a:rPr lang="en-US" dirty="0"/>
              <a:t>p</a:t>
            </a:r>
            <a:r>
              <a:rPr lang="en-US" dirty="0" smtClean="0"/>
              <a:t>ublication strategy </a:t>
            </a:r>
            <a:r>
              <a:rPr lang="en-US" dirty="0" smtClean="0"/>
              <a:t>(weigh impact </a:t>
            </a:r>
            <a:r>
              <a:rPr lang="en-US" dirty="0" smtClean="0"/>
              <a:t>versus time to publication</a:t>
            </a:r>
            <a:r>
              <a:rPr lang="en-US" dirty="0" smtClean="0"/>
              <a:t>)</a:t>
            </a:r>
            <a:endParaRPr lang="en-US" dirty="0" smtClean="0"/>
          </a:p>
          <a:p>
            <a:pPr lvl="3"/>
            <a:r>
              <a:rPr lang="en-US" dirty="0"/>
              <a:t>g</a:t>
            </a:r>
            <a:r>
              <a:rPr lang="en-US" dirty="0" smtClean="0"/>
              <a:t>roup management strategy (how will students learn literature, progress checks, level of independence)</a:t>
            </a:r>
          </a:p>
          <a:p>
            <a:pPr lvl="3"/>
            <a:r>
              <a:rPr lang="en-US" dirty="0"/>
              <a:t>h</a:t>
            </a:r>
            <a:r>
              <a:rPr lang="en-US" dirty="0" smtClean="0"/>
              <a:t>ow to use undergraduates in group</a:t>
            </a:r>
          </a:p>
          <a:p>
            <a:pPr lvl="2"/>
            <a:r>
              <a:rPr lang="en-US" dirty="0"/>
              <a:t>m</a:t>
            </a:r>
            <a:r>
              <a:rPr lang="en-US" dirty="0" smtClean="0"/>
              <a:t>ajor grant submissions each year (2-3)</a:t>
            </a:r>
          </a:p>
          <a:p>
            <a:pPr lvl="2"/>
            <a:r>
              <a:rPr lang="en-US" dirty="0"/>
              <a:t>c</a:t>
            </a:r>
            <a:r>
              <a:rPr lang="en-US" dirty="0" smtClean="0"/>
              <a:t>onferences (which ones, you and/or students present</a:t>
            </a:r>
            <a:r>
              <a:rPr lang="en-US" dirty="0" smtClean="0"/>
              <a:t>)</a:t>
            </a:r>
          </a:p>
          <a:p>
            <a:pPr lvl="3"/>
            <a:r>
              <a:rPr lang="en-US" dirty="0" smtClean="0"/>
              <a:t>m</a:t>
            </a:r>
            <a:r>
              <a:rPr lang="en-US" dirty="0" smtClean="0"/>
              <a:t>eet letter writers</a:t>
            </a:r>
            <a:endParaRPr lang="en-US" dirty="0" smtClean="0"/>
          </a:p>
          <a:p>
            <a:pPr lvl="2"/>
            <a:r>
              <a:rPr lang="en-US" dirty="0"/>
              <a:t>t</a:t>
            </a:r>
            <a:r>
              <a:rPr lang="en-US" dirty="0" smtClean="0"/>
              <a:t>eaching development activity</a:t>
            </a:r>
          </a:p>
          <a:p>
            <a:pPr lvl="2"/>
            <a:r>
              <a:rPr lang="en-US" dirty="0" smtClean="0"/>
              <a:t>applying for junior faculty awards in your area</a:t>
            </a:r>
          </a:p>
          <a:p>
            <a:pPr lvl="2"/>
            <a:r>
              <a:rPr lang="en-US" dirty="0" smtClean="0"/>
              <a:t>engaging </a:t>
            </a:r>
            <a:r>
              <a:rPr lang="en-US" dirty="0" smtClean="0"/>
              <a:t>with industry (trips, </a:t>
            </a:r>
            <a:r>
              <a:rPr lang="en-US" dirty="0" smtClean="0"/>
              <a:t>grants:  Dupont, 3M)</a:t>
            </a:r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Becoming a Tenured Professor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7848600" cy="5486400"/>
          </a:xfrm>
        </p:spPr>
        <p:txBody>
          <a:bodyPr>
            <a:normAutofit fontScale="85000" lnSpcReduction="20000"/>
          </a:bodyPr>
          <a:lstStyle/>
          <a:p>
            <a:pPr lvl="1"/>
            <a:r>
              <a:rPr lang="en-US" dirty="0" smtClean="0"/>
              <a:t>What is good service? (refer to tenure guidelines)</a:t>
            </a:r>
          </a:p>
          <a:p>
            <a:pPr lvl="2"/>
            <a:r>
              <a:rPr lang="en-US" dirty="0" smtClean="0"/>
              <a:t>Ask to look at successful dossiers and focus on </a:t>
            </a:r>
            <a:r>
              <a:rPr lang="en-US" b="1" i="1" dirty="0" smtClean="0"/>
              <a:t>impact of activities </a:t>
            </a:r>
          </a:p>
          <a:p>
            <a:pPr lvl="3"/>
            <a:r>
              <a:rPr lang="en-US" dirty="0"/>
              <a:t>e</a:t>
            </a:r>
            <a:r>
              <a:rPr lang="en-US" dirty="0" smtClean="0"/>
              <a:t>ditorial board of journal, reviewer, invited contributor, guest editor</a:t>
            </a:r>
          </a:p>
          <a:p>
            <a:pPr lvl="3"/>
            <a:r>
              <a:rPr lang="en-US" dirty="0"/>
              <a:t>o</a:t>
            </a:r>
            <a:r>
              <a:rPr lang="en-US" dirty="0" smtClean="0"/>
              <a:t>rganize meeting, organize session, preside, present</a:t>
            </a:r>
          </a:p>
          <a:p>
            <a:pPr lvl="3"/>
            <a:r>
              <a:rPr lang="en-US" dirty="0"/>
              <a:t>r</a:t>
            </a:r>
            <a:r>
              <a:rPr lang="en-US" dirty="0" smtClean="0"/>
              <a:t>eferee research proposals</a:t>
            </a:r>
          </a:p>
          <a:p>
            <a:pPr lvl="3"/>
            <a:r>
              <a:rPr lang="en-US" dirty="0"/>
              <a:t>h</a:t>
            </a:r>
            <a:r>
              <a:rPr lang="en-US" dirty="0" smtClean="0"/>
              <a:t>igh visibility contributions, strategic value to you, intellectual or scientific component allows you to learn from others</a:t>
            </a:r>
          </a:p>
          <a:p>
            <a:pPr lvl="1"/>
            <a:r>
              <a:rPr lang="en-US" dirty="0" smtClean="0"/>
              <a:t>Organize seminar series for your department or create one in your area of expertise   </a:t>
            </a:r>
          </a:p>
          <a:p>
            <a:pPr lvl="2"/>
            <a:r>
              <a:rPr lang="en-US" dirty="0" smtClean="0"/>
              <a:t>Meet selected experts in your field who will know you &amp; your work </a:t>
            </a:r>
          </a:p>
          <a:p>
            <a:pPr lvl="3"/>
            <a:r>
              <a:rPr lang="en-US" dirty="0" smtClean="0"/>
              <a:t>tenure letter writers need to know you as a scholar BEFORE asked to submit a letter</a:t>
            </a:r>
          </a:p>
          <a:p>
            <a:pPr lvl="3"/>
            <a:r>
              <a:rPr lang="en-US" dirty="0"/>
              <a:t>s</a:t>
            </a:r>
            <a:r>
              <a:rPr lang="en-US" dirty="0" smtClean="0"/>
              <a:t>end your papers as they come out to colleagues who may be interested</a:t>
            </a:r>
          </a:p>
          <a:p>
            <a:pPr lvl="2"/>
            <a:r>
              <a:rPr lang="en-US" dirty="0" smtClean="0"/>
              <a:t>May get you invited talks, invitations to organize symposia for your professional society, etc.</a:t>
            </a:r>
          </a:p>
          <a:p>
            <a:pPr lvl="3"/>
            <a:r>
              <a:rPr lang="en-US" dirty="0" smtClean="0"/>
              <a:t>establish network that recognizes </a:t>
            </a:r>
            <a:r>
              <a:rPr lang="en-US" b="1" dirty="0" smtClean="0"/>
              <a:t>national influence </a:t>
            </a:r>
            <a:r>
              <a:rPr lang="en-US" dirty="0" smtClean="0"/>
              <a:t>of work (ACS, MRS, GRC</a:t>
            </a:r>
            <a:r>
              <a:rPr lang="en-US" dirty="0" smtClean="0"/>
              <a:t>)</a:t>
            </a:r>
          </a:p>
          <a:p>
            <a:pPr lvl="3"/>
            <a:endParaRPr lang="en-US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Becoming a Tenured Professor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>
            <a:normAutofit fontScale="92500" lnSpcReduction="20000"/>
          </a:bodyPr>
          <a:lstStyle/>
          <a:p>
            <a:pPr lvl="1"/>
            <a:r>
              <a:rPr lang="en-US" dirty="0" smtClean="0"/>
              <a:t>Pay attention to department culture</a:t>
            </a:r>
          </a:p>
          <a:p>
            <a:pPr lvl="2"/>
            <a:r>
              <a:rPr lang="en-US" dirty="0" smtClean="0"/>
              <a:t>l</a:t>
            </a:r>
            <a:r>
              <a:rPr lang="en-US" dirty="0" smtClean="0"/>
              <a:t>unch, doors open etc. (manage presence in department)</a:t>
            </a:r>
          </a:p>
          <a:p>
            <a:pPr lvl="2"/>
            <a:r>
              <a:rPr lang="en-US" dirty="0" smtClean="0"/>
              <a:t>b</a:t>
            </a:r>
            <a:r>
              <a:rPr lang="en-US" dirty="0" smtClean="0"/>
              <a:t>rand yourself for colleagues (how will your contribution be defined at tenure)</a:t>
            </a:r>
          </a:p>
          <a:p>
            <a:pPr lvl="2"/>
            <a:r>
              <a:rPr lang="en-US" dirty="0" smtClean="0"/>
              <a:t>s</a:t>
            </a:r>
            <a:r>
              <a:rPr lang="en-US" dirty="0" smtClean="0"/>
              <a:t>eek out mentors;  get multiple opinions on advice </a:t>
            </a:r>
          </a:p>
          <a:p>
            <a:pPr lvl="1"/>
            <a:r>
              <a:rPr lang="en-US" dirty="0" smtClean="0"/>
              <a:t>Value </a:t>
            </a:r>
            <a:r>
              <a:rPr lang="en-US" dirty="0" smtClean="0"/>
              <a:t>of a good postdoc experience</a:t>
            </a:r>
          </a:p>
          <a:p>
            <a:pPr lvl="2"/>
            <a:r>
              <a:rPr lang="en-US" dirty="0" smtClean="0"/>
              <a:t>Opportunity to learn at least one part of the academic job very </a:t>
            </a:r>
            <a:r>
              <a:rPr lang="en-US" dirty="0" smtClean="0"/>
              <a:t>well before you start</a:t>
            </a:r>
            <a:endParaRPr lang="en-US" dirty="0" smtClean="0"/>
          </a:p>
          <a:p>
            <a:pPr lvl="3"/>
            <a:r>
              <a:rPr lang="en-US" dirty="0" smtClean="0"/>
              <a:t>management</a:t>
            </a:r>
          </a:p>
          <a:p>
            <a:pPr lvl="3"/>
            <a:r>
              <a:rPr lang="en-US" dirty="0" smtClean="0"/>
              <a:t>grant writing/ </a:t>
            </a:r>
            <a:r>
              <a:rPr lang="en-US" dirty="0" smtClean="0"/>
              <a:t>fundraising (develop research vision)</a:t>
            </a:r>
            <a:endParaRPr lang="en-US" dirty="0" smtClean="0"/>
          </a:p>
          <a:p>
            <a:pPr lvl="3"/>
            <a:r>
              <a:rPr lang="en-US" dirty="0" smtClean="0"/>
              <a:t>teaching</a:t>
            </a:r>
          </a:p>
          <a:p>
            <a:pPr lvl="3"/>
            <a:r>
              <a:rPr lang="en-US" dirty="0" smtClean="0"/>
              <a:t>build network with colleagues who should know you</a:t>
            </a:r>
          </a:p>
          <a:p>
            <a:pPr lvl="2"/>
            <a:r>
              <a:rPr lang="en-US" dirty="0" smtClean="0"/>
              <a:t>Top 10 group in your field</a:t>
            </a:r>
          </a:p>
          <a:p>
            <a:pPr lvl="3"/>
            <a:r>
              <a:rPr lang="en-US" dirty="0" smtClean="0"/>
              <a:t>skills in your area or </a:t>
            </a:r>
            <a:r>
              <a:rPr lang="en-US" dirty="0" smtClean="0"/>
              <a:t>adjacent area</a:t>
            </a:r>
          </a:p>
          <a:p>
            <a:pPr lvl="3"/>
            <a:r>
              <a:rPr lang="en-US" dirty="0" smtClean="0"/>
              <a:t>c</a:t>
            </a:r>
            <a:r>
              <a:rPr lang="en-US" dirty="0" smtClean="0"/>
              <a:t>ombine with dissertation work toward ‘independence as a PI’ </a:t>
            </a:r>
            <a:endParaRPr lang="en-US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82483"/>
            <a:ext cx="8229600" cy="53340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Tips on compiling statements for dossier</a:t>
            </a:r>
          </a:p>
          <a:p>
            <a:pPr lvl="1"/>
            <a:r>
              <a:rPr lang="en-US" dirty="0" smtClean="0"/>
              <a:t>k</a:t>
            </a:r>
            <a:r>
              <a:rPr lang="en-US" dirty="0" smtClean="0"/>
              <a:t>now what ‘counts’ and what is expected</a:t>
            </a:r>
          </a:p>
          <a:p>
            <a:pPr lvl="2"/>
            <a:r>
              <a:rPr lang="en-US" dirty="0" smtClean="0"/>
              <a:t>a</a:t>
            </a:r>
            <a:r>
              <a:rPr lang="en-US" dirty="0" smtClean="0"/>
              <a:t>n</a:t>
            </a:r>
            <a:r>
              <a:rPr lang="en-US" dirty="0" smtClean="0"/>
              <a:t>nual review with chair should lead to evolving file</a:t>
            </a:r>
          </a:p>
          <a:p>
            <a:pPr lvl="2"/>
            <a:r>
              <a:rPr lang="en-US" dirty="0" smtClean="0"/>
              <a:t>a</a:t>
            </a:r>
            <a:r>
              <a:rPr lang="en-US" dirty="0" smtClean="0"/>
              <a:t>sk for informal comments from 3 year review</a:t>
            </a:r>
          </a:p>
          <a:p>
            <a:pPr lvl="1"/>
            <a:r>
              <a:rPr lang="en-US" dirty="0" smtClean="0"/>
              <a:t>l</a:t>
            </a:r>
            <a:r>
              <a:rPr lang="en-US" dirty="0" smtClean="0"/>
              <a:t>ook at several successful tenure files</a:t>
            </a:r>
          </a:p>
          <a:p>
            <a:pPr lvl="2"/>
            <a:r>
              <a:rPr lang="en-US" dirty="0" smtClean="0"/>
              <a:t> how to write convincing contributions to teaching, research, service document</a:t>
            </a:r>
          </a:p>
          <a:p>
            <a:pPr lvl="1"/>
            <a:r>
              <a:rPr lang="en-US" dirty="0" smtClean="0"/>
              <a:t>Write for different constituencies</a:t>
            </a:r>
          </a:p>
          <a:p>
            <a:pPr lvl="2"/>
            <a:r>
              <a:rPr lang="en-US" dirty="0" smtClean="0"/>
              <a:t>y</a:t>
            </a:r>
            <a:r>
              <a:rPr lang="en-US" dirty="0" smtClean="0"/>
              <a:t>our department, your college colleagues, FACTA (provost level), external letter writers</a:t>
            </a:r>
          </a:p>
          <a:p>
            <a:pPr lvl="1"/>
            <a:r>
              <a:rPr lang="en-US" dirty="0" smtClean="0"/>
              <a:t>Prepare statements and CV far enough in advance to have people from within and outside your field to review it</a:t>
            </a:r>
          </a:p>
          <a:p>
            <a:pPr lvl="1"/>
            <a:r>
              <a:rPr lang="en-US" dirty="0" smtClean="0"/>
              <a:t>Remember tenure shows that your institution believes in the promise of your future productivity: </a:t>
            </a:r>
          </a:p>
          <a:p>
            <a:pPr lvl="1">
              <a:buNone/>
            </a:pPr>
            <a:r>
              <a:rPr lang="en-US" dirty="0" smtClean="0"/>
              <a:t>	</a:t>
            </a:r>
            <a:r>
              <a:rPr lang="en-US" dirty="0" smtClean="0"/>
              <a:t>map out a productive path…what will you bring to the discipline &amp; institution in the future?</a:t>
            </a:r>
          </a:p>
          <a:p>
            <a:pPr lvl="1"/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Becoming a Tenured Professor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364</TotalTime>
  <Words>862</Words>
  <Application>Microsoft Office PowerPoint</Application>
  <PresentationFormat>On-screen Show (4:3)</PresentationFormat>
  <Paragraphs>94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Becoming a Tenured Professor</vt:lpstr>
      <vt:lpstr>Becoming a Tenured Professor</vt:lpstr>
      <vt:lpstr>Becoming a Tenured Professor</vt:lpstr>
      <vt:lpstr>Becoming a Tenured Professor</vt:lpstr>
      <vt:lpstr>Becoming a Tenured Professor</vt:lpstr>
      <vt:lpstr>Becoming a Tenured Professor</vt:lpstr>
      <vt:lpstr>Becoming a Tenured Professor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</dc:creator>
  <cp:lastModifiedBy> </cp:lastModifiedBy>
  <cp:revision>20</cp:revision>
  <dcterms:created xsi:type="dcterms:W3CDTF">2009-01-17T10:37:23Z</dcterms:created>
  <dcterms:modified xsi:type="dcterms:W3CDTF">2010-03-22T11:46:23Z</dcterms:modified>
</cp:coreProperties>
</file>