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Default Extension="tiff" ContentType="image/tiff"/>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7"/>
  </p:notesMasterIdLst>
  <p:handoutMasterIdLst>
    <p:handoutMasterId r:id="rId18"/>
  </p:handoutMasterIdLst>
  <p:sldIdLst>
    <p:sldId id="420" r:id="rId2"/>
    <p:sldId id="381" r:id="rId3"/>
    <p:sldId id="382" r:id="rId4"/>
    <p:sldId id="383" r:id="rId5"/>
    <p:sldId id="384" r:id="rId6"/>
    <p:sldId id="385" r:id="rId7"/>
    <p:sldId id="386" r:id="rId8"/>
    <p:sldId id="387" r:id="rId9"/>
    <p:sldId id="388" r:id="rId10"/>
    <p:sldId id="438" r:id="rId11"/>
    <p:sldId id="389" r:id="rId12"/>
    <p:sldId id="300" r:id="rId13"/>
    <p:sldId id="301" r:id="rId14"/>
    <p:sldId id="302" r:id="rId15"/>
    <p:sldId id="410" r:id="rId1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7BA7D3"/>
    <a:srgbClr val="EF99BB"/>
    <a:srgbClr val="6BB1BF"/>
    <a:srgbClr val="D67D40"/>
    <a:srgbClr val="A6A6A6"/>
    <a:srgbClr val="927049"/>
    <a:srgbClr val="A1927B"/>
    <a:srgbClr val="FBD676"/>
    <a:srgbClr val="382F1A"/>
    <a:srgbClr val="F36F2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24968" autoAdjust="0"/>
    <p:restoredTop sz="86811" autoAdjust="0"/>
  </p:normalViewPr>
  <p:slideViewPr>
    <p:cSldViewPr snapToObjects="1">
      <p:cViewPr varScale="1">
        <p:scale>
          <a:sx n="112" d="100"/>
          <a:sy n="112" d="100"/>
        </p:scale>
        <p:origin x="-120" y="-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presProps" Target="presProps.xml"/><Relationship Id="rId4" Type="http://schemas.openxmlformats.org/officeDocument/2006/relationships/slide" Target="slides/slide3.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1A7B5E22-4831-A145-BA80-816CB869EFA9}" type="datetime1">
              <a:rPr lang="en-US"/>
              <a:pPr>
                <a:defRPr/>
              </a:pPr>
              <a:t>11/19/09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4B3A5D7A-F8A9-D94C-8831-2811C849050D}"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05A617B-4366-EA44-9689-DF5F7F0843D1}" type="datetime1">
              <a:rPr lang="en-US"/>
              <a:pPr>
                <a:defRPr/>
              </a:pPr>
              <a:t>11/19/09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E95ABDA8-313B-FF49-8959-537254969FD4}"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set courtesy Keith Dixon and Marian </a:t>
            </a:r>
            <a:r>
              <a:rPr lang="en-US" dirty="0" err="1" smtClean="0"/>
              <a:t>Westley</a:t>
            </a:r>
            <a:r>
              <a:rPr lang="en-US" dirty="0" smtClean="0"/>
              <a:t>, NOAA Geophysical Fluid Dynamics Laboratory.  Earth image above </a:t>
            </a:r>
            <a:r>
              <a:rPr lang="en-US" dirty="0" smtClean="0"/>
              <a:t>by Reto </a:t>
            </a:r>
            <a:r>
              <a:rPr lang="en-US" dirty="0" err="1" smtClean="0"/>
              <a:t>Stockli</a:t>
            </a:r>
            <a:r>
              <a:rPr lang="en-US" dirty="0" smtClean="0"/>
              <a:t>, SSAI</a:t>
            </a:r>
            <a:r>
              <a:rPr lang="en-US" baseline="0" dirty="0" smtClean="0"/>
              <a:t> / NASA’s Earth Observatory</a:t>
            </a:r>
            <a:endParaRPr lang="en-US" dirty="0"/>
          </a:p>
        </p:txBody>
      </p:sp>
      <p:sp>
        <p:nvSpPr>
          <p:cNvPr id="4" name="Slide Number Placeholder 3"/>
          <p:cNvSpPr>
            <a:spLocks noGrp="1"/>
          </p:cNvSpPr>
          <p:nvPr>
            <p:ph type="sldNum" sz="quarter" idx="10"/>
          </p:nvPr>
        </p:nvSpPr>
        <p:spPr/>
        <p:txBody>
          <a:bodyPr/>
          <a:lstStyle/>
          <a:p>
            <a:pPr>
              <a:defRPr/>
            </a:pPr>
            <a:fld id="{E95ABDA8-313B-FF49-8959-537254969FD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a:ln/>
        </p:spPr>
        <p:txBody>
          <a:bodyPr/>
          <a:lstStyle/>
          <a:p>
            <a:r>
              <a:rPr lang="en-US" dirty="0" smtClean="0">
                <a:latin typeface="Arial" pitchFamily="-106" charset="0"/>
                <a:ea typeface="ＭＳ Ｐゴシック" pitchFamily="-106" charset="-128"/>
                <a:cs typeface="ＭＳ Ｐゴシック" pitchFamily="-106" charset="-128"/>
              </a:rPr>
              <a:t>This graph shows observed</a:t>
            </a:r>
            <a:r>
              <a:rPr lang="en-US" baseline="0" dirty="0" smtClean="0">
                <a:latin typeface="Arial" pitchFamily="-106" charset="0"/>
                <a:ea typeface="ＭＳ Ｐゴシック" pitchFamily="-106" charset="-128"/>
                <a:cs typeface="ＭＳ Ｐゴシック" pitchFamily="-106" charset="-128"/>
              </a:rPr>
              <a:t> </a:t>
            </a:r>
            <a:r>
              <a:rPr lang="en-US" baseline="0" dirty="0" smtClean="0">
                <a:latin typeface="Arial" pitchFamily="-106" charset="0"/>
                <a:ea typeface="ＭＳ Ｐゴシック" pitchFamily="-106" charset="-128"/>
                <a:cs typeface="ＭＳ Ｐゴシック" pitchFamily="-106" charset="-128"/>
              </a:rPr>
              <a:t>and projected changes in</a:t>
            </a:r>
            <a:r>
              <a:rPr lang="en-US" baseline="0" dirty="0" smtClean="0">
                <a:latin typeface="Arial" pitchFamily="-106" charset="0"/>
                <a:ea typeface="ＭＳ Ｐゴシック" pitchFamily="-106" charset="-128"/>
                <a:cs typeface="ＭＳ Ｐゴシック" pitchFamily="-106" charset="-128"/>
              </a:rPr>
              <a:t> average global </a:t>
            </a:r>
            <a:r>
              <a:rPr lang="en-US" baseline="0" dirty="0" smtClean="0">
                <a:latin typeface="Arial" pitchFamily="-106" charset="0"/>
                <a:ea typeface="ＭＳ Ｐゴシック" pitchFamily="-106" charset="-128"/>
                <a:cs typeface="ＭＳ Ｐゴシック" pitchFamily="-106" charset="-128"/>
              </a:rPr>
              <a:t>temperature under three</a:t>
            </a:r>
            <a:r>
              <a:rPr lang="en-US" baseline="0" dirty="0" smtClean="0">
                <a:latin typeface="Arial" pitchFamily="-106" charset="0"/>
                <a:ea typeface="ＭＳ Ｐゴシック" pitchFamily="-106" charset="-128"/>
                <a:cs typeface="ＭＳ Ｐゴシック" pitchFamily="-106" charset="-128"/>
              </a:rPr>
              <a:t> different IPCC emissions scenarios.  </a:t>
            </a:r>
            <a:r>
              <a:rPr lang="en-US" baseline="0" dirty="0" smtClean="0">
                <a:latin typeface="Arial" pitchFamily="-106" charset="0"/>
                <a:ea typeface="ＭＳ Ｐゴシック" pitchFamily="-106" charset="-128"/>
                <a:cs typeface="ＭＳ Ｐゴシック" pitchFamily="-106" charset="-128"/>
              </a:rPr>
              <a:t>None of these scenarios, not even the one called “lower,” includes the implementation of policies to limit climate change or to stabilize atmospheric concentrations of heat-trapping gases. Rather, differences are due to different assumptions about changes in population,</a:t>
            </a:r>
            <a:r>
              <a:rPr lang="en-US" baseline="0" dirty="0" smtClean="0">
                <a:latin typeface="Arial" pitchFamily="-106" charset="0"/>
                <a:ea typeface="ＭＳ Ｐゴシック" pitchFamily="-106" charset="-128"/>
                <a:cs typeface="ＭＳ Ｐゴシック" pitchFamily="-106" charset="-128"/>
              </a:rPr>
              <a:t> the rate </a:t>
            </a:r>
            <a:r>
              <a:rPr lang="en-US" baseline="0" dirty="0" smtClean="0">
                <a:latin typeface="Arial" pitchFamily="-106" charset="0"/>
                <a:ea typeface="ＭＳ Ｐゴシック" pitchFamily="-106" charset="-128"/>
                <a:cs typeface="ＭＳ Ｐゴシック" pitchFamily="-106" charset="-128"/>
              </a:rPr>
              <a:t>of adoption of new technologies, economic growth, and other factors. Recent carbon dioxide emissions are, in fact, above the highest emissions scenario developed by the IPCC. Whether </a:t>
            </a:r>
            <a:r>
              <a:rPr lang="en-US" baseline="0" dirty="0" smtClean="0">
                <a:latin typeface="Arial" pitchFamily="-106" charset="0"/>
                <a:ea typeface="ＭＳ Ｐゴシック" pitchFamily="-106" charset="-128"/>
                <a:cs typeface="ＭＳ Ｐゴシック" pitchFamily="-106" charset="-128"/>
              </a:rPr>
              <a:t>this trend </a:t>
            </a:r>
            <a:r>
              <a:rPr lang="en-US" baseline="0" dirty="0" smtClean="0">
                <a:latin typeface="Arial" pitchFamily="-106" charset="0"/>
                <a:ea typeface="ＭＳ Ｐゴシック" pitchFamily="-106" charset="-128"/>
                <a:cs typeface="ＭＳ Ｐゴシック" pitchFamily="-106" charset="-128"/>
              </a:rPr>
              <a:t>will continue is uncertain.</a:t>
            </a:r>
          </a:p>
          <a:p>
            <a:endParaRPr lang="en-US" baseline="0" dirty="0" smtClean="0">
              <a:latin typeface="Arial" pitchFamily="-106" charset="0"/>
              <a:ea typeface="ＭＳ Ｐゴシック" pitchFamily="-106" charset="-128"/>
              <a:cs typeface="ＭＳ Ｐゴシック" pitchFamily="-106" charset="-128"/>
            </a:endParaRPr>
          </a:p>
          <a:p>
            <a:r>
              <a:rPr lang="en-US" baseline="0" dirty="0" smtClean="0">
                <a:latin typeface="Arial" pitchFamily="-106" charset="0"/>
                <a:ea typeface="ＭＳ Ｐゴシック" pitchFamily="-106" charset="-128"/>
                <a:cs typeface="ＭＳ Ｐゴシック" pitchFamily="-106" charset="-128"/>
              </a:rPr>
              <a:t>The shaded areas show the likely ranges while the lines show the</a:t>
            </a:r>
            <a:r>
              <a:rPr lang="en-US" baseline="0" dirty="0" smtClean="0">
                <a:latin typeface="Arial" pitchFamily="-106" charset="0"/>
                <a:ea typeface="ＭＳ Ｐゴシック" pitchFamily="-106" charset="-128"/>
                <a:cs typeface="ＭＳ Ｐゴシック" pitchFamily="-106" charset="-128"/>
              </a:rPr>
              <a:t> average projections </a:t>
            </a:r>
            <a:r>
              <a:rPr lang="en-US" baseline="0" dirty="0" smtClean="0">
                <a:latin typeface="Arial" pitchFamily="-106" charset="0"/>
                <a:ea typeface="ＭＳ Ｐゴシック" pitchFamily="-106" charset="-128"/>
                <a:cs typeface="ＭＳ Ｐゴシック" pitchFamily="-106" charset="-128"/>
              </a:rPr>
              <a:t>from</a:t>
            </a:r>
            <a:r>
              <a:rPr lang="en-US" baseline="0" dirty="0" smtClean="0">
                <a:latin typeface="Arial" pitchFamily="-106" charset="0"/>
                <a:ea typeface="ＭＳ Ｐゴシック" pitchFamily="-106" charset="-128"/>
                <a:cs typeface="ＭＳ Ｐゴシック" pitchFamily="-106" charset="-128"/>
              </a:rPr>
              <a:t> numerous climate </a:t>
            </a:r>
            <a:r>
              <a:rPr lang="en-US" baseline="0" dirty="0" smtClean="0">
                <a:latin typeface="Arial" pitchFamily="-106" charset="0"/>
                <a:ea typeface="ＭＳ Ｐゴシック" pitchFamily="-106" charset="-128"/>
                <a:cs typeface="ＭＳ Ｐゴシック" pitchFamily="-106" charset="-128"/>
              </a:rPr>
              <a:t>models.</a:t>
            </a:r>
            <a:r>
              <a:rPr lang="en-US" baseline="0" dirty="0" smtClean="0">
                <a:latin typeface="Arial" pitchFamily="-106" charset="0"/>
                <a:ea typeface="ＭＳ Ｐゴシック" pitchFamily="-106" charset="-128"/>
                <a:cs typeface="ＭＳ Ｐゴシック" pitchFamily="-106" charset="-128"/>
              </a:rPr>
              <a:t>  Changes </a:t>
            </a:r>
            <a:r>
              <a:rPr lang="en-US" baseline="0" dirty="0" smtClean="0">
                <a:latin typeface="Arial" pitchFamily="-106" charset="0"/>
                <a:ea typeface="ＭＳ Ｐゴシック" pitchFamily="-106" charset="-128"/>
                <a:cs typeface="ＭＳ Ｐゴシック" pitchFamily="-106" charset="-128"/>
              </a:rPr>
              <a:t>are relative to the 1960-1979 </a:t>
            </a:r>
            <a:r>
              <a:rPr lang="en-US" baseline="0" dirty="0" smtClean="0">
                <a:latin typeface="Arial" pitchFamily="-106" charset="0"/>
                <a:ea typeface="ＭＳ Ｐゴシック" pitchFamily="-106" charset="-128"/>
                <a:cs typeface="ＭＳ Ｐゴシック" pitchFamily="-106" charset="-128"/>
              </a:rPr>
              <a:t>average global temperature.  Figure </a:t>
            </a:r>
            <a:r>
              <a:rPr lang="en-US" baseline="0" dirty="0" smtClean="0">
                <a:latin typeface="Arial" pitchFamily="-106" charset="0"/>
                <a:ea typeface="ＭＳ Ｐゴシック" pitchFamily="-106" charset="-128"/>
                <a:cs typeface="ＭＳ Ｐゴシック" pitchFamily="-106" charset="-128"/>
              </a:rPr>
              <a:t>courtesy of the Global Climate Change Impacts report (www.globalchange.gov)</a:t>
            </a:r>
          </a:p>
          <a:p>
            <a:endParaRPr lang="en-US" baseline="0" dirty="0" smtClean="0">
              <a:latin typeface="Arial" pitchFamily="-106" charset="0"/>
              <a:ea typeface="ＭＳ Ｐゴシック" pitchFamily="-106" charset="-128"/>
              <a:cs typeface="ＭＳ Ｐゴシック" pitchFamily="-106" charset="-128"/>
            </a:endParaRPr>
          </a:p>
          <a:p>
            <a:r>
              <a:rPr lang="en-US" baseline="30000" dirty="0" smtClean="0">
                <a:latin typeface="Arial" pitchFamily="-106" charset="0"/>
                <a:ea typeface="ＭＳ Ｐゴシック" pitchFamily="-106" charset="-128"/>
                <a:cs typeface="ＭＳ Ｐゴシック" pitchFamily="-106" charset="-128"/>
              </a:rPr>
              <a:t>1</a:t>
            </a:r>
            <a:r>
              <a:rPr lang="en-US" baseline="0" dirty="0" smtClean="0">
                <a:latin typeface="Arial" pitchFamily="-106" charset="0"/>
                <a:ea typeface="ＭＳ Ｐゴシック" pitchFamily="-106" charset="-128"/>
                <a:cs typeface="ＭＳ Ｐゴシック" pitchFamily="-106" charset="-128"/>
              </a:rPr>
              <a:t>O’Neill, B.C. and M. Oppenheimer, 2004: Climate change impacts are sensitive to the concentration stabilization path. </a:t>
            </a:r>
            <a:r>
              <a:rPr lang="en-US" i="1" baseline="0" dirty="0" smtClean="0">
                <a:latin typeface="Arial" pitchFamily="-106" charset="0"/>
                <a:ea typeface="ＭＳ Ｐゴシック" pitchFamily="-106" charset="-128"/>
                <a:cs typeface="ＭＳ Ｐゴシック" pitchFamily="-106" charset="-128"/>
              </a:rPr>
              <a:t>Proceedings of the National Academy of Sciences, </a:t>
            </a:r>
            <a:r>
              <a:rPr lang="en-US" b="1" i="0" baseline="0" dirty="0" smtClean="0">
                <a:latin typeface="Arial" pitchFamily="-106" charset="0"/>
                <a:ea typeface="ＭＳ Ｐゴシック" pitchFamily="-106" charset="-128"/>
                <a:cs typeface="ＭＳ Ｐゴシック" pitchFamily="-106" charset="-128"/>
              </a:rPr>
              <a:t>101(47)</a:t>
            </a:r>
            <a:r>
              <a:rPr lang="en-US" b="0" i="0" baseline="0" dirty="0" smtClean="0">
                <a:latin typeface="Arial" pitchFamily="-106" charset="0"/>
                <a:ea typeface="ＭＳ Ｐゴシック" pitchFamily="-106" charset="-128"/>
                <a:cs typeface="ＭＳ Ｐゴシック" pitchFamily="-106" charset="-128"/>
              </a:rPr>
              <a:t>, 16411-16416.</a:t>
            </a:r>
          </a:p>
          <a:p>
            <a:r>
              <a:rPr lang="en-US" b="0" i="0" baseline="30000" dirty="0" smtClean="0">
                <a:latin typeface="Arial" pitchFamily="-106" charset="0"/>
                <a:ea typeface="ＭＳ Ｐゴシック" pitchFamily="-106" charset="-128"/>
                <a:cs typeface="ＭＳ Ｐゴシック" pitchFamily="-106" charset="-128"/>
              </a:rPr>
              <a:t>2</a:t>
            </a:r>
            <a:r>
              <a:rPr lang="en-US" b="0" i="0" baseline="0" dirty="0" smtClean="0">
                <a:latin typeface="Arial" pitchFamily="-106" charset="0"/>
                <a:ea typeface="ＭＳ Ｐゴシック" pitchFamily="-106" charset="-128"/>
                <a:cs typeface="ＭＳ Ｐゴシック" pitchFamily="-106" charset="-128"/>
              </a:rPr>
              <a:t>Schneider, S.H. and M.D. </a:t>
            </a:r>
            <a:r>
              <a:rPr lang="en-US" b="0" i="0" baseline="0" dirty="0" err="1" smtClean="0">
                <a:latin typeface="Arial" pitchFamily="-106" charset="0"/>
                <a:ea typeface="ＭＳ Ｐゴシック" pitchFamily="-106" charset="-128"/>
                <a:cs typeface="ＭＳ Ｐゴシック" pitchFamily="-106" charset="-128"/>
              </a:rPr>
              <a:t>Mastrandrea</a:t>
            </a:r>
            <a:r>
              <a:rPr lang="en-US" b="0" i="0" baseline="0" dirty="0" smtClean="0">
                <a:latin typeface="Arial" pitchFamily="-106" charset="0"/>
                <a:ea typeface="ＭＳ Ｐゴシック" pitchFamily="-106" charset="-128"/>
                <a:cs typeface="ＭＳ Ｐゴシック" pitchFamily="-106" charset="-128"/>
              </a:rPr>
              <a:t>, 2005: Probabilistic assessment of ‘dangerous’ climate change and emissions pathways. </a:t>
            </a:r>
            <a:r>
              <a:rPr lang="en-US" b="0" i="1" baseline="0" dirty="0" smtClean="0">
                <a:latin typeface="Arial" pitchFamily="-106" charset="0"/>
                <a:ea typeface="ＭＳ Ｐゴシック" pitchFamily="-106" charset="-128"/>
                <a:cs typeface="ＭＳ Ｐゴシック" pitchFamily="-106" charset="-128"/>
              </a:rPr>
              <a:t>Proceedings of the National Academy of Sciences</a:t>
            </a:r>
            <a:r>
              <a:rPr lang="en-US" b="0" i="0" baseline="0" dirty="0" smtClean="0">
                <a:latin typeface="Arial" pitchFamily="-106" charset="0"/>
                <a:ea typeface="ＭＳ Ｐゴシック" pitchFamily="-106" charset="-128"/>
                <a:cs typeface="ＭＳ Ｐゴシック" pitchFamily="-106" charset="-128"/>
              </a:rPr>
              <a:t>, </a:t>
            </a:r>
            <a:r>
              <a:rPr lang="en-US" b="1" i="0" baseline="0" dirty="0" smtClean="0">
                <a:latin typeface="Arial" pitchFamily="-106" charset="0"/>
                <a:ea typeface="ＭＳ Ｐゴシック" pitchFamily="-106" charset="-128"/>
                <a:cs typeface="ＭＳ Ｐゴシック" pitchFamily="-106" charset="-128"/>
              </a:rPr>
              <a:t>102(44), </a:t>
            </a:r>
            <a:r>
              <a:rPr lang="en-US" b="0" i="0" baseline="0" dirty="0" smtClean="0">
                <a:latin typeface="Arial" pitchFamily="-106" charset="0"/>
                <a:ea typeface="ＭＳ Ｐゴシック" pitchFamily="-106" charset="-128"/>
                <a:cs typeface="ＭＳ Ｐゴシック" pitchFamily="-106" charset="-128"/>
              </a:rPr>
              <a:t>15728-15735</a:t>
            </a:r>
          </a:p>
          <a:p>
            <a:r>
              <a:rPr lang="en-US" b="0" i="0" baseline="30000" dirty="0" smtClean="0">
                <a:latin typeface="Arial" pitchFamily="-106" charset="0"/>
                <a:ea typeface="ＭＳ Ｐゴシック" pitchFamily="-106" charset="-128"/>
                <a:cs typeface="ＭＳ Ｐゴシック" pitchFamily="-106" charset="-128"/>
              </a:rPr>
              <a:t>3</a:t>
            </a:r>
            <a:r>
              <a:rPr lang="en-US" b="0" i="0" baseline="0" dirty="0" smtClean="0">
                <a:latin typeface="Arial" pitchFamily="-106" charset="0"/>
                <a:ea typeface="ＭＳ Ｐゴシック" pitchFamily="-106" charset="-128"/>
                <a:cs typeface="ＭＳ Ｐゴシック" pitchFamily="-106" charset="-128"/>
              </a:rPr>
              <a:t>Lenton, T.M., H. Held, E. </a:t>
            </a:r>
            <a:r>
              <a:rPr lang="en-US" b="0" i="0" baseline="0" dirty="0" err="1" smtClean="0">
                <a:latin typeface="Arial" pitchFamily="-106" charset="0"/>
                <a:ea typeface="ＭＳ Ｐゴシック" pitchFamily="-106" charset="-128"/>
                <a:cs typeface="ＭＳ Ｐゴシック" pitchFamily="-106" charset="-128"/>
              </a:rPr>
              <a:t>Kriegler</a:t>
            </a:r>
            <a:r>
              <a:rPr lang="en-US" b="0" i="0" baseline="0" dirty="0" smtClean="0">
                <a:latin typeface="Arial" pitchFamily="-106" charset="0"/>
                <a:ea typeface="ＭＳ Ｐゴシック" pitchFamily="-106" charset="-128"/>
                <a:cs typeface="ＭＳ Ｐゴシック" pitchFamily="-106" charset="-128"/>
              </a:rPr>
              <a:t>, J.W. Hall, W. </a:t>
            </a:r>
            <a:r>
              <a:rPr lang="en-US" b="0" i="0" baseline="0" dirty="0" err="1" smtClean="0">
                <a:latin typeface="Arial" pitchFamily="-106" charset="0"/>
                <a:ea typeface="ＭＳ Ｐゴシック" pitchFamily="-106" charset="-128"/>
                <a:cs typeface="ＭＳ Ｐゴシック" pitchFamily="-106" charset="-128"/>
              </a:rPr>
              <a:t>Lucht</a:t>
            </a:r>
            <a:r>
              <a:rPr lang="en-US" b="0" i="0" baseline="0" dirty="0" smtClean="0">
                <a:latin typeface="Arial" pitchFamily="-106" charset="0"/>
                <a:ea typeface="ＭＳ Ｐゴシック" pitchFamily="-106" charset="-128"/>
                <a:cs typeface="ＭＳ Ｐゴシック" pitchFamily="-106" charset="-128"/>
              </a:rPr>
              <a:t>, S. </a:t>
            </a:r>
            <a:r>
              <a:rPr lang="en-US" b="0" i="0" baseline="0" dirty="0" err="1" smtClean="0">
                <a:latin typeface="Arial" pitchFamily="-106" charset="0"/>
                <a:ea typeface="ＭＳ Ｐゴシック" pitchFamily="-106" charset="-128"/>
                <a:cs typeface="ＭＳ Ｐゴシック" pitchFamily="-106" charset="-128"/>
              </a:rPr>
              <a:t>Rahmstorf</a:t>
            </a:r>
            <a:r>
              <a:rPr lang="en-US" b="0" i="0" baseline="0" dirty="0" smtClean="0">
                <a:latin typeface="Arial" pitchFamily="-106" charset="0"/>
                <a:ea typeface="ＭＳ Ｐゴシック" pitchFamily="-106" charset="-128"/>
                <a:cs typeface="ＭＳ Ｐゴシック" pitchFamily="-106" charset="-128"/>
              </a:rPr>
              <a:t>, and H.J. </a:t>
            </a:r>
            <a:r>
              <a:rPr lang="en-US" b="0" i="0" baseline="0" dirty="0" err="1" smtClean="0">
                <a:latin typeface="Arial" pitchFamily="-106" charset="0"/>
                <a:ea typeface="ＭＳ Ｐゴシック" pitchFamily="-106" charset="-128"/>
                <a:cs typeface="ＭＳ Ｐゴシック" pitchFamily="-106" charset="-128"/>
              </a:rPr>
              <a:t>Schellnhuber</a:t>
            </a:r>
            <a:r>
              <a:rPr lang="en-US" b="0" i="0" baseline="0" dirty="0" smtClean="0">
                <a:latin typeface="Arial" pitchFamily="-106" charset="0"/>
                <a:ea typeface="ＭＳ Ｐゴシック" pitchFamily="-106" charset="-128"/>
                <a:cs typeface="ＭＳ Ｐゴシック" pitchFamily="-106" charset="-128"/>
              </a:rPr>
              <a:t>, 2008: Tipping elements in the Earth’s climate system. </a:t>
            </a:r>
            <a:r>
              <a:rPr lang="en-US" b="0" i="1" baseline="0" dirty="0" smtClean="0">
                <a:latin typeface="Arial" pitchFamily="-106" charset="0"/>
                <a:ea typeface="ＭＳ Ｐゴシック" pitchFamily="-106" charset="-128"/>
                <a:cs typeface="ＭＳ Ｐゴシック" pitchFamily="-106" charset="-128"/>
              </a:rPr>
              <a:t>Proceedings of the National Academy of Sciences, </a:t>
            </a:r>
            <a:r>
              <a:rPr lang="en-US" b="1" i="0" baseline="0" dirty="0" smtClean="0">
                <a:latin typeface="Arial" pitchFamily="-106" charset="0"/>
                <a:ea typeface="ＭＳ Ｐゴシック" pitchFamily="-106" charset="-128"/>
                <a:cs typeface="ＭＳ Ｐゴシック" pitchFamily="-106" charset="-128"/>
              </a:rPr>
              <a:t>105(6), </a:t>
            </a:r>
            <a:r>
              <a:rPr lang="en-US" b="0" i="0" baseline="0" dirty="0" smtClean="0">
                <a:latin typeface="Arial" pitchFamily="-106" charset="0"/>
                <a:ea typeface="ＭＳ Ｐゴシック" pitchFamily="-106" charset="-128"/>
                <a:cs typeface="ＭＳ Ｐゴシック" pitchFamily="-106" charset="-128"/>
              </a:rPr>
              <a:t>1786-1793. </a:t>
            </a:r>
            <a:endParaRPr lang="en-US" b="0" i="0" baseline="30000" dirty="0">
              <a:latin typeface="Arial" pitchFamily="-106" charset="0"/>
              <a:ea typeface="ＭＳ Ｐゴシック" pitchFamily="-106" charset="-128"/>
              <a:cs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xfrm>
            <a:off x="685800" y="4343400"/>
            <a:ext cx="5486400" cy="4114800"/>
          </a:xfrm>
          <a:noFill/>
          <a:ln>
            <a:solidFill>
              <a:srgbClr val="000000"/>
            </a:solidFill>
          </a:ln>
        </p:spPr>
        <p:txBody>
          <a:bodyPr/>
          <a:lstStyle/>
          <a:p>
            <a:pPr defTabSz="457200"/>
            <a:endParaRPr lang="en-US">
              <a:latin typeface="Arial" pitchFamily="-112" charset="0"/>
              <a:ea typeface="ＭＳ Ｐゴシック" pitchFamily="-112" charset="-128"/>
              <a:cs typeface="ＭＳ Ｐゴシック" pitchFamily="-112" charset="-128"/>
            </a:endParaRPr>
          </a:p>
        </p:txBody>
      </p:sp>
      <p:sp>
        <p:nvSpPr>
          <p:cNvPr id="128004" name="Header Placeholder 3"/>
          <p:cNvSpPr txBox="1">
            <a:spLocks noGrp="1"/>
          </p:cNvSpPr>
          <p:nvPr/>
        </p:nvSpPr>
        <p:spPr bwMode="auto">
          <a:xfrm>
            <a:off x="0" y="0"/>
            <a:ext cx="2971800" cy="457200"/>
          </a:xfrm>
          <a:prstGeom prst="rect">
            <a:avLst/>
          </a:prstGeom>
          <a:noFill/>
          <a:ln w="9525">
            <a:noFill/>
            <a:miter lim="800000"/>
            <a:headEnd/>
            <a:tailEnd/>
          </a:ln>
        </p:spPr>
        <p:txBody>
          <a:bodyPr lIns="92232" tIns="46115" rIns="92232" bIns="46115">
            <a:prstTxWarp prst="textNoShape">
              <a:avLst/>
            </a:prstTxWarp>
          </a:bodyPr>
          <a:lstStyle/>
          <a:p>
            <a:pPr defTabSz="457200" eaLnBrk="1" hangingPunct="1"/>
            <a:r>
              <a:rPr lang="en-US" sz="1100" baseline="0">
                <a:latin typeface="Calibri" pitchFamily="-112" charset="0"/>
              </a:rPr>
              <a:t>NOAA's Observations, Modeling, and Research on Climate Variability and Change</a:t>
            </a:r>
          </a:p>
        </p:txBody>
      </p:sp>
      <p:sp>
        <p:nvSpPr>
          <p:cNvPr id="128005" name="Slide Number Placeholder 4"/>
          <p:cNvSpPr txBox="1">
            <a:spLocks noGrp="1"/>
          </p:cNvSpPr>
          <p:nvPr/>
        </p:nvSpPr>
        <p:spPr bwMode="auto">
          <a:xfrm>
            <a:off x="3884613" y="8685213"/>
            <a:ext cx="2971800" cy="457200"/>
          </a:xfrm>
          <a:prstGeom prst="rect">
            <a:avLst/>
          </a:prstGeom>
          <a:noFill/>
          <a:ln w="9525">
            <a:noFill/>
            <a:miter lim="800000"/>
            <a:headEnd/>
            <a:tailEnd/>
          </a:ln>
        </p:spPr>
        <p:txBody>
          <a:bodyPr lIns="92232" tIns="46115" rIns="92232" bIns="46115" anchor="b">
            <a:prstTxWarp prst="textNoShape">
              <a:avLst/>
            </a:prstTxWarp>
          </a:bodyPr>
          <a:lstStyle/>
          <a:p>
            <a:pPr algn="r" defTabSz="457200" eaLnBrk="1" hangingPunct="1"/>
            <a:fld id="{723C7929-94B5-9A42-8B3D-57C1490959A2}" type="slidenum">
              <a:rPr lang="en-US" sz="1100" baseline="0">
                <a:latin typeface="Calibri" pitchFamily="-112" charset="0"/>
              </a:rPr>
              <a:pPr algn="r" defTabSz="457200" eaLnBrk="1" hangingPunct="1"/>
              <a:t>11</a:t>
            </a:fld>
            <a:endParaRPr lang="en-US" sz="1100" baseline="0">
              <a:latin typeface="Calibri" pitchFamily="-11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3EF87686-92A1-1F41-9733-AAEB24A065AF}" type="slidenum">
              <a:rPr lang="en-US"/>
              <a:pPr/>
              <a:t>12</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a:lstStyle/>
          <a:p>
            <a:pPr eaLnBrk="1" hangingPunct="1"/>
            <a:r>
              <a:rPr lang="en-US" dirty="0" smtClean="0">
                <a:latin typeface="Times" charset="0"/>
                <a:ea typeface="ＭＳ Ｐゴシック" charset="-128"/>
                <a:cs typeface="ＭＳ Ｐゴシック" charset="-128"/>
              </a:rPr>
              <a:t>The black line shows</a:t>
            </a:r>
            <a:r>
              <a:rPr lang="en-US" dirty="0" smtClean="0">
                <a:latin typeface="Times" charset="0"/>
                <a:ea typeface="ＭＳ Ｐゴシック" charset="-128"/>
                <a:cs typeface="ＭＳ Ｐゴシック" charset="-128"/>
              </a:rPr>
              <a:t> </a:t>
            </a:r>
            <a:r>
              <a:rPr lang="en-US" baseline="0" dirty="0" smtClean="0">
                <a:latin typeface="Times" charset="0"/>
                <a:ea typeface="ＭＳ Ｐゴシック" charset="-128"/>
                <a:cs typeface="ＭＳ Ｐゴシック" charset="-128"/>
              </a:rPr>
              <a:t>observed global average temperature “anomaly” over the last century.  The 0.0 mark on the Y-axis represents the average global temperature from 1901 to 1950.  The black trend line shows how global temperature in each subsequent year compared to the average from 1901 to 1950.  Any significant departure from average is called “anomaly.”</a:t>
            </a:r>
            <a:endParaRPr lang="en-US" dirty="0">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a:lstStyle/>
          <a:p>
            <a:fld id="{C51FD267-C97A-EC4E-85FD-1406687632E9}" type="slidenum">
              <a:rPr lang="en-US"/>
              <a:pPr/>
              <a:t>13</a:t>
            </a:fld>
            <a:endParaRPr lang="en-US"/>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a:lstStyle/>
          <a:p>
            <a:pPr eaLnBrk="1" hangingPunct="1"/>
            <a:r>
              <a:rPr lang="en-US" dirty="0" smtClean="0">
                <a:latin typeface="Times" charset="0"/>
                <a:ea typeface="ＭＳ Ｐゴシック" charset="-128"/>
                <a:cs typeface="ＭＳ Ｐゴシック" charset="-128"/>
              </a:rPr>
              <a:t>The blue band shows how global average temperatures</a:t>
            </a:r>
            <a:r>
              <a:rPr lang="en-US" baseline="0" dirty="0" smtClean="0">
                <a:latin typeface="Times" charset="0"/>
                <a:ea typeface="ＭＳ Ｐゴシック" charset="-128"/>
                <a:cs typeface="ＭＳ Ｐゴシック" charset="-128"/>
              </a:rPr>
              <a:t> would have changed due to natural forces only, as simulated by climate models</a:t>
            </a:r>
            <a:r>
              <a:rPr lang="en-US" baseline="0" dirty="0" smtClean="0">
                <a:latin typeface="Times" charset="0"/>
                <a:ea typeface="ＭＳ Ｐゴシック" charset="-128"/>
                <a:cs typeface="ＭＳ Ｐゴシック" charset="-128"/>
              </a:rPr>
              <a:t>.  </a:t>
            </a:r>
            <a:endParaRPr lang="en-US" dirty="0">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63B70F73-6C24-744A-8FDE-CCAD79F72F39}" type="slidenum">
              <a:rPr lang="en-US"/>
              <a:pPr/>
              <a:t>14</a:t>
            </a:fld>
            <a:endParaRPr lang="en-US"/>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a:lstStyle/>
          <a:p>
            <a:pPr eaLnBrk="1" hangingPunct="1"/>
            <a:r>
              <a:rPr lang="en-US" dirty="0" smtClean="0">
                <a:latin typeface="Times" charset="0"/>
                <a:ea typeface="ＭＳ Ｐゴシック" charset="-128"/>
                <a:cs typeface="ＭＳ Ｐゴシック" charset="-128"/>
              </a:rPr>
              <a:t>The red band shows model projections</a:t>
            </a:r>
            <a:r>
              <a:rPr lang="en-US" baseline="0" dirty="0" smtClean="0">
                <a:latin typeface="Times" charset="0"/>
                <a:ea typeface="ＭＳ Ｐゴシック" charset="-128"/>
                <a:cs typeface="ＭＳ Ｐゴシック" charset="-128"/>
              </a:rPr>
              <a:t> of the effects of human and natural forces combined. As the blue band indicates, without human influences, temperature over the past century would actually have first warmed and then cooled slightly over recent decades</a:t>
            </a:r>
            <a:r>
              <a:rPr lang="en-US" baseline="0" dirty="0" smtClean="0">
                <a:latin typeface="Times" charset="0"/>
                <a:ea typeface="ＭＳ Ｐゴシック" charset="-128"/>
                <a:cs typeface="ＭＳ Ｐゴシック" charset="-128"/>
              </a:rPr>
              <a:t>.  But with human influences, models predict a significant warming.  As the model prediction agrees with observed temperature, scientists have high confidence that they understand why our world has warmed over the last century — mainly due to human emission of carbon dioxide and other greenhouse gases. </a:t>
            </a:r>
            <a:endParaRPr lang="en-US" dirty="0">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defTabSz="457200" eaLnBrk="1" hangingPunct="1"/>
            <a:fld id="{ABFAD6AB-BE07-C444-8E09-D696BC8AD661}" type="slidenum">
              <a:rPr lang="en-US" sz="1200" baseline="0">
                <a:latin typeface="Calibri" pitchFamily="-112" charset="0"/>
              </a:rPr>
              <a:pPr algn="r" defTabSz="457200" eaLnBrk="1" hangingPunct="1"/>
              <a:t>15</a:t>
            </a:fld>
            <a:endParaRPr lang="en-US" sz="1200" baseline="0">
              <a:latin typeface="Calibri" pitchFamily="-112"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xfrm>
            <a:off x="685800" y="4343400"/>
            <a:ext cx="5486400" cy="4114800"/>
          </a:xfrm>
          <a:noFill/>
          <a:ln>
            <a:solidFill>
              <a:srgbClr val="000000"/>
            </a:solidFill>
          </a:ln>
        </p:spPr>
        <p:txBody>
          <a:bodyPr/>
          <a:lstStyle/>
          <a:p>
            <a:pPr defTabSz="457200" eaLnBrk="1" hangingPunct="1"/>
            <a:endParaRPr lang="en-US">
              <a:latin typeface="Times" pitchFamily="-112" charset="0"/>
              <a:ea typeface="ＭＳ Ｐゴシック" pitchFamily="-112" charset="-128"/>
              <a:cs typeface="ＭＳ Ｐゴシック" pitchFamily="-11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US" dirty="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endParaRPr lang="en-US">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p:spPr>
        <p:txBody>
          <a:bodyPr/>
          <a:lstStyle/>
          <a:p>
            <a:r>
              <a:rPr lang="en-US" dirty="0" smtClean="0">
                <a:latin typeface="Arial" pitchFamily="-112" charset="0"/>
                <a:ea typeface="ＭＳ Ｐゴシック" pitchFamily="-112" charset="-128"/>
                <a:cs typeface="ＭＳ Ｐゴシック" pitchFamily="-112" charset="-128"/>
              </a:rPr>
              <a:t>The black trend line</a:t>
            </a:r>
            <a:r>
              <a:rPr lang="en-US" baseline="0" dirty="0" smtClean="0">
                <a:latin typeface="Arial" pitchFamily="-112" charset="0"/>
                <a:ea typeface="ＭＳ Ｐゴシック" pitchFamily="-112" charset="-128"/>
                <a:cs typeface="ＭＳ Ｐゴシック" pitchFamily="-112" charset="-128"/>
              </a:rPr>
              <a:t> in the graph above shows Earth’s observed mean surface temperature from 1880 through 2000.  The red trend line shows the average result of many computer simulations of Earth’s past climate over that same span.  As model outputs match real-world observations, scientists gain increasing confidence in their understanding of the climate system and their ability to simulate how it works.</a:t>
            </a:r>
            <a:endParaRPr lang="en-US" dirty="0">
              <a:latin typeface="Arial" pitchFamily="-112" charset="0"/>
              <a:ea typeface="ＭＳ Ｐゴシック" pitchFamily="-112" charset="-128"/>
              <a:cs typeface="ＭＳ Ｐゴシック" pitchFamily="-11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xfrm>
            <a:off x="685800" y="4343400"/>
            <a:ext cx="5486400" cy="4114800"/>
          </a:xfrm>
          <a:noFill/>
          <a:ln>
            <a:solidFill>
              <a:srgbClr val="000000"/>
            </a:solidFill>
          </a:ln>
        </p:spPr>
        <p:txBody>
          <a:bodyPr/>
          <a:lstStyle/>
          <a:p>
            <a:pPr defTabSz="457200"/>
            <a:r>
              <a:rPr lang="en-US" dirty="0" smtClean="0">
                <a:latin typeface="Arial" pitchFamily="-112" charset="0"/>
                <a:ea typeface="ＭＳ Ｐゴシック" pitchFamily="-112" charset="-128"/>
                <a:cs typeface="ＭＳ Ｐゴシック" pitchFamily="-112" charset="-128"/>
              </a:rPr>
              <a:t>Photo</a:t>
            </a:r>
            <a:r>
              <a:rPr lang="en-US" dirty="0" smtClean="0">
                <a:latin typeface="Arial" pitchFamily="-112" charset="0"/>
                <a:ea typeface="ＭＳ Ｐゴシック" pitchFamily="-112" charset="-128"/>
                <a:cs typeface="ＭＳ Ｐゴシック" pitchFamily="-112" charset="-128"/>
              </a:rPr>
              <a:t> courtesy U</a:t>
            </a:r>
            <a:r>
              <a:rPr lang="en-US" dirty="0" smtClean="0">
                <a:latin typeface="Arial" pitchFamily="-112" charset="0"/>
                <a:ea typeface="ＭＳ Ｐゴシック" pitchFamily="-112" charset="-128"/>
                <a:cs typeface="ＭＳ Ｐゴシック" pitchFamily="-112" charset="-128"/>
              </a:rPr>
              <a:t>.S.</a:t>
            </a:r>
            <a:r>
              <a:rPr lang="en-US" dirty="0" smtClean="0">
                <a:latin typeface="Arial" pitchFamily="-112" charset="0"/>
                <a:ea typeface="ＭＳ Ｐゴシック" pitchFamily="-112" charset="-128"/>
                <a:cs typeface="ＭＳ Ｐゴシック" pitchFamily="-112" charset="-128"/>
              </a:rPr>
              <a:t> Environmental Protection Agency</a:t>
            </a:r>
            <a:endParaRPr lang="en-US" dirty="0">
              <a:latin typeface="Arial" pitchFamily="-112" charset="0"/>
              <a:ea typeface="ＭＳ Ｐゴシック" pitchFamily="-112" charset="-128"/>
              <a:cs typeface="ＭＳ Ｐゴシック" pitchFamily="-112" charset="-128"/>
            </a:endParaRPr>
          </a:p>
        </p:txBody>
      </p:sp>
      <p:sp>
        <p:nvSpPr>
          <p:cNvPr id="125956" name="Header Placeholder 3"/>
          <p:cNvSpPr txBox="1">
            <a:spLocks noGrp="1"/>
          </p:cNvSpPr>
          <p:nvPr/>
        </p:nvSpPr>
        <p:spPr bwMode="auto">
          <a:xfrm>
            <a:off x="0" y="0"/>
            <a:ext cx="2971800" cy="457200"/>
          </a:xfrm>
          <a:prstGeom prst="rect">
            <a:avLst/>
          </a:prstGeom>
          <a:noFill/>
          <a:ln w="9525">
            <a:noFill/>
            <a:miter lim="800000"/>
            <a:headEnd/>
            <a:tailEnd/>
          </a:ln>
        </p:spPr>
        <p:txBody>
          <a:bodyPr lIns="92232" tIns="46115" rIns="92232" bIns="46115">
            <a:prstTxWarp prst="textNoShape">
              <a:avLst/>
            </a:prstTxWarp>
          </a:bodyPr>
          <a:lstStyle/>
          <a:p>
            <a:pPr defTabSz="457200" eaLnBrk="1" hangingPunct="1"/>
            <a:r>
              <a:rPr lang="en-US" sz="1100" baseline="0">
                <a:latin typeface="Calibri" pitchFamily="-112" charset="0"/>
              </a:rPr>
              <a:t>NOAA's Observations, Modeling, and Research on Climate Variability and Change</a:t>
            </a:r>
          </a:p>
        </p:txBody>
      </p:sp>
      <p:sp>
        <p:nvSpPr>
          <p:cNvPr id="125957" name="Slide Number Placeholder 4"/>
          <p:cNvSpPr txBox="1">
            <a:spLocks noGrp="1"/>
          </p:cNvSpPr>
          <p:nvPr/>
        </p:nvSpPr>
        <p:spPr bwMode="auto">
          <a:xfrm>
            <a:off x="3884613" y="8685213"/>
            <a:ext cx="2971800" cy="457200"/>
          </a:xfrm>
          <a:prstGeom prst="rect">
            <a:avLst/>
          </a:prstGeom>
          <a:noFill/>
          <a:ln w="9525">
            <a:noFill/>
            <a:miter lim="800000"/>
            <a:headEnd/>
            <a:tailEnd/>
          </a:ln>
        </p:spPr>
        <p:txBody>
          <a:bodyPr lIns="92232" tIns="46115" rIns="92232" bIns="46115" anchor="b">
            <a:prstTxWarp prst="textNoShape">
              <a:avLst/>
            </a:prstTxWarp>
          </a:bodyPr>
          <a:lstStyle/>
          <a:p>
            <a:pPr algn="r" defTabSz="457200" eaLnBrk="1" hangingPunct="1"/>
            <a:fld id="{2056494C-CB52-4F4A-8DCB-B500A9D61264}" type="slidenum">
              <a:rPr lang="en-US" sz="1100" baseline="0">
                <a:latin typeface="Calibri" pitchFamily="-112" charset="0"/>
              </a:rPr>
              <a:pPr algn="r" defTabSz="457200" eaLnBrk="1" hangingPunct="1"/>
              <a:t>9</a:t>
            </a:fld>
            <a:endParaRPr lang="en-US" sz="1100" baseline="0">
              <a:latin typeface="Calibri" pitchFamily="-11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F9C1B89-3EF4-B04C-BF35-A3DAE8DD57DD}" type="datetime1">
              <a:rPr lang="en-US"/>
              <a:pPr>
                <a:defRPr/>
              </a:pPr>
              <a:t>11/19/09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C231EF-642E-E247-9153-925904559AC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44770F-9AB1-5C42-A699-B6296AC39A14}" type="datetime1">
              <a:rPr lang="en-US"/>
              <a:pPr>
                <a:defRPr/>
              </a:pPr>
              <a:t>11/19/09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960C66-B19D-A348-8923-2B87CCF07E6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17DCD5-091A-8846-8522-79BA2B972AA4}" type="datetime1">
              <a:rPr lang="en-US"/>
              <a:pPr>
                <a:defRPr/>
              </a:pPr>
              <a:t>11/19/09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1A8D92-E4F9-EC4E-A794-24010337ED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93EA4BD-BD05-AD42-B520-DD87A001B969}" type="datetime1">
              <a:rPr lang="en-US"/>
              <a:pPr>
                <a:defRPr/>
              </a:pPr>
              <a:t>11/19/09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6FF87-6538-D241-A9F5-8E75CAA67F6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1C111E-20DD-6F4D-98FF-4D17F26EABC4}" type="datetime1">
              <a:rPr lang="en-US"/>
              <a:pPr>
                <a:defRPr/>
              </a:pPr>
              <a:t>11/19/09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7DCF60-2FC1-EF46-92F6-34D516C8C1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BB8A320-3385-9A4E-A508-86B1508A6ABF}" type="datetime1">
              <a:rPr lang="en-US"/>
              <a:pPr>
                <a:defRPr/>
              </a:pPr>
              <a:t>11/19/09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0BBBCA-3C9E-EF4D-A934-BBBB443005E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449538-E86E-EE48-AA05-6DE64A31EA08}" type="datetime1">
              <a:rPr lang="en-US"/>
              <a:pPr>
                <a:defRPr/>
              </a:pPr>
              <a:t>11/19/09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9BAFAEE-0520-DF48-902A-94DE89D8E9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1A4D2F-9223-1A4F-B859-0E3308567D6F}" type="datetime1">
              <a:rPr lang="en-US"/>
              <a:pPr>
                <a:defRPr/>
              </a:pPr>
              <a:t>11/19/09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9FDDB1-F752-9745-8FD9-7740A3DACC8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945926-AC17-CB40-BF60-2B77A1A12507}" type="datetime1">
              <a:rPr lang="en-US"/>
              <a:pPr>
                <a:defRPr/>
              </a:pPr>
              <a:t>11/19/09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3A2981-165A-1F48-97C1-F56051097CF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C3A68A-B878-124E-9DC8-73F5036B98C2}" type="datetime1">
              <a:rPr lang="en-US"/>
              <a:pPr>
                <a:defRPr/>
              </a:pPr>
              <a:t>11/19/09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4BA63-F47E-E546-B58E-B28128CFBB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128A70-D79A-4841-96CF-397D74FD9BFF}" type="datetime1">
              <a:rPr lang="en-US"/>
              <a:pPr>
                <a:defRPr/>
              </a:pPr>
              <a:t>11/19/09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8A9393-A8DB-A94C-98CA-7D027E5095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0"/>
            <a:ext cx="8991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286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latin typeface="Calibri" charset="0"/>
              </a:defRPr>
            </a:lvl1pPr>
          </a:lstStyle>
          <a:p>
            <a:pPr>
              <a:defRPr/>
            </a:pPr>
            <a:fld id="{4879A885-C20A-E446-BEF2-C9F00FE3BEDD}" type="datetime1">
              <a:rPr lang="en-US"/>
              <a:pPr>
                <a:defRPr/>
              </a:pPr>
              <a:t>11/19/09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solidFill>
                  <a:srgbClr val="7F7F7F"/>
                </a:solidFill>
                <a:latin typeface="Helvetica" charset="0"/>
                <a:ea typeface="Helvetica" charset="0"/>
                <a:cs typeface="Helvetica" charset="0"/>
              </a:defRPr>
            </a:lvl1pPr>
          </a:lstStyle>
          <a:p>
            <a:pPr>
              <a:defRPr/>
            </a:pPr>
            <a:fld id="{20E29FC6-6AFC-B14D-9AA8-0FF98CA258A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0" fontAlgn="base" hangingPunct="0">
        <a:spcBef>
          <a:spcPct val="0"/>
        </a:spcBef>
        <a:spcAft>
          <a:spcPct val="0"/>
        </a:spcAft>
        <a:defRPr sz="4000" kern="1200">
          <a:solidFill>
            <a:srgbClr val="F4D170"/>
          </a:solidFill>
          <a:latin typeface="Myriad Pro"/>
          <a:ea typeface="ＭＳ Ｐゴシック" pitchFamily="-65" charset="-128"/>
          <a:cs typeface="Myriad Pro"/>
        </a:defRPr>
      </a:lvl1pPr>
      <a:lvl2pPr algn="l" defTabSz="457200" rtl="0" eaLnBrk="0" fontAlgn="base" hangingPunct="0">
        <a:spcBef>
          <a:spcPct val="0"/>
        </a:spcBef>
        <a:spcAft>
          <a:spcPct val="0"/>
        </a:spcAft>
        <a:defRPr sz="4000">
          <a:solidFill>
            <a:srgbClr val="F4D170"/>
          </a:solidFill>
          <a:latin typeface="Myriad Pro" pitchFamily="-65" charset="0"/>
          <a:ea typeface="ＭＳ Ｐゴシック" pitchFamily="-65" charset="-128"/>
          <a:cs typeface="Myriad Pro" charset="0"/>
        </a:defRPr>
      </a:lvl2pPr>
      <a:lvl3pPr algn="l" defTabSz="457200" rtl="0" eaLnBrk="0" fontAlgn="base" hangingPunct="0">
        <a:spcBef>
          <a:spcPct val="0"/>
        </a:spcBef>
        <a:spcAft>
          <a:spcPct val="0"/>
        </a:spcAft>
        <a:defRPr sz="4000">
          <a:solidFill>
            <a:srgbClr val="F4D170"/>
          </a:solidFill>
          <a:latin typeface="Myriad Pro" pitchFamily="-65" charset="0"/>
          <a:ea typeface="ＭＳ Ｐゴシック" pitchFamily="-65" charset="-128"/>
          <a:cs typeface="Myriad Pro" charset="0"/>
        </a:defRPr>
      </a:lvl3pPr>
      <a:lvl4pPr algn="l" defTabSz="457200" rtl="0" eaLnBrk="0" fontAlgn="base" hangingPunct="0">
        <a:spcBef>
          <a:spcPct val="0"/>
        </a:spcBef>
        <a:spcAft>
          <a:spcPct val="0"/>
        </a:spcAft>
        <a:defRPr sz="4000">
          <a:solidFill>
            <a:srgbClr val="F4D170"/>
          </a:solidFill>
          <a:latin typeface="Myriad Pro" pitchFamily="-65" charset="0"/>
          <a:ea typeface="ＭＳ Ｐゴシック" pitchFamily="-65" charset="-128"/>
          <a:cs typeface="Myriad Pro" charset="0"/>
        </a:defRPr>
      </a:lvl4pPr>
      <a:lvl5pPr algn="l" defTabSz="457200" rtl="0" eaLnBrk="0" fontAlgn="base" hangingPunct="0">
        <a:spcBef>
          <a:spcPct val="0"/>
        </a:spcBef>
        <a:spcAft>
          <a:spcPct val="0"/>
        </a:spcAft>
        <a:defRPr sz="4000">
          <a:solidFill>
            <a:srgbClr val="F4D170"/>
          </a:solidFill>
          <a:latin typeface="Myriad Pro" pitchFamily="-65" charset="0"/>
          <a:ea typeface="ＭＳ Ｐゴシック" pitchFamily="-65" charset="-128"/>
          <a:cs typeface="Myriad Pro" charset="0"/>
        </a:defRPr>
      </a:lvl5pPr>
      <a:lvl6pPr marL="457200" algn="l" defTabSz="457200" rtl="0" fontAlgn="base">
        <a:spcBef>
          <a:spcPct val="0"/>
        </a:spcBef>
        <a:spcAft>
          <a:spcPct val="0"/>
        </a:spcAft>
        <a:defRPr sz="4000">
          <a:solidFill>
            <a:srgbClr val="F4D170"/>
          </a:solidFill>
          <a:latin typeface="Myriad Pro" pitchFamily="-65" charset="0"/>
          <a:ea typeface="ＭＳ Ｐゴシック" pitchFamily="-65" charset="-128"/>
        </a:defRPr>
      </a:lvl6pPr>
      <a:lvl7pPr marL="914400" algn="l" defTabSz="457200" rtl="0" fontAlgn="base">
        <a:spcBef>
          <a:spcPct val="0"/>
        </a:spcBef>
        <a:spcAft>
          <a:spcPct val="0"/>
        </a:spcAft>
        <a:defRPr sz="4000">
          <a:solidFill>
            <a:srgbClr val="F4D170"/>
          </a:solidFill>
          <a:latin typeface="Myriad Pro" pitchFamily="-65" charset="0"/>
          <a:ea typeface="ＭＳ Ｐゴシック" pitchFamily="-65" charset="-128"/>
        </a:defRPr>
      </a:lvl7pPr>
      <a:lvl8pPr marL="1371600" algn="l" defTabSz="457200" rtl="0" fontAlgn="base">
        <a:spcBef>
          <a:spcPct val="0"/>
        </a:spcBef>
        <a:spcAft>
          <a:spcPct val="0"/>
        </a:spcAft>
        <a:defRPr sz="4000">
          <a:solidFill>
            <a:srgbClr val="F4D170"/>
          </a:solidFill>
          <a:latin typeface="Myriad Pro" pitchFamily="-65" charset="0"/>
          <a:ea typeface="ＭＳ Ｐゴシック" pitchFamily="-65" charset="-128"/>
        </a:defRPr>
      </a:lvl8pPr>
      <a:lvl9pPr marL="1828800" algn="l" defTabSz="457200" rtl="0" fontAlgn="base">
        <a:spcBef>
          <a:spcPct val="0"/>
        </a:spcBef>
        <a:spcAft>
          <a:spcPct val="0"/>
        </a:spcAft>
        <a:defRPr sz="4000">
          <a:solidFill>
            <a:srgbClr val="F4D170"/>
          </a:solidFill>
          <a:latin typeface="Myriad Pro"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yriad Pro"/>
          <a:ea typeface="ＭＳ Ｐゴシック" pitchFamily="-65" charset="-128"/>
          <a:cs typeface="Myriad Pro"/>
        </a:defRPr>
      </a:lvl1pPr>
      <a:lvl2pPr marL="742950" indent="-285750" algn="l" defTabSz="457200" rtl="0" eaLnBrk="0" fontAlgn="base" hangingPunct="0">
        <a:spcBef>
          <a:spcPct val="20000"/>
        </a:spcBef>
        <a:spcAft>
          <a:spcPct val="0"/>
        </a:spcAft>
        <a:buFont typeface="Arial" charset="0"/>
        <a:buChar char="•"/>
        <a:defRPr sz="2200" kern="1200">
          <a:solidFill>
            <a:schemeClr val="tx1"/>
          </a:solidFill>
          <a:latin typeface="Myriad Pro"/>
          <a:ea typeface="ＭＳ Ｐゴシック" pitchFamily="-65" charset="-128"/>
          <a:cs typeface="Myriad Pro"/>
        </a:defRPr>
      </a:lvl2pPr>
      <a:lvl3pPr marL="1143000" indent="-228600" algn="l" defTabSz="457200" rtl="0" eaLnBrk="0" fontAlgn="base" hangingPunct="0">
        <a:spcBef>
          <a:spcPct val="20000"/>
        </a:spcBef>
        <a:spcAft>
          <a:spcPct val="0"/>
        </a:spcAft>
        <a:buFont typeface="Arial" charset="0"/>
        <a:buChar char="•"/>
        <a:defRPr sz="2200" kern="1200">
          <a:solidFill>
            <a:schemeClr val="tx1"/>
          </a:solidFill>
          <a:latin typeface="Myriad Pro"/>
          <a:ea typeface="ＭＳ Ｐゴシック" pitchFamily="-65" charset="-128"/>
          <a:cs typeface="Myriad Pro"/>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65" charset="-128"/>
          <a:cs typeface="Myriad Pro"/>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yriad Pro"/>
          <a:ea typeface="ＭＳ Ｐゴシック" pitchFamily="-65" charset="-128"/>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18.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0.png"/><Relationship Id="rId7"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8" descr="Dept of Commerce Seal"/>
          <p:cNvPicPr>
            <a:picLocks noChangeAspect="1" noChangeArrowheads="1"/>
          </p:cNvPicPr>
          <p:nvPr/>
        </p:nvPicPr>
        <p:blipFill>
          <a:blip r:embed="rId3"/>
          <a:srcRect/>
          <a:stretch>
            <a:fillRect/>
          </a:stretch>
        </p:blipFill>
        <p:spPr bwMode="auto">
          <a:xfrm>
            <a:off x="381000" y="228600"/>
            <a:ext cx="1073150" cy="1066800"/>
          </a:xfrm>
          <a:prstGeom prst="rect">
            <a:avLst/>
          </a:prstGeom>
          <a:noFill/>
          <a:ln w="9525">
            <a:noFill/>
            <a:miter lim="800000"/>
            <a:headEnd/>
            <a:tailEnd/>
          </a:ln>
        </p:spPr>
      </p:pic>
      <p:pic>
        <p:nvPicPr>
          <p:cNvPr id="15363" name="Picture 4" descr="ipcc_bluemarble_west_lrg.jpg"/>
          <p:cNvPicPr>
            <a:picLocks noChangeAspect="1"/>
          </p:cNvPicPr>
          <p:nvPr/>
        </p:nvPicPr>
        <p:blipFill>
          <a:blip r:embed="rId4">
            <a:clrChange>
              <a:clrFrom>
                <a:srgbClr val="000000"/>
              </a:clrFrom>
              <a:clrTo>
                <a:srgbClr val="000000">
                  <a:alpha val="0"/>
                </a:srgbClr>
              </a:clrTo>
            </a:clrChange>
          </a:blip>
          <a:srcRect r="19090" b="44545"/>
          <a:stretch>
            <a:fillRect/>
          </a:stretch>
        </p:blipFill>
        <p:spPr bwMode="auto">
          <a:xfrm>
            <a:off x="2362200" y="2209800"/>
            <a:ext cx="6781800" cy="4648200"/>
          </a:xfrm>
          <a:prstGeom prst="rect">
            <a:avLst/>
          </a:prstGeom>
          <a:noFill/>
          <a:ln w="9525">
            <a:noFill/>
            <a:miter lim="800000"/>
            <a:headEnd/>
            <a:tailEnd/>
          </a:ln>
        </p:spPr>
      </p:pic>
      <p:pic>
        <p:nvPicPr>
          <p:cNvPr id="15364" name="Picture 9" descr="NOAA"/>
          <p:cNvPicPr>
            <a:picLocks noChangeAspect="1" noChangeArrowheads="1"/>
          </p:cNvPicPr>
          <p:nvPr/>
        </p:nvPicPr>
        <p:blipFill>
          <a:blip r:embed="rId5"/>
          <a:srcRect/>
          <a:stretch>
            <a:fillRect/>
          </a:stretch>
        </p:blipFill>
        <p:spPr bwMode="auto">
          <a:xfrm>
            <a:off x="1600200" y="228600"/>
            <a:ext cx="1066800" cy="1066800"/>
          </a:xfrm>
          <a:prstGeom prst="rect">
            <a:avLst/>
          </a:prstGeom>
          <a:noFill/>
          <a:ln w="9525">
            <a:noFill/>
            <a:miter lim="800000"/>
            <a:headEnd/>
            <a:tailEnd/>
          </a:ln>
        </p:spPr>
      </p:pic>
      <p:sp>
        <p:nvSpPr>
          <p:cNvPr id="7" name="TextBox 6"/>
          <p:cNvSpPr txBox="1"/>
          <p:nvPr/>
        </p:nvSpPr>
        <p:spPr>
          <a:xfrm>
            <a:off x="228600" y="2209800"/>
            <a:ext cx="8915400" cy="1661994"/>
          </a:xfrm>
          <a:prstGeom prst="rect">
            <a:avLst/>
          </a:prstGeom>
          <a:noFill/>
          <a:effectLst>
            <a:outerShdw blurRad="50800" dist="38100" dir="2700000">
              <a:schemeClr val="bg1">
                <a:alpha val="43000"/>
              </a:schemeClr>
            </a:outerShdw>
          </a:effectLst>
        </p:spPr>
        <p:txBody>
          <a:bodyPr>
            <a:prstTxWarp prst="textNoShape">
              <a:avLst/>
            </a:prstTxWarp>
            <a:spAutoFit/>
          </a:bodyPr>
          <a:lstStyle/>
          <a:p>
            <a:pPr>
              <a:spcAft>
                <a:spcPts val="2400"/>
              </a:spcAft>
              <a:defRPr/>
            </a:pPr>
            <a:r>
              <a:rPr lang="en-US" sz="3400" dirty="0">
                <a:solidFill>
                  <a:srgbClr val="FF6600"/>
                </a:solidFill>
                <a:effectLst>
                  <a:outerShdw blurRad="38100" dist="38100" dir="2700000" algn="tl">
                    <a:srgbClr val="000000"/>
                  </a:outerShdw>
                </a:effectLst>
                <a:latin typeface="Helvetica" charset="0"/>
                <a:ea typeface="Helvetica" charset="0"/>
                <a:cs typeface="Helvetica" charset="0"/>
              </a:rPr>
              <a:t>G</a:t>
            </a:r>
            <a:r>
              <a:rPr lang="en-US" sz="3400" dirty="0" smtClean="0">
                <a:solidFill>
                  <a:srgbClr val="FF6600"/>
                </a:solidFill>
                <a:effectLst>
                  <a:outerShdw blurRad="38100" dist="38100" dir="2700000" algn="tl">
                    <a:srgbClr val="000000"/>
                  </a:outerShdw>
                </a:effectLst>
                <a:latin typeface="Helvetica" charset="0"/>
                <a:ea typeface="Helvetica" charset="0"/>
                <a:cs typeface="Helvetica" charset="0"/>
              </a:rPr>
              <a:t>lobal Climate Models</a:t>
            </a:r>
            <a:endParaRPr lang="en-US" sz="3400" dirty="0" smtClean="0">
              <a:solidFill>
                <a:srgbClr val="FBD676"/>
              </a:solidFill>
              <a:effectLst>
                <a:outerShdw blurRad="38100" dist="38100" dir="2700000" algn="tl">
                  <a:srgbClr val="000000"/>
                </a:outerShdw>
              </a:effectLst>
              <a:latin typeface="Helvetica" charset="0"/>
              <a:ea typeface="Helvetica" charset="0"/>
              <a:cs typeface="Helvetica" charset="0"/>
            </a:endParaRPr>
          </a:p>
          <a:p>
            <a:pPr>
              <a:defRPr/>
            </a:pP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How</a:t>
            </a: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 scientists </a:t>
            </a: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simulate</a:t>
            </a: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 the climate </a:t>
            </a: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system </a:t>
            </a:r>
          </a:p>
          <a:p>
            <a:pPr>
              <a:defRPr/>
            </a:pP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and</a:t>
            </a:r>
            <a:r>
              <a:rPr lang="en-US" sz="2400" i="1" dirty="0" smtClean="0">
                <a:solidFill>
                  <a:srgbClr val="F8D981"/>
                </a:solidFill>
                <a:effectLst>
                  <a:outerShdw blurRad="38100" dist="38100" dir="2700000" algn="tl">
                    <a:srgbClr val="000000"/>
                  </a:outerShdw>
                </a:effectLst>
                <a:latin typeface="Helvetica" charset="0"/>
                <a:ea typeface="Helvetica" charset="0"/>
                <a:cs typeface="Helvetica" charset="0"/>
              </a:rPr>
              <a:t> project future climate scenarios</a:t>
            </a:r>
            <a:endParaRPr lang="en-US" sz="2400" i="1" dirty="0">
              <a:solidFill>
                <a:srgbClr val="FF6600"/>
              </a:solidFill>
              <a:effectLst>
                <a:outerShdw blurRad="38100" dist="38100" dir="2700000" algn="tl">
                  <a:srgbClr val="000000"/>
                </a:outerShdw>
              </a:effectLst>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499" name="Title 1"/>
          <p:cNvSpPr>
            <a:spLocks/>
          </p:cNvSpPr>
          <p:nvPr/>
        </p:nvSpPr>
        <p:spPr bwMode="auto">
          <a:xfrm>
            <a:off x="152400" y="0"/>
            <a:ext cx="8991600" cy="1066800"/>
          </a:xfrm>
          <a:prstGeom prst="rect">
            <a:avLst/>
          </a:prstGeom>
          <a:noFill/>
          <a:ln w="9525">
            <a:noFill/>
            <a:miter lim="800000"/>
            <a:headEnd/>
            <a:tailEnd/>
          </a:ln>
        </p:spPr>
        <p:txBody>
          <a:bodyPr anchor="ctr">
            <a:prstTxWarp prst="textNoShape">
              <a:avLst/>
            </a:prstTxWarp>
          </a:bodyPr>
          <a:lstStyle/>
          <a:p>
            <a:r>
              <a:rPr lang="en-US" sz="2600" baseline="0" dirty="0" smtClean="0">
                <a:solidFill>
                  <a:srgbClr val="FBD676"/>
                </a:solidFill>
                <a:latin typeface="Helvetica" pitchFamily="-106" charset="0"/>
                <a:ea typeface="Helvetica" pitchFamily="-106" charset="0"/>
                <a:cs typeface="Helvetica" pitchFamily="-106" charset="0"/>
              </a:rPr>
              <a:t>Climate models project </a:t>
            </a:r>
            <a:r>
              <a:rPr lang="en-US" sz="2600" dirty="0" smtClean="0">
                <a:solidFill>
                  <a:srgbClr val="FBD676"/>
                </a:solidFill>
                <a:latin typeface="Helvetica" pitchFamily="-106" charset="0"/>
                <a:ea typeface="Helvetica" pitchFamily="-106" charset="0"/>
                <a:cs typeface="Helvetica" pitchFamily="-106" charset="0"/>
              </a:rPr>
              <a:t>t</a:t>
            </a:r>
            <a:r>
              <a:rPr lang="en-US" sz="2600" baseline="0" dirty="0" smtClean="0">
                <a:solidFill>
                  <a:srgbClr val="FBD676"/>
                </a:solidFill>
                <a:latin typeface="Helvetica" pitchFamily="-106" charset="0"/>
                <a:ea typeface="Helvetica" pitchFamily="-106" charset="0"/>
                <a:cs typeface="Helvetica" pitchFamily="-106" charset="0"/>
              </a:rPr>
              <a:t>emperature</a:t>
            </a:r>
            <a:r>
              <a:rPr lang="en-US" sz="2600" baseline="0" dirty="0" smtClean="0">
                <a:solidFill>
                  <a:srgbClr val="FBD676"/>
                </a:solidFill>
                <a:latin typeface="Helvetica" pitchFamily="-106" charset="0"/>
                <a:ea typeface="Helvetica" pitchFamily="-106" charset="0"/>
                <a:cs typeface="Helvetica" pitchFamily="-106" charset="0"/>
              </a:rPr>
              <a:t> </a:t>
            </a:r>
            <a:r>
              <a:rPr lang="en-US" sz="2600" dirty="0" smtClean="0">
                <a:solidFill>
                  <a:srgbClr val="FBD676"/>
                </a:solidFill>
                <a:latin typeface="Helvetica" pitchFamily="-106" charset="0"/>
                <a:ea typeface="Helvetica" pitchFamily="-106" charset="0"/>
                <a:cs typeface="Helvetica" pitchFamily="-106" charset="0"/>
              </a:rPr>
              <a:t>i</a:t>
            </a:r>
            <a:r>
              <a:rPr lang="en-US" sz="2600" baseline="0" dirty="0" smtClean="0">
                <a:solidFill>
                  <a:srgbClr val="FBD676"/>
                </a:solidFill>
                <a:latin typeface="Helvetica" pitchFamily="-106" charset="0"/>
                <a:ea typeface="Helvetica" pitchFamily="-106" charset="0"/>
                <a:cs typeface="Helvetica" pitchFamily="-106" charset="0"/>
              </a:rPr>
              <a:t>ncreases </a:t>
            </a:r>
          </a:p>
          <a:p>
            <a:r>
              <a:rPr lang="en-US" sz="2600" dirty="0" smtClean="0">
                <a:solidFill>
                  <a:srgbClr val="FBD676"/>
                </a:solidFill>
                <a:latin typeface="Helvetica" pitchFamily="-106" charset="0"/>
                <a:ea typeface="Helvetica" pitchFamily="-106" charset="0"/>
                <a:cs typeface="Helvetica" pitchFamily="-106" charset="0"/>
              </a:rPr>
              <a:t>f</a:t>
            </a:r>
            <a:r>
              <a:rPr lang="en-US" sz="2600" baseline="0" dirty="0" smtClean="0">
                <a:solidFill>
                  <a:srgbClr val="FBD676"/>
                </a:solidFill>
                <a:latin typeface="Helvetica" pitchFamily="-106" charset="0"/>
                <a:ea typeface="Helvetica" pitchFamily="-106" charset="0"/>
                <a:cs typeface="Helvetica" pitchFamily="-106" charset="0"/>
              </a:rPr>
              <a:t>or </a:t>
            </a:r>
            <a:r>
              <a:rPr lang="en-US" sz="2600" dirty="0" smtClean="0">
                <a:solidFill>
                  <a:srgbClr val="FBD676"/>
                </a:solidFill>
                <a:latin typeface="Helvetica" pitchFamily="-106" charset="0"/>
                <a:ea typeface="Helvetica" pitchFamily="-106" charset="0"/>
                <a:cs typeface="Helvetica" pitchFamily="-106" charset="0"/>
              </a:rPr>
              <a:t>v</a:t>
            </a:r>
            <a:r>
              <a:rPr lang="en-US" sz="2600" baseline="0" dirty="0" smtClean="0">
                <a:solidFill>
                  <a:srgbClr val="FBD676"/>
                </a:solidFill>
                <a:latin typeface="Helvetica" pitchFamily="-106" charset="0"/>
                <a:ea typeface="Helvetica" pitchFamily="-106" charset="0"/>
                <a:cs typeface="Helvetica" pitchFamily="-106" charset="0"/>
              </a:rPr>
              <a:t>arious </a:t>
            </a:r>
            <a:r>
              <a:rPr lang="en-US" sz="2600" dirty="0" smtClean="0">
                <a:solidFill>
                  <a:srgbClr val="FBD676"/>
                </a:solidFill>
                <a:latin typeface="Helvetica" pitchFamily="-106" charset="0"/>
                <a:ea typeface="Helvetica" pitchFamily="-106" charset="0"/>
                <a:cs typeface="Helvetica" pitchFamily="-106" charset="0"/>
              </a:rPr>
              <a:t>carbon dioxide</a:t>
            </a:r>
            <a:r>
              <a:rPr lang="en-US" sz="2600" baseline="0" dirty="0" smtClean="0">
                <a:solidFill>
                  <a:srgbClr val="FBD676"/>
                </a:solidFill>
                <a:latin typeface="Helvetica" pitchFamily="-106" charset="0"/>
                <a:ea typeface="Helvetica" pitchFamily="-106" charset="0"/>
                <a:cs typeface="Helvetica" pitchFamily="-106" charset="0"/>
              </a:rPr>
              <a:t> </a:t>
            </a:r>
            <a:r>
              <a:rPr lang="en-US" sz="2600" dirty="0" smtClean="0">
                <a:solidFill>
                  <a:srgbClr val="FBD676"/>
                </a:solidFill>
                <a:latin typeface="Helvetica" pitchFamily="-106" charset="0"/>
                <a:ea typeface="Helvetica" pitchFamily="-106" charset="0"/>
                <a:cs typeface="Helvetica" pitchFamily="-106" charset="0"/>
              </a:rPr>
              <a:t>e</a:t>
            </a:r>
            <a:r>
              <a:rPr lang="en-US" sz="2600" baseline="0" dirty="0" smtClean="0">
                <a:solidFill>
                  <a:srgbClr val="FBD676"/>
                </a:solidFill>
                <a:latin typeface="Helvetica" pitchFamily="-106" charset="0"/>
                <a:ea typeface="Helvetica" pitchFamily="-106" charset="0"/>
                <a:cs typeface="Helvetica" pitchFamily="-106" charset="0"/>
              </a:rPr>
              <a:t>mission </a:t>
            </a:r>
            <a:r>
              <a:rPr lang="en-US" sz="2600" dirty="0" smtClean="0">
                <a:solidFill>
                  <a:srgbClr val="FBD676"/>
                </a:solidFill>
                <a:latin typeface="Helvetica" pitchFamily="-106" charset="0"/>
                <a:ea typeface="Helvetica" pitchFamily="-106" charset="0"/>
                <a:cs typeface="Helvetica" pitchFamily="-106" charset="0"/>
              </a:rPr>
              <a:t>s</a:t>
            </a:r>
            <a:r>
              <a:rPr lang="en-US" sz="2600" baseline="0" dirty="0" smtClean="0">
                <a:solidFill>
                  <a:srgbClr val="FBD676"/>
                </a:solidFill>
                <a:latin typeface="Helvetica" pitchFamily="-106" charset="0"/>
                <a:ea typeface="Helvetica" pitchFamily="-106" charset="0"/>
                <a:cs typeface="Helvetica" pitchFamily="-106" charset="0"/>
              </a:rPr>
              <a:t>cenarios</a:t>
            </a:r>
            <a:endParaRPr lang="en-US" sz="2600" baseline="0" dirty="0">
              <a:solidFill>
                <a:srgbClr val="FBD676"/>
              </a:solidFill>
              <a:latin typeface="Helvetica" pitchFamily="-106" charset="0"/>
              <a:ea typeface="Helvetica" pitchFamily="-106" charset="0"/>
              <a:cs typeface="Helvetica" pitchFamily="-106" charset="0"/>
            </a:endParaRPr>
          </a:p>
        </p:txBody>
      </p:sp>
      <p:sp>
        <p:nvSpPr>
          <p:cNvPr id="5" name="Rectangle 4"/>
          <p:cNvSpPr/>
          <p:nvPr/>
        </p:nvSpPr>
        <p:spPr>
          <a:xfrm>
            <a:off x="228598" y="1771650"/>
            <a:ext cx="2362202" cy="1754327"/>
          </a:xfrm>
          <a:prstGeom prst="rect">
            <a:avLst/>
          </a:prstGeom>
        </p:spPr>
        <p:txBody>
          <a:bodyPr wrap="square">
            <a:spAutoFit/>
          </a:bodyPr>
          <a:lstStyle/>
          <a:p>
            <a:r>
              <a:rPr lang="en-US" dirty="0" smtClean="0">
                <a:solidFill>
                  <a:srgbClr val="BFBFBF"/>
                </a:solidFill>
                <a:latin typeface="Arial Narrow"/>
                <a:ea typeface="ＭＳ Ｐゴシック" pitchFamily="-106" charset="-128"/>
                <a:cs typeface="Arial Narrow"/>
              </a:rPr>
              <a:t>Studies suggest that a further increase of only</a:t>
            </a:r>
            <a:r>
              <a:rPr lang="en-US" dirty="0" smtClean="0">
                <a:solidFill>
                  <a:srgbClr val="BFBFBF"/>
                </a:solidFill>
                <a:latin typeface="Arial Narrow"/>
                <a:ea typeface="ＭＳ Ｐゴシック" pitchFamily="-106" charset="-128"/>
                <a:cs typeface="Arial Narrow"/>
              </a:rPr>
              <a:t> 2°F would </a:t>
            </a:r>
            <a:r>
              <a:rPr lang="en-US" dirty="0" smtClean="0">
                <a:solidFill>
                  <a:srgbClr val="BFBFBF"/>
                </a:solidFill>
                <a:latin typeface="Arial Narrow"/>
                <a:ea typeface="ＭＳ Ｐゴシック" pitchFamily="-106" charset="-128"/>
                <a:cs typeface="Arial Narrow"/>
              </a:rPr>
              <a:t>lead to severe, widespread, and irreversible </a:t>
            </a:r>
            <a:r>
              <a:rPr lang="en-US" dirty="0" smtClean="0">
                <a:solidFill>
                  <a:srgbClr val="BFBFBF"/>
                </a:solidFill>
                <a:latin typeface="Arial Narrow"/>
                <a:ea typeface="ＭＳ Ｐゴシック" pitchFamily="-106" charset="-128"/>
                <a:cs typeface="Arial Narrow"/>
              </a:rPr>
              <a:t>impacts on Earth’s environment.</a:t>
            </a:r>
            <a:r>
              <a:rPr lang="en-US" baseline="30000" dirty="0" smtClean="0">
                <a:solidFill>
                  <a:srgbClr val="BFBFBF"/>
                </a:solidFill>
                <a:latin typeface="Arial Narrow"/>
                <a:ea typeface="ＭＳ Ｐゴシック" pitchFamily="-106" charset="-128"/>
                <a:cs typeface="Arial Narrow"/>
              </a:rPr>
              <a:t>1,2,3</a:t>
            </a:r>
            <a:endParaRPr lang="en-US" dirty="0">
              <a:solidFill>
                <a:srgbClr val="BFBFBF"/>
              </a:solidFill>
              <a:latin typeface="Arial Narrow"/>
              <a:cs typeface="Arial Narrow"/>
            </a:endParaRPr>
          </a:p>
        </p:txBody>
      </p:sp>
      <p:sp>
        <p:nvSpPr>
          <p:cNvPr id="9" name="Rectangle 8"/>
          <p:cNvSpPr/>
          <p:nvPr/>
        </p:nvSpPr>
        <p:spPr>
          <a:xfrm>
            <a:off x="228598" y="4572000"/>
            <a:ext cx="2438400" cy="1200329"/>
          </a:xfrm>
          <a:prstGeom prst="rect">
            <a:avLst/>
          </a:prstGeom>
        </p:spPr>
        <p:txBody>
          <a:bodyPr wrap="square">
            <a:spAutoFit/>
          </a:bodyPr>
          <a:lstStyle/>
          <a:p>
            <a:r>
              <a:rPr lang="en-US" dirty="0" smtClean="0">
                <a:solidFill>
                  <a:schemeClr val="tx1">
                    <a:lumMod val="75000"/>
                  </a:schemeClr>
                </a:solidFill>
                <a:latin typeface="Arial Narrow"/>
                <a:ea typeface="ＭＳ Ｐゴシック" pitchFamily="-106" charset="-128"/>
                <a:cs typeface="Arial Narrow"/>
              </a:rPr>
              <a:t>IPCC </a:t>
            </a:r>
            <a:r>
              <a:rPr lang="en-US" dirty="0" smtClean="0">
                <a:solidFill>
                  <a:schemeClr val="tx1">
                    <a:lumMod val="75000"/>
                  </a:schemeClr>
                </a:solidFill>
                <a:latin typeface="Arial Narrow"/>
                <a:ea typeface="ＭＳ Ｐゴシック" pitchFamily="-106" charset="-128"/>
                <a:cs typeface="Arial Narrow"/>
              </a:rPr>
              <a:t>models </a:t>
            </a:r>
            <a:r>
              <a:rPr lang="en-US" dirty="0" smtClean="0">
                <a:solidFill>
                  <a:schemeClr val="tx1">
                    <a:lumMod val="75000"/>
                  </a:schemeClr>
                </a:solidFill>
                <a:latin typeface="Arial Narrow"/>
                <a:ea typeface="Helvetica" pitchFamily="-112" charset="0"/>
                <a:cs typeface="Arial Narrow"/>
              </a:rPr>
              <a:t>successfully </a:t>
            </a:r>
            <a:r>
              <a:rPr lang="en-US" dirty="0" smtClean="0">
                <a:solidFill>
                  <a:schemeClr val="tx1">
                    <a:lumMod val="75000"/>
                  </a:schemeClr>
                </a:solidFill>
                <a:latin typeface="Arial Narrow"/>
                <a:ea typeface="Helvetica" pitchFamily="-112" charset="0"/>
                <a:cs typeface="Arial Narrow"/>
              </a:rPr>
              <a:t>simulated climate conditions from </a:t>
            </a:r>
            <a:r>
              <a:rPr lang="en-US" dirty="0" smtClean="0">
                <a:solidFill>
                  <a:schemeClr val="tx1">
                    <a:lumMod val="75000"/>
                  </a:schemeClr>
                </a:solidFill>
                <a:latin typeface="Arial Narrow"/>
                <a:ea typeface="Helvetica" pitchFamily="-112" charset="0"/>
                <a:cs typeface="Arial Narrow"/>
              </a:rPr>
              <a:t>1900 to 2000.</a:t>
            </a:r>
            <a:endParaRPr lang="en-US" dirty="0">
              <a:solidFill>
                <a:schemeClr val="tx1">
                  <a:lumMod val="75000"/>
                </a:schemeClr>
              </a:solidFill>
              <a:latin typeface="Arial Narrow"/>
              <a:cs typeface="Arial Narrow"/>
            </a:endParaRPr>
          </a:p>
        </p:txBody>
      </p:sp>
      <p:pic>
        <p:nvPicPr>
          <p:cNvPr id="7" name="Picture 6" descr="Global Average Temp.tiff"/>
          <p:cNvPicPr>
            <a:picLocks noChangeAspect="1"/>
          </p:cNvPicPr>
          <p:nvPr/>
        </p:nvPicPr>
        <p:blipFill>
          <a:blip r:embed="rId3"/>
          <a:stretch>
            <a:fillRect/>
          </a:stretch>
        </p:blipFill>
        <p:spPr>
          <a:xfrm>
            <a:off x="2819400" y="1771650"/>
            <a:ext cx="5581229" cy="4019550"/>
          </a:xfrm>
          <a:prstGeom prst="rect">
            <a:avLst/>
          </a:prstGeom>
        </p:spPr>
      </p:pic>
      <p:cxnSp>
        <p:nvCxnSpPr>
          <p:cNvPr id="16" name="Straight Connector 15"/>
          <p:cNvCxnSpPr/>
          <p:nvPr/>
        </p:nvCxnSpPr>
        <p:spPr>
          <a:xfrm flipV="1">
            <a:off x="2438400" y="4953000"/>
            <a:ext cx="1066800" cy="228600"/>
          </a:xfrm>
          <a:prstGeom prst="line">
            <a:avLst/>
          </a:prstGeom>
          <a:ln>
            <a:solidFill>
              <a:schemeClr val="tx1">
                <a:lumMod val="5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sp>
        <p:nvSpPr>
          <p:cNvPr id="126979" name="Title 1"/>
          <p:cNvSpPr>
            <a:spLocks noGrp="1"/>
          </p:cNvSpPr>
          <p:nvPr>
            <p:ph type="title" idx="4294967295"/>
          </p:nvPr>
        </p:nvSpPr>
        <p:spPr>
          <a:xfrm>
            <a:off x="152400" y="0"/>
            <a:ext cx="8991600" cy="1143000"/>
          </a:xfrm>
        </p:spPr>
        <p:txBody>
          <a:bodyPr/>
          <a:lstStyle/>
          <a:p>
            <a:r>
              <a:rPr lang="en-US" sz="2600" dirty="0" smtClean="0">
                <a:latin typeface="Helvetica" pitchFamily="-112" charset="0"/>
                <a:ea typeface="Helvetica" pitchFamily="-112" charset="0"/>
                <a:cs typeface="Helvetica" pitchFamily="-112" charset="0"/>
              </a:rPr>
              <a:t>Research groups around the world have developed</a:t>
            </a:r>
            <a:r>
              <a:rPr lang="en-US" sz="2600" dirty="0" smtClean="0">
                <a:latin typeface="Helvetica" pitchFamily="-112" charset="0"/>
                <a:ea typeface="Helvetica" pitchFamily="-112" charset="0"/>
                <a:cs typeface="Helvetica" pitchFamily="-112" charset="0"/>
              </a:rPr>
              <a:t>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a </a:t>
            </a:r>
            <a:r>
              <a:rPr lang="en-US" sz="2600" dirty="0" smtClean="0">
                <a:latin typeface="Helvetica" pitchFamily="-112" charset="0"/>
                <a:ea typeface="Helvetica" pitchFamily="-112" charset="0"/>
                <a:cs typeface="Helvetica" pitchFamily="-112" charset="0"/>
              </a:rPr>
              <a:t>range of respected climate models</a:t>
            </a:r>
          </a:p>
        </p:txBody>
      </p:sp>
      <p:sp>
        <p:nvSpPr>
          <p:cNvPr id="126980" name="Title 1"/>
          <p:cNvSpPr>
            <a:spLocks/>
          </p:cNvSpPr>
          <p:nvPr/>
        </p:nvSpPr>
        <p:spPr bwMode="auto">
          <a:xfrm>
            <a:off x="304800" y="1600200"/>
            <a:ext cx="2819400" cy="4495800"/>
          </a:xfrm>
          <a:prstGeom prst="rect">
            <a:avLst/>
          </a:prstGeom>
          <a:noFill/>
          <a:ln w="9525">
            <a:noFill/>
            <a:miter lim="800000"/>
            <a:headEnd/>
            <a:tailEnd/>
          </a:ln>
        </p:spPr>
        <p:txBody>
          <a:bodyPr anchor="ctr">
            <a:prstTxWarp prst="textNoShape">
              <a:avLst/>
            </a:prstTxWarp>
          </a:bodyPr>
          <a:lstStyle/>
          <a:p>
            <a:pPr defTabSz="457200"/>
            <a:r>
              <a:rPr lang="en-US" sz="2000" baseline="0" dirty="0">
                <a:solidFill>
                  <a:schemeClr val="tx1">
                    <a:lumMod val="75000"/>
                  </a:schemeClr>
                </a:solidFill>
                <a:latin typeface="Arial Narrow"/>
                <a:ea typeface="Helvetica" pitchFamily="-112" charset="0"/>
                <a:cs typeface="Arial Narrow"/>
              </a:rPr>
              <a:t>Modeling groups also work together, averaging results from their models with other models that used </a:t>
            </a:r>
            <a:r>
              <a:rPr lang="en-US" sz="2000" baseline="0" dirty="0" smtClean="0">
                <a:solidFill>
                  <a:schemeClr val="tx1">
                    <a:lumMod val="75000"/>
                  </a:schemeClr>
                </a:solidFill>
                <a:latin typeface="Arial Narrow"/>
                <a:ea typeface="Helvetica" pitchFamily="-112" charset="0"/>
                <a:cs typeface="Arial Narrow"/>
              </a:rPr>
              <a:t>the same </a:t>
            </a:r>
            <a:r>
              <a:rPr lang="en-US" sz="2000" baseline="0" dirty="0">
                <a:solidFill>
                  <a:schemeClr val="tx1">
                    <a:lumMod val="75000"/>
                  </a:schemeClr>
                </a:solidFill>
                <a:latin typeface="Arial Narrow"/>
                <a:ea typeface="Helvetica" pitchFamily="-112" charset="0"/>
                <a:cs typeface="Arial Narrow"/>
              </a:rPr>
              <a:t>initial conditions.</a:t>
            </a:r>
            <a:r>
              <a:rPr lang="en-US" sz="2000" baseline="0" dirty="0" smtClean="0">
                <a:solidFill>
                  <a:schemeClr val="tx1">
                    <a:lumMod val="75000"/>
                  </a:schemeClr>
                </a:solidFill>
                <a:latin typeface="Arial Narrow"/>
                <a:ea typeface="Helvetica" pitchFamily="-112" charset="0"/>
                <a:cs typeface="Arial Narrow"/>
              </a:rPr>
              <a:t> </a:t>
            </a:r>
            <a:endParaRPr lang="en-US" sz="2000" dirty="0" smtClean="0">
              <a:solidFill>
                <a:schemeClr val="tx1">
                  <a:lumMod val="75000"/>
                </a:schemeClr>
              </a:solidFill>
              <a:latin typeface="Arial Narrow"/>
              <a:ea typeface="Helvetica" pitchFamily="-112" charset="0"/>
              <a:cs typeface="Arial Narrow"/>
            </a:endParaRPr>
          </a:p>
          <a:p>
            <a:pPr defTabSz="457200"/>
            <a:endParaRPr lang="en-US" sz="2000" baseline="0" dirty="0" smtClean="0">
              <a:solidFill>
                <a:schemeClr val="tx1">
                  <a:lumMod val="75000"/>
                </a:schemeClr>
              </a:solidFill>
              <a:latin typeface="Arial Narrow"/>
              <a:ea typeface="Helvetica" pitchFamily="-112" charset="0"/>
              <a:cs typeface="Arial Narrow"/>
            </a:endParaRPr>
          </a:p>
          <a:p>
            <a:pPr defTabSz="457200"/>
            <a:r>
              <a:rPr lang="en-US" sz="2000" baseline="0" dirty="0" smtClean="0">
                <a:solidFill>
                  <a:schemeClr val="tx1">
                    <a:lumMod val="75000"/>
                  </a:schemeClr>
                </a:solidFill>
                <a:latin typeface="Arial Narrow"/>
                <a:ea typeface="Helvetica" pitchFamily="-112" charset="0"/>
                <a:cs typeface="Arial Narrow"/>
              </a:rPr>
              <a:t>These </a:t>
            </a:r>
            <a:r>
              <a:rPr lang="en-US" sz="2000" baseline="0" dirty="0">
                <a:solidFill>
                  <a:schemeClr val="tx1">
                    <a:lumMod val="75000"/>
                  </a:schemeClr>
                </a:solidFill>
                <a:latin typeface="Arial Narrow"/>
                <a:ea typeface="Helvetica" pitchFamily="-112" charset="0"/>
                <a:cs typeface="Arial Narrow"/>
              </a:rPr>
              <a:t>multi-model results are called</a:t>
            </a:r>
            <a:r>
              <a:rPr lang="en-US" sz="2000" baseline="0" dirty="0" smtClean="0">
                <a:solidFill>
                  <a:schemeClr val="tx1">
                    <a:lumMod val="75000"/>
                  </a:schemeClr>
                </a:solidFill>
                <a:latin typeface="Arial Narrow"/>
                <a:ea typeface="Helvetica" pitchFamily="-112" charset="0"/>
                <a:cs typeface="Arial Narrow"/>
              </a:rPr>
              <a:t> “ensembles.”</a:t>
            </a:r>
            <a:endParaRPr lang="en-US" sz="2000" baseline="0" dirty="0">
              <a:solidFill>
                <a:schemeClr val="tx1">
                  <a:lumMod val="75000"/>
                </a:schemeClr>
              </a:solidFill>
              <a:latin typeface="Arial Narrow"/>
              <a:ea typeface="Helvetica" pitchFamily="-112" charset="0"/>
              <a:cs typeface="Arial Narrow"/>
            </a:endParaRPr>
          </a:p>
        </p:txBody>
      </p:sp>
      <p:pic>
        <p:nvPicPr>
          <p:cNvPr id="126981" name="Picture 2" descr="am_schematic-1024x768-rev1"/>
          <p:cNvPicPr>
            <a:picLocks noChangeAspect="1" noChangeArrowheads="1"/>
          </p:cNvPicPr>
          <p:nvPr/>
        </p:nvPicPr>
        <p:blipFill>
          <a:blip r:embed="rId3"/>
          <a:srcRect/>
          <a:stretch>
            <a:fillRect/>
          </a:stretch>
        </p:blipFill>
        <p:spPr bwMode="auto">
          <a:xfrm>
            <a:off x="2879725" y="2286000"/>
            <a:ext cx="4587875" cy="3635375"/>
          </a:xfrm>
          <a:prstGeom prst="rect">
            <a:avLst/>
          </a:prstGeom>
          <a:noFill/>
          <a:ln w="9525">
            <a:noFill/>
            <a:miter lim="800000"/>
            <a:headEnd/>
            <a:tailEnd/>
          </a:ln>
        </p:spPr>
      </p:pic>
      <p:pic>
        <p:nvPicPr>
          <p:cNvPr id="126982" name="Picture 2" descr="am_schematic-1024x768-rev1"/>
          <p:cNvPicPr>
            <a:picLocks noChangeAspect="1" noChangeArrowheads="1"/>
          </p:cNvPicPr>
          <p:nvPr/>
        </p:nvPicPr>
        <p:blipFill>
          <a:blip r:embed="rId3"/>
          <a:srcRect/>
          <a:stretch>
            <a:fillRect/>
          </a:stretch>
        </p:blipFill>
        <p:spPr bwMode="auto">
          <a:xfrm>
            <a:off x="4495800" y="3429000"/>
            <a:ext cx="3581400" cy="2838450"/>
          </a:xfrm>
          <a:prstGeom prst="rect">
            <a:avLst/>
          </a:prstGeom>
          <a:noFill/>
          <a:ln w="9525">
            <a:noFill/>
            <a:miter lim="800000"/>
            <a:headEnd/>
            <a:tailEnd/>
          </a:ln>
        </p:spPr>
      </p:pic>
      <p:pic>
        <p:nvPicPr>
          <p:cNvPr id="126983" name="Picture 2" descr="am_schematic-1024x768-rev1"/>
          <p:cNvPicPr>
            <a:picLocks noChangeAspect="1" noChangeArrowheads="1"/>
          </p:cNvPicPr>
          <p:nvPr/>
        </p:nvPicPr>
        <p:blipFill>
          <a:blip r:embed="rId3"/>
          <a:srcRect/>
          <a:stretch>
            <a:fillRect/>
          </a:stretch>
        </p:blipFill>
        <p:spPr bwMode="auto">
          <a:xfrm>
            <a:off x="5867400" y="2362200"/>
            <a:ext cx="3276600" cy="2595563"/>
          </a:xfrm>
          <a:prstGeom prst="rect">
            <a:avLst/>
          </a:prstGeom>
          <a:noFill/>
          <a:ln w="9525">
            <a:noFill/>
            <a:miter lim="800000"/>
            <a:headEnd/>
            <a:tailEnd/>
          </a:ln>
        </p:spPr>
      </p:pic>
      <p:pic>
        <p:nvPicPr>
          <p:cNvPr id="126984" name="Picture 2" descr="am_schematic-1024x768-rev1"/>
          <p:cNvPicPr>
            <a:picLocks noChangeAspect="1" noChangeArrowheads="1"/>
          </p:cNvPicPr>
          <p:nvPr/>
        </p:nvPicPr>
        <p:blipFill>
          <a:blip r:embed="rId3"/>
          <a:srcRect/>
          <a:stretch>
            <a:fillRect/>
          </a:stretch>
        </p:blipFill>
        <p:spPr bwMode="auto">
          <a:xfrm>
            <a:off x="5851525" y="3810000"/>
            <a:ext cx="3292475" cy="260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step 1"/>
          <p:cNvPicPr>
            <a:picLocks noChangeAspect="1" noChangeArrowheads="1"/>
          </p:cNvPicPr>
          <p:nvPr/>
        </p:nvPicPr>
        <p:blipFill>
          <a:blip r:embed="rId3"/>
          <a:srcRect/>
          <a:stretch>
            <a:fillRect/>
          </a:stretch>
        </p:blipFill>
        <p:spPr bwMode="auto">
          <a:xfrm>
            <a:off x="1371600" y="1066800"/>
            <a:ext cx="5730875" cy="4181475"/>
          </a:xfrm>
          <a:prstGeom prst="rect">
            <a:avLst/>
          </a:prstGeom>
          <a:noFill/>
          <a:ln w="9525">
            <a:noFill/>
            <a:miter lim="800000"/>
            <a:headEnd/>
            <a:tailEnd/>
          </a:ln>
        </p:spPr>
      </p:pic>
      <p:sp>
        <p:nvSpPr>
          <p:cNvPr id="57347" name="Text Box 23"/>
          <p:cNvSpPr txBox="1">
            <a:spLocks noChangeArrowheads="1"/>
          </p:cNvSpPr>
          <p:nvPr/>
        </p:nvSpPr>
        <p:spPr bwMode="auto">
          <a:xfrm>
            <a:off x="7086600" y="6092825"/>
            <a:ext cx="1752600" cy="307975"/>
          </a:xfrm>
          <a:prstGeom prst="rect">
            <a:avLst/>
          </a:prstGeom>
          <a:noFill/>
          <a:ln w="9525">
            <a:noFill/>
            <a:miter lim="800000"/>
            <a:headEnd/>
            <a:tailEnd/>
          </a:ln>
        </p:spPr>
        <p:txBody>
          <a:bodyPr>
            <a:prstTxWarp prst="textNoShape">
              <a:avLst/>
            </a:prstTxWarp>
            <a:spAutoFit/>
          </a:bodyPr>
          <a:lstStyle/>
          <a:p>
            <a:pPr>
              <a:spcBef>
                <a:spcPct val="50000"/>
              </a:spcBef>
            </a:pPr>
            <a:r>
              <a:rPr lang="en-US" sz="1400" i="1">
                <a:solidFill>
                  <a:srgbClr val="BFBFBF"/>
                </a:solidFill>
                <a:latin typeface="Helvetica" charset="0"/>
                <a:ea typeface="Helvetica" charset="0"/>
                <a:cs typeface="Helvetica" charset="0"/>
              </a:rPr>
              <a:t>IPCC, 2007, SPM</a:t>
            </a:r>
          </a:p>
        </p:txBody>
      </p:sp>
      <p:sp>
        <p:nvSpPr>
          <p:cNvPr id="49176" name="Text Box 24"/>
          <p:cNvSpPr txBox="1">
            <a:spLocks noChangeArrowheads="1"/>
          </p:cNvSpPr>
          <p:nvPr/>
        </p:nvSpPr>
        <p:spPr bwMode="auto">
          <a:xfrm>
            <a:off x="152400" y="76200"/>
            <a:ext cx="8991600" cy="492443"/>
          </a:xfrm>
          <a:prstGeom prst="rect">
            <a:avLst/>
          </a:prstGeom>
          <a:noFill/>
          <a:ln w="9525">
            <a:noFill/>
            <a:miter lim="800000"/>
            <a:headEnd/>
            <a:tailEnd/>
          </a:ln>
          <a:effectLst>
            <a:outerShdw blurRad="50800" dist="38099" dir="2700000" algn="ctr" rotWithShape="0">
              <a:srgbClr val="000000">
                <a:alpha val="34000"/>
              </a:srgbClr>
            </a:outerShdw>
          </a:effectLst>
        </p:spPr>
        <p:txBody>
          <a:bodyPr wrap="square">
            <a:prstTxWarp prst="textNoShape">
              <a:avLst/>
            </a:prstTxWarp>
            <a:spAutoFit/>
          </a:bodyPr>
          <a:lstStyle/>
          <a:p>
            <a:pPr>
              <a:spcBef>
                <a:spcPct val="50000"/>
              </a:spcBef>
              <a:defRPr/>
            </a:pPr>
            <a:r>
              <a:rPr lang="en-US" sz="2600" dirty="0" smtClean="0">
                <a:solidFill>
                  <a:srgbClr val="F4D170"/>
                </a:solidFill>
                <a:latin typeface="Helvetica" charset="0"/>
                <a:ea typeface="Helvetica" charset="0"/>
                <a:cs typeface="Helvetica" charset="0"/>
              </a:rPr>
              <a:t>We </a:t>
            </a:r>
            <a:r>
              <a:rPr lang="en-US" sz="2600" dirty="0">
                <a:solidFill>
                  <a:srgbClr val="F4D170"/>
                </a:solidFill>
                <a:latin typeface="Helvetica" charset="0"/>
                <a:ea typeface="Helvetica" charset="0"/>
                <a:cs typeface="Helvetica" charset="0"/>
              </a:rPr>
              <a:t>can</a:t>
            </a:r>
            <a:r>
              <a:rPr lang="en-US" sz="2600" dirty="0" smtClean="0">
                <a:solidFill>
                  <a:srgbClr val="F4D170"/>
                </a:solidFill>
                <a:latin typeface="Helvetica" charset="0"/>
                <a:ea typeface="Helvetica" charset="0"/>
                <a:cs typeface="Helvetica" charset="0"/>
              </a:rPr>
              <a:t> use climate models to link effects to their causes</a:t>
            </a:r>
            <a:endParaRPr lang="en-US" sz="2600" dirty="0">
              <a:solidFill>
                <a:srgbClr val="F4D170"/>
              </a:solidFill>
              <a:latin typeface="Helvetica" charset="0"/>
              <a:ea typeface="Helvetica" charset="0"/>
              <a:cs typeface="Helvetica" charset="0"/>
            </a:endParaRPr>
          </a:p>
        </p:txBody>
      </p:sp>
      <p:sp>
        <p:nvSpPr>
          <p:cNvPr id="57350" name="Text Box 7"/>
          <p:cNvSpPr txBox="1">
            <a:spLocks noChangeArrowheads="1"/>
          </p:cNvSpPr>
          <p:nvPr/>
        </p:nvSpPr>
        <p:spPr bwMode="auto">
          <a:xfrm>
            <a:off x="6324600" y="4538663"/>
            <a:ext cx="8382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2000</a:t>
            </a:r>
          </a:p>
        </p:txBody>
      </p:sp>
      <p:sp>
        <p:nvSpPr>
          <p:cNvPr id="57351" name="Text Box 7"/>
          <p:cNvSpPr txBox="1">
            <a:spLocks noChangeArrowheads="1"/>
          </p:cNvSpPr>
          <p:nvPr/>
        </p:nvSpPr>
        <p:spPr bwMode="auto">
          <a:xfrm>
            <a:off x="4038600" y="45720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1950</a:t>
            </a:r>
          </a:p>
        </p:txBody>
      </p:sp>
      <p:sp>
        <p:nvSpPr>
          <p:cNvPr id="57352" name="Text Box 7"/>
          <p:cNvSpPr txBox="1">
            <a:spLocks noChangeArrowheads="1"/>
          </p:cNvSpPr>
          <p:nvPr/>
        </p:nvSpPr>
        <p:spPr bwMode="auto">
          <a:xfrm>
            <a:off x="1828800" y="45720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1900</a:t>
            </a:r>
          </a:p>
        </p:txBody>
      </p:sp>
      <p:sp>
        <p:nvSpPr>
          <p:cNvPr id="57353" name="Text Box 14"/>
          <p:cNvSpPr txBox="1">
            <a:spLocks noChangeArrowheads="1"/>
          </p:cNvSpPr>
          <p:nvPr/>
        </p:nvSpPr>
        <p:spPr bwMode="auto">
          <a:xfrm rot="-5400000">
            <a:off x="-70643" y="2824956"/>
            <a:ext cx="3276600" cy="369887"/>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D9D9D9"/>
                </a:solidFill>
                <a:latin typeface="Arial Narrow" charset="0"/>
                <a:ea typeface="Arial Narrow" charset="0"/>
                <a:cs typeface="Arial Narrow" charset="0"/>
              </a:rPr>
              <a:t>Temperature anomaly</a:t>
            </a:r>
            <a:r>
              <a:rPr lang="en-US" dirty="0">
                <a:solidFill>
                  <a:srgbClr val="D9D9D9"/>
                </a:solidFill>
                <a:latin typeface="Arial Narrow" charset="0"/>
                <a:ea typeface="Arial Narrow" charset="0"/>
                <a:cs typeface="Arial Narrow" charset="0"/>
              </a:rPr>
              <a:t> (°C)</a:t>
            </a:r>
          </a:p>
        </p:txBody>
      </p:sp>
      <p:sp>
        <p:nvSpPr>
          <p:cNvPr id="57354" name="Text Box 7"/>
          <p:cNvSpPr txBox="1">
            <a:spLocks noChangeArrowheads="1"/>
          </p:cNvSpPr>
          <p:nvPr/>
        </p:nvSpPr>
        <p:spPr bwMode="auto">
          <a:xfrm>
            <a:off x="1752600" y="3624263"/>
            <a:ext cx="5334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0.0</a:t>
            </a:r>
          </a:p>
        </p:txBody>
      </p:sp>
      <p:sp>
        <p:nvSpPr>
          <p:cNvPr id="57355" name="Text Box 7"/>
          <p:cNvSpPr txBox="1">
            <a:spLocks noChangeArrowheads="1"/>
          </p:cNvSpPr>
          <p:nvPr/>
        </p:nvSpPr>
        <p:spPr bwMode="auto">
          <a:xfrm>
            <a:off x="1752600" y="28194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0.5</a:t>
            </a:r>
          </a:p>
        </p:txBody>
      </p:sp>
      <p:sp>
        <p:nvSpPr>
          <p:cNvPr id="57356" name="Text Box 7"/>
          <p:cNvSpPr txBox="1">
            <a:spLocks noChangeArrowheads="1"/>
          </p:cNvSpPr>
          <p:nvPr/>
        </p:nvSpPr>
        <p:spPr bwMode="auto">
          <a:xfrm>
            <a:off x="1752600" y="20574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1.0</a:t>
            </a:r>
          </a:p>
        </p:txBody>
      </p:sp>
      <p:sp>
        <p:nvSpPr>
          <p:cNvPr id="57357" name="Rectangle 15"/>
          <p:cNvSpPr>
            <a:spLocks noChangeArrowheads="1"/>
          </p:cNvSpPr>
          <p:nvPr/>
        </p:nvSpPr>
        <p:spPr bwMode="auto">
          <a:xfrm>
            <a:off x="2209800" y="5334000"/>
            <a:ext cx="4876800" cy="990600"/>
          </a:xfrm>
          <a:prstGeom prst="rect">
            <a:avLst/>
          </a:prstGeom>
          <a:solidFill>
            <a:schemeClr val="tx1"/>
          </a:solidFill>
          <a:ln w="9525">
            <a:solidFill>
              <a:schemeClr val="tx1"/>
            </a:solidFill>
            <a:round/>
            <a:headEnd/>
            <a:tailEnd/>
          </a:ln>
        </p:spPr>
        <p:txBody>
          <a:bodyPr>
            <a:prstTxWarp prst="textNoShape">
              <a:avLst/>
            </a:prstTxWarp>
          </a:bodyPr>
          <a:lstStyle/>
          <a:p>
            <a:pPr eaLnBrk="0" hangingPunct="0"/>
            <a:endParaRPr lang="en-US"/>
          </a:p>
        </p:txBody>
      </p:sp>
      <p:sp>
        <p:nvSpPr>
          <p:cNvPr id="57358" name="Line 13"/>
          <p:cNvSpPr>
            <a:spLocks noChangeShapeType="1"/>
          </p:cNvSpPr>
          <p:nvPr/>
        </p:nvSpPr>
        <p:spPr bwMode="auto">
          <a:xfrm>
            <a:off x="2362200" y="6172200"/>
            <a:ext cx="304800"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57359" name="Text Box 14"/>
          <p:cNvSpPr txBox="1">
            <a:spLocks noChangeArrowheads="1"/>
          </p:cNvSpPr>
          <p:nvPr/>
        </p:nvSpPr>
        <p:spPr bwMode="auto">
          <a:xfrm>
            <a:off x="2743200" y="5954713"/>
            <a:ext cx="3886200" cy="369887"/>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Observations relative to 1901-1950 average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step 2"/>
          <p:cNvPicPr>
            <a:picLocks noChangeAspect="1" noChangeArrowheads="1"/>
          </p:cNvPicPr>
          <p:nvPr/>
        </p:nvPicPr>
        <p:blipFill>
          <a:blip r:embed="rId3"/>
          <a:srcRect/>
          <a:stretch>
            <a:fillRect/>
          </a:stretch>
        </p:blipFill>
        <p:spPr bwMode="auto">
          <a:xfrm>
            <a:off x="1371600" y="1143000"/>
            <a:ext cx="5730875" cy="4181475"/>
          </a:xfrm>
          <a:prstGeom prst="rect">
            <a:avLst/>
          </a:prstGeom>
          <a:noFill/>
          <a:ln w="9525">
            <a:noFill/>
            <a:miter lim="800000"/>
            <a:headEnd/>
            <a:tailEnd/>
          </a:ln>
        </p:spPr>
      </p:pic>
      <p:sp>
        <p:nvSpPr>
          <p:cNvPr id="59395" name="Text Box 7"/>
          <p:cNvSpPr txBox="1">
            <a:spLocks noChangeArrowheads="1"/>
          </p:cNvSpPr>
          <p:nvPr/>
        </p:nvSpPr>
        <p:spPr bwMode="auto">
          <a:xfrm>
            <a:off x="6324600" y="4614863"/>
            <a:ext cx="8382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2000</a:t>
            </a:r>
          </a:p>
        </p:txBody>
      </p:sp>
      <p:sp>
        <p:nvSpPr>
          <p:cNvPr id="59396" name="Text Box 7"/>
          <p:cNvSpPr txBox="1">
            <a:spLocks noChangeArrowheads="1"/>
          </p:cNvSpPr>
          <p:nvPr/>
        </p:nvSpPr>
        <p:spPr bwMode="auto">
          <a:xfrm>
            <a:off x="4038600" y="46482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1950</a:t>
            </a:r>
          </a:p>
        </p:txBody>
      </p:sp>
      <p:sp>
        <p:nvSpPr>
          <p:cNvPr id="59397" name="Text Box 7"/>
          <p:cNvSpPr txBox="1">
            <a:spLocks noChangeArrowheads="1"/>
          </p:cNvSpPr>
          <p:nvPr/>
        </p:nvSpPr>
        <p:spPr bwMode="auto">
          <a:xfrm>
            <a:off x="1828800" y="46482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1900</a:t>
            </a:r>
          </a:p>
        </p:txBody>
      </p:sp>
      <p:sp>
        <p:nvSpPr>
          <p:cNvPr id="59398" name="Text Box 7"/>
          <p:cNvSpPr txBox="1">
            <a:spLocks noChangeArrowheads="1"/>
          </p:cNvSpPr>
          <p:nvPr/>
        </p:nvSpPr>
        <p:spPr bwMode="auto">
          <a:xfrm>
            <a:off x="1752600" y="3700463"/>
            <a:ext cx="5334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0.0</a:t>
            </a:r>
          </a:p>
        </p:txBody>
      </p:sp>
      <p:sp>
        <p:nvSpPr>
          <p:cNvPr id="59399" name="Text Box 7"/>
          <p:cNvSpPr txBox="1">
            <a:spLocks noChangeArrowheads="1"/>
          </p:cNvSpPr>
          <p:nvPr/>
        </p:nvSpPr>
        <p:spPr bwMode="auto">
          <a:xfrm>
            <a:off x="1752600" y="28956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0.5</a:t>
            </a:r>
          </a:p>
        </p:txBody>
      </p:sp>
      <p:sp>
        <p:nvSpPr>
          <p:cNvPr id="59400" name="Text Box 7"/>
          <p:cNvSpPr txBox="1">
            <a:spLocks noChangeArrowheads="1"/>
          </p:cNvSpPr>
          <p:nvPr/>
        </p:nvSpPr>
        <p:spPr bwMode="auto">
          <a:xfrm>
            <a:off x="1752600" y="21336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1.0</a:t>
            </a:r>
          </a:p>
        </p:txBody>
      </p:sp>
      <p:sp>
        <p:nvSpPr>
          <p:cNvPr id="59401" name="Rectangle 17"/>
          <p:cNvSpPr>
            <a:spLocks noChangeArrowheads="1"/>
          </p:cNvSpPr>
          <p:nvPr/>
        </p:nvSpPr>
        <p:spPr bwMode="auto">
          <a:xfrm>
            <a:off x="2209800" y="5410200"/>
            <a:ext cx="4876800" cy="990600"/>
          </a:xfrm>
          <a:prstGeom prst="rect">
            <a:avLst/>
          </a:prstGeom>
          <a:solidFill>
            <a:srgbClr val="FFFFFF"/>
          </a:solidFill>
          <a:ln w="9525">
            <a:solidFill>
              <a:schemeClr val="tx1"/>
            </a:solidFill>
            <a:round/>
            <a:headEnd/>
            <a:tailEnd/>
          </a:ln>
        </p:spPr>
        <p:txBody>
          <a:bodyPr>
            <a:prstTxWarp prst="textNoShape">
              <a:avLst/>
            </a:prstTxWarp>
          </a:bodyPr>
          <a:lstStyle/>
          <a:p>
            <a:pPr eaLnBrk="0" hangingPunct="0"/>
            <a:endParaRPr lang="en-US"/>
          </a:p>
        </p:txBody>
      </p:sp>
      <p:sp>
        <p:nvSpPr>
          <p:cNvPr id="59402" name="Line 13"/>
          <p:cNvSpPr>
            <a:spLocks noChangeShapeType="1"/>
          </p:cNvSpPr>
          <p:nvPr/>
        </p:nvSpPr>
        <p:spPr bwMode="auto">
          <a:xfrm>
            <a:off x="2362200" y="6248400"/>
            <a:ext cx="304800"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59403" name="Text Box 14"/>
          <p:cNvSpPr txBox="1">
            <a:spLocks noChangeArrowheads="1"/>
          </p:cNvSpPr>
          <p:nvPr/>
        </p:nvSpPr>
        <p:spPr bwMode="auto">
          <a:xfrm>
            <a:off x="2743200" y="6030913"/>
            <a:ext cx="3886200" cy="369887"/>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Observations relative to 1901-1950 average</a:t>
            </a:r>
          </a:p>
        </p:txBody>
      </p:sp>
      <p:sp>
        <p:nvSpPr>
          <p:cNvPr id="59404" name="Line 15"/>
          <p:cNvSpPr>
            <a:spLocks noChangeShapeType="1"/>
          </p:cNvSpPr>
          <p:nvPr/>
        </p:nvSpPr>
        <p:spPr bwMode="auto">
          <a:xfrm>
            <a:off x="2362200" y="5943600"/>
            <a:ext cx="304800" cy="0"/>
          </a:xfrm>
          <a:prstGeom prst="line">
            <a:avLst/>
          </a:prstGeom>
          <a:noFill/>
          <a:ln w="76200">
            <a:solidFill>
              <a:srgbClr val="85A8CF"/>
            </a:solidFill>
            <a:round/>
            <a:headEnd/>
            <a:tailEnd/>
          </a:ln>
        </p:spPr>
        <p:txBody>
          <a:bodyPr wrap="none" anchor="ctr">
            <a:prstTxWarp prst="textNoShape">
              <a:avLst/>
            </a:prstTxWarp>
          </a:bodyPr>
          <a:lstStyle/>
          <a:p>
            <a:endParaRPr lang="en-US"/>
          </a:p>
        </p:txBody>
      </p:sp>
      <p:sp>
        <p:nvSpPr>
          <p:cNvPr id="59405" name="Text Box 14"/>
          <p:cNvSpPr txBox="1">
            <a:spLocks noChangeArrowheads="1"/>
          </p:cNvSpPr>
          <p:nvPr/>
        </p:nvSpPr>
        <p:spPr bwMode="auto">
          <a:xfrm>
            <a:off x="2743200" y="5715000"/>
            <a:ext cx="38862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Model predictions for natural forcings</a:t>
            </a:r>
          </a:p>
        </p:txBody>
      </p:sp>
      <p:sp>
        <p:nvSpPr>
          <p:cNvPr id="59406" name="Text Box 14"/>
          <p:cNvSpPr txBox="1">
            <a:spLocks noChangeArrowheads="1"/>
          </p:cNvSpPr>
          <p:nvPr/>
        </p:nvSpPr>
        <p:spPr bwMode="auto">
          <a:xfrm rot="-5400000">
            <a:off x="-70643" y="2901156"/>
            <a:ext cx="3276600" cy="369887"/>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D9D9D9"/>
                </a:solidFill>
                <a:latin typeface="Arial Narrow" charset="0"/>
                <a:ea typeface="Arial Narrow" charset="0"/>
                <a:cs typeface="Arial Narrow" charset="0"/>
              </a:rPr>
              <a:t>Temperature anomaly </a:t>
            </a:r>
            <a:r>
              <a:rPr lang="en-US" dirty="0">
                <a:solidFill>
                  <a:srgbClr val="D9D9D9"/>
                </a:solidFill>
                <a:latin typeface="Arial Narrow" charset="0"/>
                <a:ea typeface="Arial Narrow" charset="0"/>
                <a:cs typeface="Arial Narrow" charset="0"/>
              </a:rPr>
              <a:t>(°C)</a:t>
            </a:r>
          </a:p>
        </p:txBody>
      </p:sp>
      <p:sp>
        <p:nvSpPr>
          <p:cNvPr id="59407" name="Text Box 23"/>
          <p:cNvSpPr txBox="1">
            <a:spLocks noChangeArrowheads="1"/>
          </p:cNvSpPr>
          <p:nvPr/>
        </p:nvSpPr>
        <p:spPr bwMode="auto">
          <a:xfrm>
            <a:off x="7086600" y="6169025"/>
            <a:ext cx="1752600" cy="307975"/>
          </a:xfrm>
          <a:prstGeom prst="rect">
            <a:avLst/>
          </a:prstGeom>
          <a:noFill/>
          <a:ln w="9525">
            <a:noFill/>
            <a:miter lim="800000"/>
            <a:headEnd/>
            <a:tailEnd/>
          </a:ln>
        </p:spPr>
        <p:txBody>
          <a:bodyPr>
            <a:prstTxWarp prst="textNoShape">
              <a:avLst/>
            </a:prstTxWarp>
            <a:spAutoFit/>
          </a:bodyPr>
          <a:lstStyle/>
          <a:p>
            <a:pPr>
              <a:spcBef>
                <a:spcPct val="50000"/>
              </a:spcBef>
            </a:pPr>
            <a:r>
              <a:rPr lang="en-US" sz="1400" i="1">
                <a:solidFill>
                  <a:srgbClr val="BFBFBF"/>
                </a:solidFill>
                <a:latin typeface="Helvetica" charset="0"/>
                <a:ea typeface="Helvetica" charset="0"/>
                <a:cs typeface="Helvetica" charset="0"/>
              </a:rPr>
              <a:t>IPCC, 2007, SPM</a:t>
            </a:r>
          </a:p>
        </p:txBody>
      </p:sp>
      <p:sp>
        <p:nvSpPr>
          <p:cNvPr id="19" name="Text Box 24"/>
          <p:cNvSpPr txBox="1">
            <a:spLocks noChangeArrowheads="1"/>
          </p:cNvSpPr>
          <p:nvPr/>
        </p:nvSpPr>
        <p:spPr bwMode="auto">
          <a:xfrm>
            <a:off x="228600" y="0"/>
            <a:ext cx="8763000" cy="954107"/>
          </a:xfrm>
          <a:prstGeom prst="rect">
            <a:avLst/>
          </a:prstGeom>
          <a:noFill/>
          <a:ln w="9525">
            <a:noFill/>
            <a:miter lim="800000"/>
            <a:headEnd/>
            <a:tailEnd/>
          </a:ln>
          <a:effectLst>
            <a:outerShdw blurRad="50800" dist="38099" dir="2700000" algn="ctr" rotWithShape="0">
              <a:srgbClr val="000000">
                <a:alpha val="34000"/>
              </a:srgbClr>
            </a:outerShdw>
          </a:effectLst>
        </p:spPr>
        <p:txBody>
          <a:bodyPr wrap="square">
            <a:prstTxWarp prst="textNoShape">
              <a:avLst/>
            </a:prstTxWarp>
            <a:spAutoFit/>
          </a:bodyPr>
          <a:lstStyle/>
          <a:p>
            <a:pPr>
              <a:spcBef>
                <a:spcPct val="50000"/>
              </a:spcBef>
              <a:defRPr/>
            </a:pPr>
            <a:r>
              <a:rPr lang="en-US" sz="2800" dirty="0" smtClean="0">
                <a:solidFill>
                  <a:srgbClr val="FBD676"/>
                </a:solidFill>
                <a:latin typeface="Helvetica" charset="0"/>
                <a:ea typeface="Helvetica" charset="0"/>
                <a:cs typeface="Helvetica" charset="0"/>
              </a:rPr>
              <a:t>Models predict how global average temperatures</a:t>
            </a:r>
            <a:r>
              <a:rPr lang="en-US" sz="2800" dirty="0" smtClean="0">
                <a:solidFill>
                  <a:srgbClr val="FBD676"/>
                </a:solidFill>
                <a:latin typeface="Helvetica" charset="0"/>
                <a:ea typeface="Helvetica" charset="0"/>
                <a:cs typeface="Helvetica" charset="0"/>
              </a:rPr>
              <a:t> would </a:t>
            </a:r>
            <a:r>
              <a:rPr lang="en-US" sz="2800" dirty="0" smtClean="0">
                <a:solidFill>
                  <a:srgbClr val="FBD676"/>
                </a:solidFill>
                <a:latin typeface="Helvetica" charset="0"/>
                <a:ea typeface="Helvetica" charset="0"/>
                <a:cs typeface="Helvetica" charset="0"/>
              </a:rPr>
              <a:t>have changed due to </a:t>
            </a:r>
            <a:r>
              <a:rPr lang="en-US" sz="2800" dirty="0" smtClean="0">
                <a:solidFill>
                  <a:srgbClr val="7BA7D3"/>
                </a:solidFill>
                <a:latin typeface="Helvetica" charset="0"/>
                <a:ea typeface="Helvetica" charset="0"/>
                <a:cs typeface="Helvetica" charset="0"/>
              </a:rPr>
              <a:t>natural forces </a:t>
            </a:r>
            <a:r>
              <a:rPr lang="en-US" sz="2800" dirty="0" smtClean="0">
                <a:solidFill>
                  <a:srgbClr val="FBD676"/>
                </a:solidFill>
                <a:latin typeface="Helvetica" charset="0"/>
                <a:ea typeface="Helvetica" charset="0"/>
                <a:cs typeface="Helvetica" charset="0"/>
              </a:rPr>
              <a:t>only</a:t>
            </a:r>
            <a:endParaRPr lang="en-US" sz="2800" dirty="0">
              <a:solidFill>
                <a:srgbClr val="FBD676"/>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step 3"/>
          <p:cNvPicPr>
            <a:picLocks noChangeAspect="1" noChangeArrowheads="1"/>
          </p:cNvPicPr>
          <p:nvPr/>
        </p:nvPicPr>
        <p:blipFill>
          <a:blip r:embed="rId3"/>
          <a:srcRect/>
          <a:stretch>
            <a:fillRect/>
          </a:stretch>
        </p:blipFill>
        <p:spPr bwMode="auto">
          <a:xfrm>
            <a:off x="1371600" y="1143000"/>
            <a:ext cx="5730875" cy="4183063"/>
          </a:xfrm>
          <a:prstGeom prst="rect">
            <a:avLst/>
          </a:prstGeom>
          <a:noFill/>
          <a:ln w="9525">
            <a:noFill/>
            <a:miter lim="800000"/>
            <a:headEnd/>
            <a:tailEnd/>
          </a:ln>
        </p:spPr>
      </p:pic>
      <p:sp>
        <p:nvSpPr>
          <p:cNvPr id="61443" name="Text Box 7"/>
          <p:cNvSpPr txBox="1">
            <a:spLocks noChangeArrowheads="1"/>
          </p:cNvSpPr>
          <p:nvPr/>
        </p:nvSpPr>
        <p:spPr bwMode="auto">
          <a:xfrm>
            <a:off x="6324600" y="4614863"/>
            <a:ext cx="8382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2000</a:t>
            </a:r>
          </a:p>
        </p:txBody>
      </p:sp>
      <p:sp>
        <p:nvSpPr>
          <p:cNvPr id="61444" name="Text Box 7"/>
          <p:cNvSpPr txBox="1">
            <a:spLocks noChangeArrowheads="1"/>
          </p:cNvSpPr>
          <p:nvPr/>
        </p:nvSpPr>
        <p:spPr bwMode="auto">
          <a:xfrm>
            <a:off x="4038600" y="46482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1950</a:t>
            </a:r>
          </a:p>
        </p:txBody>
      </p:sp>
      <p:sp>
        <p:nvSpPr>
          <p:cNvPr id="61445" name="Text Box 7"/>
          <p:cNvSpPr txBox="1">
            <a:spLocks noChangeArrowheads="1"/>
          </p:cNvSpPr>
          <p:nvPr/>
        </p:nvSpPr>
        <p:spPr bwMode="auto">
          <a:xfrm>
            <a:off x="1828800" y="4648200"/>
            <a:ext cx="8382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1900</a:t>
            </a:r>
          </a:p>
        </p:txBody>
      </p:sp>
      <p:sp>
        <p:nvSpPr>
          <p:cNvPr id="61446" name="Text Box 7"/>
          <p:cNvSpPr txBox="1">
            <a:spLocks noChangeArrowheads="1"/>
          </p:cNvSpPr>
          <p:nvPr/>
        </p:nvSpPr>
        <p:spPr bwMode="auto">
          <a:xfrm>
            <a:off x="1752600" y="3700463"/>
            <a:ext cx="533400" cy="338137"/>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0.0</a:t>
            </a:r>
          </a:p>
        </p:txBody>
      </p:sp>
      <p:sp>
        <p:nvSpPr>
          <p:cNvPr id="61447" name="Text Box 7"/>
          <p:cNvSpPr txBox="1">
            <a:spLocks noChangeArrowheads="1"/>
          </p:cNvSpPr>
          <p:nvPr/>
        </p:nvSpPr>
        <p:spPr bwMode="auto">
          <a:xfrm>
            <a:off x="1752600" y="28956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0.5</a:t>
            </a:r>
          </a:p>
        </p:txBody>
      </p:sp>
      <p:sp>
        <p:nvSpPr>
          <p:cNvPr id="61448" name="Text Box 7"/>
          <p:cNvSpPr txBox="1">
            <a:spLocks noChangeArrowheads="1"/>
          </p:cNvSpPr>
          <p:nvPr/>
        </p:nvSpPr>
        <p:spPr bwMode="auto">
          <a:xfrm>
            <a:off x="1752600" y="2133600"/>
            <a:ext cx="533400" cy="3381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600">
                <a:solidFill>
                  <a:srgbClr val="D9D9D9"/>
                </a:solidFill>
                <a:latin typeface="Century Gothic" charset="0"/>
                <a:ea typeface="Century Gothic" charset="0"/>
                <a:cs typeface="Century Gothic" charset="0"/>
              </a:rPr>
              <a:t>1.0</a:t>
            </a:r>
          </a:p>
        </p:txBody>
      </p:sp>
      <p:sp>
        <p:nvSpPr>
          <p:cNvPr id="61449" name="Rectangle 18"/>
          <p:cNvSpPr>
            <a:spLocks noChangeArrowheads="1"/>
          </p:cNvSpPr>
          <p:nvPr/>
        </p:nvSpPr>
        <p:spPr bwMode="auto">
          <a:xfrm>
            <a:off x="2209800" y="5410200"/>
            <a:ext cx="4876800" cy="990600"/>
          </a:xfrm>
          <a:prstGeom prst="rect">
            <a:avLst/>
          </a:prstGeom>
          <a:solidFill>
            <a:srgbClr val="FFFFFF"/>
          </a:solidFill>
          <a:ln w="9525">
            <a:solidFill>
              <a:schemeClr val="tx1"/>
            </a:solidFill>
            <a:round/>
            <a:headEnd/>
            <a:tailEnd/>
          </a:ln>
        </p:spPr>
        <p:txBody>
          <a:bodyPr>
            <a:prstTxWarp prst="textNoShape">
              <a:avLst/>
            </a:prstTxWarp>
          </a:bodyPr>
          <a:lstStyle/>
          <a:p>
            <a:pPr eaLnBrk="0" hangingPunct="0"/>
            <a:endParaRPr lang="en-US"/>
          </a:p>
        </p:txBody>
      </p:sp>
      <p:sp>
        <p:nvSpPr>
          <p:cNvPr id="61450" name="Line 13"/>
          <p:cNvSpPr>
            <a:spLocks noChangeShapeType="1"/>
          </p:cNvSpPr>
          <p:nvPr/>
        </p:nvSpPr>
        <p:spPr bwMode="auto">
          <a:xfrm>
            <a:off x="2362200" y="6248400"/>
            <a:ext cx="304800"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61451" name="Text Box 14"/>
          <p:cNvSpPr txBox="1">
            <a:spLocks noChangeArrowheads="1"/>
          </p:cNvSpPr>
          <p:nvPr/>
        </p:nvSpPr>
        <p:spPr bwMode="auto">
          <a:xfrm>
            <a:off x="2743200" y="6030913"/>
            <a:ext cx="3886200" cy="369887"/>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Observations relative to 1901-1950 average</a:t>
            </a:r>
          </a:p>
        </p:txBody>
      </p:sp>
      <p:sp>
        <p:nvSpPr>
          <p:cNvPr id="61452" name="Line 15"/>
          <p:cNvSpPr>
            <a:spLocks noChangeShapeType="1"/>
          </p:cNvSpPr>
          <p:nvPr/>
        </p:nvSpPr>
        <p:spPr bwMode="auto">
          <a:xfrm>
            <a:off x="2362200" y="5943600"/>
            <a:ext cx="304800" cy="0"/>
          </a:xfrm>
          <a:prstGeom prst="line">
            <a:avLst/>
          </a:prstGeom>
          <a:noFill/>
          <a:ln w="127000">
            <a:solidFill>
              <a:srgbClr val="85A8CF"/>
            </a:solidFill>
            <a:round/>
            <a:headEnd/>
            <a:tailEnd/>
          </a:ln>
        </p:spPr>
        <p:txBody>
          <a:bodyPr wrap="none" anchor="ctr">
            <a:prstTxWarp prst="textNoShape">
              <a:avLst/>
            </a:prstTxWarp>
          </a:bodyPr>
          <a:lstStyle/>
          <a:p>
            <a:endParaRPr lang="en-US"/>
          </a:p>
        </p:txBody>
      </p:sp>
      <p:sp>
        <p:nvSpPr>
          <p:cNvPr id="61453" name="Text Box 14"/>
          <p:cNvSpPr txBox="1">
            <a:spLocks noChangeArrowheads="1"/>
          </p:cNvSpPr>
          <p:nvPr/>
        </p:nvSpPr>
        <p:spPr bwMode="auto">
          <a:xfrm>
            <a:off x="2743200" y="5715000"/>
            <a:ext cx="38862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Model predictions for natural forcings</a:t>
            </a:r>
          </a:p>
        </p:txBody>
      </p:sp>
      <p:sp>
        <p:nvSpPr>
          <p:cNvPr id="61454" name="Text Box 14"/>
          <p:cNvSpPr txBox="1">
            <a:spLocks noChangeArrowheads="1"/>
          </p:cNvSpPr>
          <p:nvPr/>
        </p:nvSpPr>
        <p:spPr bwMode="auto">
          <a:xfrm rot="-5400000">
            <a:off x="-70643" y="2901156"/>
            <a:ext cx="3276600" cy="369887"/>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dirty="0">
                <a:solidFill>
                  <a:srgbClr val="D9D9D9"/>
                </a:solidFill>
                <a:latin typeface="Arial Narrow" charset="0"/>
                <a:ea typeface="Arial Narrow" charset="0"/>
                <a:cs typeface="Arial Narrow" charset="0"/>
              </a:rPr>
              <a:t>Temperature anomaly </a:t>
            </a:r>
            <a:r>
              <a:rPr lang="en-US" dirty="0">
                <a:solidFill>
                  <a:srgbClr val="D9D9D9"/>
                </a:solidFill>
                <a:latin typeface="Arial Narrow" charset="0"/>
                <a:ea typeface="Arial Narrow" charset="0"/>
                <a:cs typeface="Arial Narrow" charset="0"/>
              </a:rPr>
              <a:t>(°C)</a:t>
            </a:r>
          </a:p>
        </p:txBody>
      </p:sp>
      <p:sp>
        <p:nvSpPr>
          <p:cNvPr id="61455" name="Line 13"/>
          <p:cNvSpPr>
            <a:spLocks noChangeShapeType="1"/>
          </p:cNvSpPr>
          <p:nvPr/>
        </p:nvSpPr>
        <p:spPr bwMode="auto">
          <a:xfrm>
            <a:off x="2362200" y="5638800"/>
            <a:ext cx="304800" cy="0"/>
          </a:xfrm>
          <a:prstGeom prst="line">
            <a:avLst/>
          </a:prstGeom>
          <a:noFill/>
          <a:ln w="127000">
            <a:solidFill>
              <a:srgbClr val="F299BB"/>
            </a:solidFill>
            <a:round/>
            <a:headEnd/>
            <a:tailEnd/>
          </a:ln>
        </p:spPr>
        <p:txBody>
          <a:bodyPr wrap="none" anchor="ctr">
            <a:prstTxWarp prst="textNoShape">
              <a:avLst/>
            </a:prstTxWarp>
          </a:bodyPr>
          <a:lstStyle/>
          <a:p>
            <a:endParaRPr lang="en-US"/>
          </a:p>
        </p:txBody>
      </p:sp>
      <p:sp>
        <p:nvSpPr>
          <p:cNvPr id="61456" name="Text Box 14"/>
          <p:cNvSpPr txBox="1">
            <a:spLocks noChangeArrowheads="1"/>
          </p:cNvSpPr>
          <p:nvPr/>
        </p:nvSpPr>
        <p:spPr bwMode="auto">
          <a:xfrm>
            <a:off x="2743200" y="5410200"/>
            <a:ext cx="4191000" cy="3698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bg1"/>
                </a:solidFill>
                <a:latin typeface="Arial Narrow" charset="0"/>
                <a:ea typeface="Arial Narrow" charset="0"/>
                <a:cs typeface="Arial Narrow" charset="0"/>
              </a:rPr>
              <a:t>Model predictions for natural &amp; human forcings</a:t>
            </a:r>
          </a:p>
        </p:txBody>
      </p:sp>
      <p:sp>
        <p:nvSpPr>
          <p:cNvPr id="61457" name="Text Box 23"/>
          <p:cNvSpPr txBox="1">
            <a:spLocks noChangeArrowheads="1"/>
          </p:cNvSpPr>
          <p:nvPr/>
        </p:nvSpPr>
        <p:spPr bwMode="auto">
          <a:xfrm>
            <a:off x="7086600" y="6169025"/>
            <a:ext cx="1752600" cy="307975"/>
          </a:xfrm>
          <a:prstGeom prst="rect">
            <a:avLst/>
          </a:prstGeom>
          <a:noFill/>
          <a:ln w="9525">
            <a:noFill/>
            <a:miter lim="800000"/>
            <a:headEnd/>
            <a:tailEnd/>
          </a:ln>
        </p:spPr>
        <p:txBody>
          <a:bodyPr>
            <a:prstTxWarp prst="textNoShape">
              <a:avLst/>
            </a:prstTxWarp>
            <a:spAutoFit/>
          </a:bodyPr>
          <a:lstStyle/>
          <a:p>
            <a:pPr>
              <a:spcBef>
                <a:spcPct val="50000"/>
              </a:spcBef>
            </a:pPr>
            <a:r>
              <a:rPr lang="en-US" sz="1400" i="1">
                <a:solidFill>
                  <a:srgbClr val="BFBFBF"/>
                </a:solidFill>
                <a:latin typeface="Helvetica" charset="0"/>
                <a:ea typeface="Helvetica" charset="0"/>
                <a:cs typeface="Helvetica" charset="0"/>
              </a:rPr>
              <a:t>IPCC, 2007, SPM</a:t>
            </a:r>
          </a:p>
        </p:txBody>
      </p:sp>
      <p:sp>
        <p:nvSpPr>
          <p:cNvPr id="21" name="Text Box 24"/>
          <p:cNvSpPr txBox="1">
            <a:spLocks noChangeArrowheads="1"/>
          </p:cNvSpPr>
          <p:nvPr/>
        </p:nvSpPr>
        <p:spPr bwMode="auto">
          <a:xfrm>
            <a:off x="152400" y="0"/>
            <a:ext cx="6477000" cy="1016000"/>
          </a:xfrm>
          <a:prstGeom prst="rect">
            <a:avLst/>
          </a:prstGeom>
          <a:noFill/>
          <a:ln w="9525">
            <a:noFill/>
            <a:miter lim="800000"/>
            <a:headEnd/>
            <a:tailEnd/>
          </a:ln>
          <a:effectLst>
            <a:outerShdw blurRad="50800" dist="38099" dir="2700000" algn="ctr" rotWithShape="0">
              <a:srgbClr val="000000">
                <a:alpha val="34000"/>
              </a:srgbClr>
            </a:outerShdw>
          </a:effectLst>
        </p:spPr>
        <p:txBody>
          <a:bodyPr wrap="square">
            <a:prstTxWarp prst="textNoShape">
              <a:avLst/>
            </a:prstTxWarp>
            <a:spAutoFit/>
          </a:bodyPr>
          <a:lstStyle/>
          <a:p>
            <a:pPr>
              <a:spcBef>
                <a:spcPct val="50000"/>
              </a:spcBef>
              <a:defRPr/>
            </a:pPr>
            <a:r>
              <a:rPr lang="en-US" sz="3000" dirty="0" smtClean="0">
                <a:solidFill>
                  <a:srgbClr val="FBD676"/>
                </a:solidFill>
                <a:latin typeface="Helvetica" charset="0"/>
                <a:ea typeface="Helvetica" charset="0"/>
                <a:cs typeface="Helvetica" charset="0"/>
              </a:rPr>
              <a:t>Models attribute global warming mainly to </a:t>
            </a:r>
            <a:r>
              <a:rPr lang="en-US" sz="3000" dirty="0" smtClean="0">
                <a:solidFill>
                  <a:srgbClr val="EF99BB"/>
                </a:solidFill>
                <a:latin typeface="Helvetica" charset="0"/>
                <a:ea typeface="Helvetica" charset="0"/>
                <a:cs typeface="Helvetica" charset="0"/>
              </a:rPr>
              <a:t>human origins</a:t>
            </a:r>
            <a:endParaRPr lang="en-US" sz="3000" dirty="0">
              <a:solidFill>
                <a:srgbClr val="EF99BB"/>
              </a:solidFill>
              <a:latin typeface="Helvetica" charset="0"/>
              <a:ea typeface="Helvetica" charset="0"/>
              <a:cs typeface="Helvetica"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76" name="Text Box 24"/>
          <p:cNvSpPr txBox="1">
            <a:spLocks noChangeArrowheads="1"/>
          </p:cNvSpPr>
          <p:nvPr/>
        </p:nvSpPr>
        <p:spPr bwMode="auto">
          <a:xfrm>
            <a:off x="152400" y="76200"/>
            <a:ext cx="8991600" cy="549275"/>
          </a:xfrm>
          <a:prstGeom prst="rect">
            <a:avLst/>
          </a:prstGeom>
          <a:noFill/>
          <a:ln w="9525">
            <a:noFill/>
            <a:miter lim="800000"/>
            <a:headEnd/>
            <a:tailEnd/>
          </a:ln>
          <a:effectLst>
            <a:outerShdw blurRad="50800" dist="38099" dir="2700000" algn="ctr" rotWithShape="0">
              <a:srgbClr val="000000">
                <a:alpha val="34000"/>
              </a:srgbClr>
            </a:outerShdw>
          </a:effectLst>
        </p:spPr>
        <p:txBody>
          <a:bodyPr>
            <a:prstTxWarp prst="textNoShape">
              <a:avLst/>
            </a:prstTxWarp>
            <a:spAutoFit/>
          </a:bodyPr>
          <a:lstStyle/>
          <a:p>
            <a:pPr defTabSz="457200" eaLnBrk="1" hangingPunct="1">
              <a:spcBef>
                <a:spcPct val="50000"/>
              </a:spcBef>
              <a:defRPr/>
            </a:pPr>
            <a:r>
              <a:rPr lang="en-US" sz="3000" baseline="0">
                <a:solidFill>
                  <a:srgbClr val="F4D170"/>
                </a:solidFill>
                <a:latin typeface="Helvetica" pitchFamily="-112" charset="0"/>
                <a:ea typeface="Helvetica" pitchFamily="-112" charset="0"/>
                <a:cs typeface="Helvetica" pitchFamily="-112" charset="0"/>
              </a:rPr>
              <a:t>The pattern holds true on every inhabited continent </a:t>
            </a:r>
          </a:p>
        </p:txBody>
      </p:sp>
      <p:pic>
        <p:nvPicPr>
          <p:cNvPr id="233475" name="Picture 19"/>
          <p:cNvPicPr>
            <a:picLocks noChangeAspect="1" noChangeArrowheads="1"/>
          </p:cNvPicPr>
          <p:nvPr/>
        </p:nvPicPr>
        <p:blipFill>
          <a:blip r:embed="rId3"/>
          <a:srcRect l="2388" t="1588" r="3999"/>
          <a:stretch>
            <a:fillRect/>
          </a:stretch>
        </p:blipFill>
        <p:spPr bwMode="auto">
          <a:xfrm>
            <a:off x="0" y="760412"/>
            <a:ext cx="9144000" cy="4802188"/>
          </a:xfrm>
          <a:prstGeom prst="rect">
            <a:avLst/>
          </a:prstGeom>
          <a:noFill/>
          <a:ln w="9525">
            <a:noFill/>
            <a:miter lim="800000"/>
            <a:headEnd/>
            <a:tailEnd/>
          </a:ln>
        </p:spPr>
      </p:pic>
      <p:sp>
        <p:nvSpPr>
          <p:cNvPr id="233476" name="Rectangle 18"/>
          <p:cNvSpPr>
            <a:spLocks noChangeArrowheads="1"/>
          </p:cNvSpPr>
          <p:nvPr/>
        </p:nvSpPr>
        <p:spPr bwMode="auto">
          <a:xfrm>
            <a:off x="2209800" y="5638800"/>
            <a:ext cx="4876800" cy="990600"/>
          </a:xfrm>
          <a:prstGeom prst="rect">
            <a:avLst/>
          </a:prstGeom>
          <a:solidFill>
            <a:srgbClr val="FFFFFF"/>
          </a:solidFill>
          <a:ln w="9525">
            <a:solidFill>
              <a:schemeClr val="tx1"/>
            </a:solidFill>
            <a:round/>
            <a:headEnd/>
            <a:tailEnd/>
          </a:ln>
        </p:spPr>
        <p:txBody>
          <a:bodyPr>
            <a:prstTxWarp prst="textNoShape">
              <a:avLst/>
            </a:prstTxWarp>
          </a:bodyPr>
          <a:lstStyle/>
          <a:p>
            <a:pPr defTabSz="457200"/>
            <a:endParaRPr lang="en-US" sz="1800" baseline="0"/>
          </a:p>
        </p:txBody>
      </p:sp>
      <p:sp>
        <p:nvSpPr>
          <p:cNvPr id="233477" name="Line 13"/>
          <p:cNvSpPr>
            <a:spLocks noChangeShapeType="1"/>
          </p:cNvSpPr>
          <p:nvPr/>
        </p:nvSpPr>
        <p:spPr bwMode="auto">
          <a:xfrm>
            <a:off x="2362200" y="6477000"/>
            <a:ext cx="304800" cy="0"/>
          </a:xfrm>
          <a:prstGeom prst="line">
            <a:avLst/>
          </a:prstGeom>
          <a:noFill/>
          <a:ln w="57150">
            <a:solidFill>
              <a:schemeClr val="bg1"/>
            </a:solidFill>
            <a:round/>
            <a:headEnd/>
            <a:tailEnd/>
          </a:ln>
        </p:spPr>
        <p:txBody>
          <a:bodyPr wrap="none" anchor="ctr">
            <a:prstTxWarp prst="textNoShape">
              <a:avLst/>
            </a:prstTxWarp>
          </a:bodyPr>
          <a:lstStyle/>
          <a:p>
            <a:endParaRPr lang="en-US"/>
          </a:p>
        </p:txBody>
      </p:sp>
      <p:sp>
        <p:nvSpPr>
          <p:cNvPr id="233478" name="Text Box 14"/>
          <p:cNvSpPr txBox="1">
            <a:spLocks noChangeArrowheads="1"/>
          </p:cNvSpPr>
          <p:nvPr/>
        </p:nvSpPr>
        <p:spPr bwMode="auto">
          <a:xfrm>
            <a:off x="2743200" y="6259513"/>
            <a:ext cx="3886200" cy="366712"/>
          </a:xfrm>
          <a:prstGeom prst="rect">
            <a:avLst/>
          </a:prstGeom>
          <a:noFill/>
          <a:ln w="9525">
            <a:noFill/>
            <a:miter lim="800000"/>
            <a:headEnd/>
            <a:tailEnd/>
          </a:ln>
        </p:spPr>
        <p:txBody>
          <a:bodyPr>
            <a:prstTxWarp prst="textNoShape">
              <a:avLst/>
            </a:prstTxWarp>
            <a:spAutoFit/>
          </a:bodyPr>
          <a:lstStyle/>
          <a:p>
            <a:pPr defTabSz="457200" eaLnBrk="1" hangingPunct="1">
              <a:spcBef>
                <a:spcPct val="50000"/>
              </a:spcBef>
            </a:pPr>
            <a:r>
              <a:rPr lang="en-US" sz="1800" baseline="0">
                <a:solidFill>
                  <a:schemeClr val="bg1"/>
                </a:solidFill>
                <a:latin typeface="Arial Narrow" pitchFamily="-112" charset="0"/>
                <a:ea typeface="Arial Narrow" pitchFamily="-112" charset="0"/>
                <a:cs typeface="Arial Narrow" pitchFamily="-112" charset="0"/>
              </a:rPr>
              <a:t>Observations relative to 1901-1950 average</a:t>
            </a:r>
          </a:p>
        </p:txBody>
      </p:sp>
      <p:sp>
        <p:nvSpPr>
          <p:cNvPr id="233479" name="Line 15"/>
          <p:cNvSpPr>
            <a:spLocks noChangeShapeType="1"/>
          </p:cNvSpPr>
          <p:nvPr/>
        </p:nvSpPr>
        <p:spPr bwMode="auto">
          <a:xfrm>
            <a:off x="2362200" y="6172200"/>
            <a:ext cx="304800" cy="0"/>
          </a:xfrm>
          <a:prstGeom prst="line">
            <a:avLst/>
          </a:prstGeom>
          <a:noFill/>
          <a:ln w="127000">
            <a:solidFill>
              <a:srgbClr val="85A8CF"/>
            </a:solidFill>
            <a:round/>
            <a:headEnd/>
            <a:tailEnd/>
          </a:ln>
        </p:spPr>
        <p:txBody>
          <a:bodyPr wrap="none" anchor="ctr">
            <a:prstTxWarp prst="textNoShape">
              <a:avLst/>
            </a:prstTxWarp>
          </a:bodyPr>
          <a:lstStyle/>
          <a:p>
            <a:endParaRPr lang="en-US"/>
          </a:p>
        </p:txBody>
      </p:sp>
      <p:sp>
        <p:nvSpPr>
          <p:cNvPr id="233480" name="Text Box 14"/>
          <p:cNvSpPr txBox="1">
            <a:spLocks noChangeArrowheads="1"/>
          </p:cNvSpPr>
          <p:nvPr/>
        </p:nvSpPr>
        <p:spPr bwMode="auto">
          <a:xfrm>
            <a:off x="2743200" y="5943600"/>
            <a:ext cx="3886200" cy="366713"/>
          </a:xfrm>
          <a:prstGeom prst="rect">
            <a:avLst/>
          </a:prstGeom>
          <a:noFill/>
          <a:ln w="9525">
            <a:noFill/>
            <a:miter lim="800000"/>
            <a:headEnd/>
            <a:tailEnd/>
          </a:ln>
        </p:spPr>
        <p:txBody>
          <a:bodyPr>
            <a:prstTxWarp prst="textNoShape">
              <a:avLst/>
            </a:prstTxWarp>
            <a:spAutoFit/>
          </a:bodyPr>
          <a:lstStyle/>
          <a:p>
            <a:pPr defTabSz="457200" eaLnBrk="1" hangingPunct="1">
              <a:spcBef>
                <a:spcPct val="50000"/>
              </a:spcBef>
            </a:pPr>
            <a:r>
              <a:rPr lang="en-US" sz="1800" baseline="0">
                <a:solidFill>
                  <a:schemeClr val="bg1"/>
                </a:solidFill>
                <a:latin typeface="Arial Narrow" pitchFamily="-112" charset="0"/>
                <a:ea typeface="Arial Narrow" pitchFamily="-112" charset="0"/>
                <a:cs typeface="Arial Narrow" pitchFamily="-112" charset="0"/>
              </a:rPr>
              <a:t>Model predictions for natural forcings</a:t>
            </a:r>
          </a:p>
        </p:txBody>
      </p:sp>
      <p:sp>
        <p:nvSpPr>
          <p:cNvPr id="233481" name="Line 13"/>
          <p:cNvSpPr>
            <a:spLocks noChangeShapeType="1"/>
          </p:cNvSpPr>
          <p:nvPr/>
        </p:nvSpPr>
        <p:spPr bwMode="auto">
          <a:xfrm>
            <a:off x="2362200" y="5867400"/>
            <a:ext cx="304800" cy="0"/>
          </a:xfrm>
          <a:prstGeom prst="line">
            <a:avLst/>
          </a:prstGeom>
          <a:noFill/>
          <a:ln w="127000">
            <a:solidFill>
              <a:srgbClr val="F299BB"/>
            </a:solidFill>
            <a:round/>
            <a:headEnd/>
            <a:tailEnd/>
          </a:ln>
        </p:spPr>
        <p:txBody>
          <a:bodyPr wrap="none" anchor="ctr">
            <a:prstTxWarp prst="textNoShape">
              <a:avLst/>
            </a:prstTxWarp>
          </a:bodyPr>
          <a:lstStyle/>
          <a:p>
            <a:endParaRPr lang="en-US"/>
          </a:p>
        </p:txBody>
      </p:sp>
      <p:sp>
        <p:nvSpPr>
          <p:cNvPr id="233482" name="Text Box 14"/>
          <p:cNvSpPr txBox="1">
            <a:spLocks noChangeArrowheads="1"/>
          </p:cNvSpPr>
          <p:nvPr/>
        </p:nvSpPr>
        <p:spPr bwMode="auto">
          <a:xfrm>
            <a:off x="2743200" y="5638800"/>
            <a:ext cx="4191000" cy="366713"/>
          </a:xfrm>
          <a:prstGeom prst="rect">
            <a:avLst/>
          </a:prstGeom>
          <a:noFill/>
          <a:ln w="9525">
            <a:noFill/>
            <a:miter lim="800000"/>
            <a:headEnd/>
            <a:tailEnd/>
          </a:ln>
        </p:spPr>
        <p:txBody>
          <a:bodyPr>
            <a:prstTxWarp prst="textNoShape">
              <a:avLst/>
            </a:prstTxWarp>
            <a:spAutoFit/>
          </a:bodyPr>
          <a:lstStyle/>
          <a:p>
            <a:pPr defTabSz="457200" eaLnBrk="1" hangingPunct="1">
              <a:spcBef>
                <a:spcPct val="50000"/>
              </a:spcBef>
            </a:pPr>
            <a:r>
              <a:rPr lang="en-US" sz="1800" baseline="0">
                <a:solidFill>
                  <a:schemeClr val="bg1"/>
                </a:solidFill>
                <a:latin typeface="Arial Narrow" pitchFamily="-112" charset="0"/>
                <a:ea typeface="Arial Narrow" pitchFamily="-112" charset="0"/>
                <a:cs typeface="Arial Narrow" pitchFamily="-112" charset="0"/>
              </a:rPr>
              <a:t>Model predictions for natural &amp; human forcings</a:t>
            </a:r>
          </a:p>
        </p:txBody>
      </p:sp>
      <p:sp>
        <p:nvSpPr>
          <p:cNvPr id="233483" name="Text Box 23"/>
          <p:cNvSpPr txBox="1">
            <a:spLocks noChangeArrowheads="1"/>
          </p:cNvSpPr>
          <p:nvPr/>
        </p:nvSpPr>
        <p:spPr bwMode="auto">
          <a:xfrm>
            <a:off x="7086600" y="6400800"/>
            <a:ext cx="1143000" cy="304800"/>
          </a:xfrm>
          <a:prstGeom prst="rect">
            <a:avLst/>
          </a:prstGeom>
          <a:noFill/>
          <a:ln w="9525">
            <a:noFill/>
            <a:miter lim="800000"/>
            <a:headEnd/>
            <a:tailEnd/>
          </a:ln>
        </p:spPr>
        <p:txBody>
          <a:bodyPr>
            <a:prstTxWarp prst="textNoShape">
              <a:avLst/>
            </a:prstTxWarp>
            <a:spAutoFit/>
          </a:bodyPr>
          <a:lstStyle/>
          <a:p>
            <a:pPr defTabSz="457200" eaLnBrk="1" hangingPunct="1">
              <a:spcBef>
                <a:spcPct val="50000"/>
              </a:spcBef>
            </a:pPr>
            <a:r>
              <a:rPr lang="en-US" sz="1400" i="1" baseline="0" dirty="0">
                <a:solidFill>
                  <a:srgbClr val="BFBFBF"/>
                </a:solidFill>
                <a:latin typeface="Helvetica" pitchFamily="-112" charset="0"/>
                <a:ea typeface="Helvetica" pitchFamily="-112" charset="0"/>
                <a:cs typeface="Helvetica" pitchFamily="-112" charset="0"/>
              </a:rPr>
              <a:t>IPCC, 2007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Title 1"/>
          <p:cNvSpPr>
            <a:spLocks noGrp="1"/>
          </p:cNvSpPr>
          <p:nvPr>
            <p:ph type="title" idx="4294967295"/>
          </p:nvPr>
        </p:nvSpPr>
        <p:spPr>
          <a:xfrm>
            <a:off x="152400" y="0"/>
            <a:ext cx="8991600" cy="789710"/>
          </a:xfrm>
        </p:spPr>
        <p:txBody>
          <a:bodyPr/>
          <a:lstStyle/>
          <a:p>
            <a:r>
              <a:rPr lang="en-US" sz="2600" dirty="0" smtClean="0">
                <a:latin typeface="Helvetica" pitchFamily="-112" charset="0"/>
                <a:ea typeface="Helvetica" pitchFamily="-112" charset="0"/>
                <a:cs typeface="Helvetica" pitchFamily="-112" charset="0"/>
              </a:rPr>
              <a:t>Scientists observe &amp; measure all the factors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that are known to influence Earth’s climate</a:t>
            </a:r>
          </a:p>
        </p:txBody>
      </p:sp>
      <p:sp>
        <p:nvSpPr>
          <p:cNvPr id="110595" name="Slide Number Placeholder 3"/>
          <p:cNvSpPr txBox="1">
            <a:spLocks noGrp="1"/>
          </p:cNvSpPr>
          <p:nvPr/>
        </p:nvSpPr>
        <p:spPr bwMode="auto">
          <a:xfrm>
            <a:off x="6705600" y="6356350"/>
            <a:ext cx="2133600" cy="365125"/>
          </a:xfrm>
          <a:prstGeom prst="rect">
            <a:avLst/>
          </a:prstGeom>
          <a:noFill/>
          <a:ln w="9525">
            <a:noFill/>
            <a:miter lim="800000"/>
            <a:headEnd/>
            <a:tailEnd/>
          </a:ln>
        </p:spPr>
        <p:txBody>
          <a:bodyPr anchor="ctr">
            <a:prstTxWarp prst="textNoShape">
              <a:avLst/>
            </a:prstTxWarp>
          </a:bodyPr>
          <a:lstStyle/>
          <a:p>
            <a:pPr algn="r" defTabSz="457200" eaLnBrk="1" hangingPunct="1"/>
            <a:fld id="{8FA7DEF2-380D-E44E-AD3C-A0BAADA94D57}" type="slidenum">
              <a:rPr lang="en-US" sz="1400" baseline="0">
                <a:solidFill>
                  <a:srgbClr val="7F7F7F"/>
                </a:solidFill>
                <a:latin typeface="Helvetica" pitchFamily="-112" charset="0"/>
                <a:ea typeface="Helvetica" pitchFamily="-112" charset="0"/>
                <a:cs typeface="Helvetica" pitchFamily="-112" charset="0"/>
              </a:rPr>
              <a:pPr algn="r" defTabSz="457200" eaLnBrk="1" hangingPunct="1"/>
              <a:t>2</a:t>
            </a:fld>
            <a:endParaRPr lang="en-US" sz="1400" baseline="0">
              <a:solidFill>
                <a:srgbClr val="7F7F7F"/>
              </a:solidFill>
              <a:latin typeface="Helvetica" pitchFamily="-112" charset="0"/>
              <a:ea typeface="Helvetica" pitchFamily="-112" charset="0"/>
              <a:cs typeface="Helvetica" pitchFamily="-112" charset="0"/>
            </a:endParaRPr>
          </a:p>
        </p:txBody>
      </p:sp>
      <p:sp>
        <p:nvSpPr>
          <p:cNvPr id="110596" name="Rectangle 5"/>
          <p:cNvSpPr>
            <a:spLocks noChangeArrowheads="1"/>
          </p:cNvSpPr>
          <p:nvPr/>
        </p:nvSpPr>
        <p:spPr bwMode="auto">
          <a:xfrm>
            <a:off x="7924800" y="5791200"/>
            <a:ext cx="1219200" cy="1066800"/>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pic>
        <p:nvPicPr>
          <p:cNvPr id="110597" name="Picture 5"/>
          <p:cNvPicPr>
            <a:picLocks noChangeAspect="1" noChangeArrowheads="1"/>
          </p:cNvPicPr>
          <p:nvPr/>
        </p:nvPicPr>
        <p:blipFill>
          <a:blip r:embed="rId3"/>
          <a:srcRect t="1324" r="900"/>
          <a:stretch>
            <a:fillRect/>
          </a:stretch>
        </p:blipFill>
        <p:spPr bwMode="auto">
          <a:xfrm>
            <a:off x="0" y="789710"/>
            <a:ext cx="9144000" cy="6068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304800" y="0"/>
            <a:ext cx="8839200" cy="990600"/>
          </a:xfrm>
        </p:spPr>
        <p:txBody>
          <a:bodyPr/>
          <a:lstStyle/>
          <a:p>
            <a:r>
              <a:rPr lang="en-US" sz="2600" dirty="0" smtClean="0">
                <a:latin typeface="Helvetica" pitchFamily="-112" charset="0"/>
                <a:ea typeface="Helvetica" pitchFamily="-112" charset="0"/>
                <a:cs typeface="Helvetica" pitchFamily="-112" charset="0"/>
              </a:rPr>
              <a:t>Scientists apply that knowledge to a scaled-down,</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computer simulation of the planet: </a:t>
            </a:r>
            <a:r>
              <a:rPr lang="en-US" sz="2600" dirty="0" smtClean="0">
                <a:solidFill>
                  <a:srgbClr val="FF6600"/>
                </a:solidFill>
                <a:latin typeface="Helvetica" pitchFamily="-112" charset="0"/>
                <a:ea typeface="Helvetica" pitchFamily="-112" charset="0"/>
                <a:cs typeface="Helvetica" pitchFamily="-112" charset="0"/>
              </a:rPr>
              <a:t>a global climate model</a:t>
            </a:r>
          </a:p>
        </p:txBody>
      </p:sp>
      <p:sp>
        <p:nvSpPr>
          <p:cNvPr id="112644" name="TextBox 7"/>
          <p:cNvSpPr txBox="1">
            <a:spLocks noChangeArrowheads="1"/>
          </p:cNvSpPr>
          <p:nvPr/>
        </p:nvSpPr>
        <p:spPr bwMode="auto">
          <a:xfrm>
            <a:off x="533400" y="4800600"/>
            <a:ext cx="4316466" cy="1015663"/>
          </a:xfrm>
          <a:prstGeom prst="rect">
            <a:avLst/>
          </a:prstGeom>
          <a:noFill/>
          <a:ln w="9525">
            <a:noFill/>
            <a:miter lim="800000"/>
            <a:headEnd/>
            <a:tailEnd/>
          </a:ln>
        </p:spPr>
        <p:txBody>
          <a:bodyPr wrap="square">
            <a:prstTxWarp prst="textNoShape">
              <a:avLst/>
            </a:prstTxWarp>
            <a:spAutoFit/>
          </a:bodyPr>
          <a:lstStyle/>
          <a:p>
            <a:pPr defTabSz="457200" eaLnBrk="1" hangingPunct="1"/>
            <a:r>
              <a:rPr lang="en-US" sz="2000" baseline="0" dirty="0">
                <a:solidFill>
                  <a:schemeClr val="tx1">
                    <a:lumMod val="85000"/>
                  </a:schemeClr>
                </a:solidFill>
                <a:latin typeface="Arial Narrow"/>
                <a:ea typeface="Helvetica" pitchFamily="-112" charset="0"/>
                <a:cs typeface="Arial Narrow"/>
              </a:rPr>
              <a:t>Modelers</a:t>
            </a:r>
            <a:r>
              <a:rPr lang="en-US" sz="2000" baseline="0" dirty="0" smtClean="0">
                <a:solidFill>
                  <a:schemeClr val="tx1">
                    <a:lumMod val="85000"/>
                  </a:schemeClr>
                </a:solidFill>
                <a:latin typeface="Arial Narrow"/>
                <a:ea typeface="Helvetica" pitchFamily="-112" charset="0"/>
                <a:cs typeface="Arial Narrow"/>
              </a:rPr>
              <a:t> represent</a:t>
            </a:r>
            <a:r>
              <a:rPr lang="en-US" sz="2000" dirty="0" smtClean="0">
                <a:solidFill>
                  <a:schemeClr val="tx1">
                    <a:lumMod val="85000"/>
                  </a:schemeClr>
                </a:solidFill>
                <a:latin typeface="Arial Narrow"/>
                <a:ea typeface="Helvetica" pitchFamily="-112" charset="0"/>
                <a:cs typeface="Arial Narrow"/>
              </a:rPr>
              <a:t> </a:t>
            </a:r>
            <a:r>
              <a:rPr lang="en-US" sz="2000" baseline="0" dirty="0" smtClean="0">
                <a:solidFill>
                  <a:schemeClr val="tx1">
                    <a:lumMod val="85000"/>
                  </a:schemeClr>
                </a:solidFill>
                <a:latin typeface="Arial Narrow"/>
                <a:ea typeface="Helvetica" pitchFamily="-112" charset="0"/>
                <a:cs typeface="Arial Narrow"/>
              </a:rPr>
              <a:t>Earth’s </a:t>
            </a:r>
            <a:r>
              <a:rPr lang="en-US" sz="2000" baseline="0" dirty="0">
                <a:solidFill>
                  <a:schemeClr val="tx1">
                    <a:lumMod val="85000"/>
                  </a:schemeClr>
                </a:solidFill>
                <a:latin typeface="Arial Narrow"/>
                <a:ea typeface="Helvetica" pitchFamily="-112" charset="0"/>
                <a:cs typeface="Arial Narrow"/>
              </a:rPr>
              <a:t>surface </a:t>
            </a:r>
            <a:r>
              <a:rPr lang="en-US" sz="2000" baseline="0" dirty="0" smtClean="0">
                <a:solidFill>
                  <a:schemeClr val="tx1">
                    <a:lumMod val="85000"/>
                  </a:schemeClr>
                </a:solidFill>
                <a:latin typeface="Arial Narrow"/>
                <a:ea typeface="Helvetica" pitchFamily="-112" charset="0"/>
                <a:cs typeface="Arial Narrow"/>
              </a:rPr>
              <a:t>and</a:t>
            </a:r>
            <a:r>
              <a:rPr lang="en-US" sz="2000" dirty="0" smtClean="0">
                <a:solidFill>
                  <a:schemeClr val="tx1">
                    <a:lumMod val="85000"/>
                  </a:schemeClr>
                </a:solidFill>
                <a:latin typeface="Arial Narrow"/>
                <a:ea typeface="Helvetica" pitchFamily="-112" charset="0"/>
                <a:cs typeface="Arial Narrow"/>
              </a:rPr>
              <a:t> </a:t>
            </a:r>
            <a:r>
              <a:rPr lang="en-US" sz="2000" baseline="0" dirty="0" smtClean="0">
                <a:solidFill>
                  <a:schemeClr val="tx1">
                    <a:lumMod val="85000"/>
                  </a:schemeClr>
                </a:solidFill>
                <a:latin typeface="Arial Narrow"/>
                <a:ea typeface="Helvetica" pitchFamily="-112" charset="0"/>
                <a:cs typeface="Arial Narrow"/>
              </a:rPr>
              <a:t>atmosphere </a:t>
            </a:r>
            <a:r>
              <a:rPr lang="en-US" sz="2000" baseline="0" dirty="0">
                <a:solidFill>
                  <a:schemeClr val="tx1">
                    <a:lumMod val="85000"/>
                  </a:schemeClr>
                </a:solidFill>
                <a:latin typeface="Arial Narrow"/>
                <a:ea typeface="Helvetica" pitchFamily="-112" charset="0"/>
                <a:cs typeface="Arial Narrow"/>
              </a:rPr>
              <a:t>as</a:t>
            </a:r>
            <a:r>
              <a:rPr lang="en-US" sz="2000" baseline="0" dirty="0" smtClean="0">
                <a:solidFill>
                  <a:schemeClr val="tx1">
                    <a:lumMod val="85000"/>
                  </a:schemeClr>
                </a:solidFill>
                <a:latin typeface="Arial Narrow"/>
                <a:ea typeface="Helvetica" pitchFamily="-112" charset="0"/>
                <a:cs typeface="Arial Narrow"/>
              </a:rPr>
              <a:t> a virtual world made up of</a:t>
            </a:r>
            <a:r>
              <a:rPr lang="en-US" sz="2000" baseline="0" dirty="0" smtClean="0">
                <a:solidFill>
                  <a:schemeClr val="tx1">
                    <a:lumMod val="85000"/>
                  </a:schemeClr>
                </a:solidFill>
                <a:latin typeface="Arial Narrow"/>
                <a:ea typeface="Helvetica" pitchFamily="-112" charset="0"/>
                <a:cs typeface="Arial Narrow"/>
              </a:rPr>
              <a:t> interacting</a:t>
            </a:r>
            <a:r>
              <a:rPr lang="en-US" sz="2000" baseline="0" dirty="0" smtClean="0">
                <a:solidFill>
                  <a:schemeClr val="tx1">
                    <a:lumMod val="85000"/>
                  </a:schemeClr>
                </a:solidFill>
                <a:latin typeface="Arial Narrow"/>
                <a:ea typeface="Helvetica" pitchFamily="-112" charset="0"/>
                <a:cs typeface="Arial Narrow"/>
              </a:rPr>
              <a:t>, three</a:t>
            </a:r>
            <a:r>
              <a:rPr lang="en-US" sz="2000" baseline="0" dirty="0">
                <a:solidFill>
                  <a:schemeClr val="tx1">
                    <a:lumMod val="85000"/>
                  </a:schemeClr>
                </a:solidFill>
                <a:latin typeface="Arial Narrow"/>
                <a:ea typeface="Helvetica" pitchFamily="-112" charset="0"/>
                <a:cs typeface="Arial Narrow"/>
              </a:rPr>
              <a:t>-dimensional </a:t>
            </a:r>
            <a:r>
              <a:rPr lang="en-US" sz="2000" baseline="0" dirty="0" smtClean="0">
                <a:solidFill>
                  <a:schemeClr val="tx1">
                    <a:lumMod val="85000"/>
                  </a:schemeClr>
                </a:solidFill>
                <a:latin typeface="Arial Narrow"/>
                <a:ea typeface="Helvetica" pitchFamily="-112" charset="0"/>
                <a:cs typeface="Arial Narrow"/>
              </a:rPr>
              <a:t>boxes.</a:t>
            </a:r>
            <a:endParaRPr lang="en-US" sz="2000" baseline="0" dirty="0">
              <a:solidFill>
                <a:schemeClr val="tx1">
                  <a:lumMod val="85000"/>
                </a:schemeClr>
              </a:solidFill>
              <a:latin typeface="Arial Narrow"/>
              <a:ea typeface="Helvetica" pitchFamily="-112" charset="0"/>
              <a:cs typeface="Arial Narrow"/>
            </a:endParaRPr>
          </a:p>
        </p:txBody>
      </p:sp>
      <p:pic>
        <p:nvPicPr>
          <p:cNvPr id="9" name="Picture 9"/>
          <p:cNvPicPr>
            <a:picLocks noChangeAspect="1" noChangeArrowheads="1"/>
          </p:cNvPicPr>
          <p:nvPr/>
        </p:nvPicPr>
        <p:blipFill>
          <a:blip r:embed="rId3"/>
          <a:srcRect t="563"/>
          <a:stretch>
            <a:fillRect/>
          </a:stretch>
        </p:blipFill>
        <p:spPr bwMode="auto">
          <a:xfrm>
            <a:off x="584200" y="1865908"/>
            <a:ext cx="4321175" cy="2925762"/>
          </a:xfrm>
          <a:prstGeom prst="rect">
            <a:avLst/>
          </a:prstGeom>
          <a:solidFill>
            <a:schemeClr val="bg1"/>
          </a:solidFill>
          <a:ln w="9525">
            <a:noFill/>
            <a:miter lim="800000"/>
            <a:headEnd/>
            <a:tailEnd/>
          </a:ln>
        </p:spPr>
      </p:pic>
      <p:pic>
        <p:nvPicPr>
          <p:cNvPr id="8" name="Picture 2" descr="am_schematic-1024x768-rev1"/>
          <p:cNvPicPr>
            <a:picLocks noChangeAspect="1" noChangeArrowheads="1"/>
          </p:cNvPicPr>
          <p:nvPr/>
        </p:nvPicPr>
        <p:blipFill>
          <a:blip r:embed="rId4"/>
          <a:srcRect/>
          <a:stretch>
            <a:fillRect/>
          </a:stretch>
        </p:blipFill>
        <p:spPr bwMode="auto">
          <a:xfrm>
            <a:off x="4521200" y="1668463"/>
            <a:ext cx="4587875" cy="3635375"/>
          </a:xfrm>
          <a:prstGeom prst="rect">
            <a:avLst/>
          </a:prstGeom>
          <a:noFill/>
          <a:ln w="9525">
            <a:noFill/>
            <a:miter lim="800000"/>
            <a:headEnd/>
            <a:tailEnd/>
          </a:ln>
        </p:spPr>
      </p:pic>
      <p:sp>
        <p:nvSpPr>
          <p:cNvPr id="10" name="Rectangle 6"/>
          <p:cNvSpPr>
            <a:spLocks noChangeArrowheads="1"/>
          </p:cNvSpPr>
          <p:nvPr/>
        </p:nvSpPr>
        <p:spPr bwMode="auto">
          <a:xfrm rot="2520000">
            <a:off x="5832475" y="2455998"/>
            <a:ext cx="144463" cy="8255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
        <p:nvSpPr>
          <p:cNvPr id="11" name="Line 7"/>
          <p:cNvSpPr>
            <a:spLocks noChangeShapeType="1"/>
          </p:cNvSpPr>
          <p:nvPr/>
        </p:nvSpPr>
        <p:spPr bwMode="auto">
          <a:xfrm rot="188314" flipH="1" flipV="1">
            <a:off x="4903788" y="2311536"/>
            <a:ext cx="936625" cy="139700"/>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Title 1"/>
          <p:cNvSpPr>
            <a:spLocks noGrp="1"/>
          </p:cNvSpPr>
          <p:nvPr>
            <p:ph type="title" idx="4294967295"/>
          </p:nvPr>
        </p:nvSpPr>
        <p:spPr>
          <a:xfrm>
            <a:off x="152400" y="0"/>
            <a:ext cx="7391400" cy="990600"/>
          </a:xfrm>
        </p:spPr>
        <p:txBody>
          <a:bodyPr/>
          <a:lstStyle/>
          <a:p>
            <a:r>
              <a:rPr lang="en-US" sz="2600" dirty="0" smtClean="0">
                <a:latin typeface="Helvetica" pitchFamily="-112" charset="0"/>
                <a:ea typeface="Helvetica" pitchFamily="-112" charset="0"/>
                <a:cs typeface="Helvetica" pitchFamily="-112" charset="0"/>
              </a:rPr>
              <a:t>Physical characteristics and processes</a:t>
            </a:r>
            <a:r>
              <a:rPr lang="en-US" sz="2600" dirty="0" smtClean="0">
                <a:latin typeface="Helvetica" pitchFamily="-112" charset="0"/>
                <a:ea typeface="Helvetica" pitchFamily="-112" charset="0"/>
                <a:cs typeface="Helvetica" pitchFamily="-112" charset="0"/>
              </a:rPr>
              <a:t>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that </a:t>
            </a:r>
            <a:r>
              <a:rPr lang="en-US" sz="2600" dirty="0" smtClean="0">
                <a:latin typeface="Helvetica" pitchFamily="-112" charset="0"/>
                <a:ea typeface="Helvetica" pitchFamily="-112" charset="0"/>
                <a:cs typeface="Helvetica" pitchFamily="-112" charset="0"/>
              </a:rPr>
              <a:t>occur in each box are cataloged</a:t>
            </a:r>
          </a:p>
        </p:txBody>
      </p:sp>
      <p:pic>
        <p:nvPicPr>
          <p:cNvPr id="114691" name="Picture 2" descr="am_schematic-1024x768-rev1"/>
          <p:cNvPicPr>
            <a:picLocks noChangeAspect="1" noChangeArrowheads="1"/>
          </p:cNvPicPr>
          <p:nvPr/>
        </p:nvPicPr>
        <p:blipFill>
          <a:blip r:embed="rId3"/>
          <a:srcRect/>
          <a:stretch>
            <a:fillRect/>
          </a:stretch>
        </p:blipFill>
        <p:spPr bwMode="auto">
          <a:xfrm>
            <a:off x="4521200" y="1668463"/>
            <a:ext cx="4587875" cy="3635375"/>
          </a:xfrm>
          <a:prstGeom prst="rect">
            <a:avLst/>
          </a:prstGeom>
          <a:noFill/>
          <a:ln w="9525">
            <a:noFill/>
            <a:miter lim="800000"/>
            <a:headEnd/>
            <a:tailEnd/>
          </a:ln>
        </p:spPr>
      </p:pic>
      <p:sp>
        <p:nvSpPr>
          <p:cNvPr id="114692" name="Line 7"/>
          <p:cNvSpPr>
            <a:spLocks noChangeShapeType="1"/>
          </p:cNvSpPr>
          <p:nvPr/>
        </p:nvSpPr>
        <p:spPr bwMode="auto">
          <a:xfrm rot="188314" flipH="1" flipV="1">
            <a:off x="4724400" y="2663825"/>
            <a:ext cx="1143000" cy="3079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pic>
        <p:nvPicPr>
          <p:cNvPr id="114693" name="Picture 6"/>
          <p:cNvPicPr>
            <a:picLocks noChangeAspect="1" noChangeArrowheads="1"/>
          </p:cNvPicPr>
          <p:nvPr/>
        </p:nvPicPr>
        <p:blipFill>
          <a:blip r:embed="rId4"/>
          <a:srcRect t="25352" r="1157"/>
          <a:stretch>
            <a:fillRect/>
          </a:stretch>
        </p:blipFill>
        <p:spPr bwMode="auto">
          <a:xfrm>
            <a:off x="381000" y="1524000"/>
            <a:ext cx="4343400" cy="2298700"/>
          </a:xfrm>
          <a:prstGeom prst="rect">
            <a:avLst/>
          </a:prstGeom>
          <a:noFill/>
          <a:ln w="9525">
            <a:noFill/>
            <a:miter lim="800000"/>
            <a:headEnd/>
            <a:tailEnd/>
          </a:ln>
        </p:spPr>
      </p:pic>
      <p:pic>
        <p:nvPicPr>
          <p:cNvPr id="114694" name="Picture 7"/>
          <p:cNvPicPr>
            <a:picLocks noChangeAspect="1" noChangeArrowheads="1"/>
          </p:cNvPicPr>
          <p:nvPr/>
        </p:nvPicPr>
        <p:blipFill>
          <a:blip r:embed="rId5"/>
          <a:srcRect/>
          <a:stretch>
            <a:fillRect/>
          </a:stretch>
        </p:blipFill>
        <p:spPr bwMode="auto">
          <a:xfrm>
            <a:off x="1752600" y="4581525"/>
            <a:ext cx="3556000" cy="2124075"/>
          </a:xfrm>
          <a:prstGeom prst="rect">
            <a:avLst/>
          </a:prstGeom>
          <a:noFill/>
          <a:ln w="9525">
            <a:noFill/>
            <a:miter lim="800000"/>
            <a:headEnd/>
            <a:tailEnd/>
          </a:ln>
        </p:spPr>
      </p:pic>
      <p:sp>
        <p:nvSpPr>
          <p:cNvPr id="114695" name="Line 7"/>
          <p:cNvSpPr>
            <a:spLocks noChangeShapeType="1"/>
          </p:cNvSpPr>
          <p:nvPr/>
        </p:nvSpPr>
        <p:spPr bwMode="auto">
          <a:xfrm rot="188314" flipH="1">
            <a:off x="5399088" y="5108575"/>
            <a:ext cx="1373187" cy="838200"/>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pic>
        <p:nvPicPr>
          <p:cNvPr id="114696" name="Picture 9"/>
          <p:cNvPicPr>
            <a:picLocks noChangeAspect="1" noChangeArrowheads="1"/>
          </p:cNvPicPr>
          <p:nvPr/>
        </p:nvPicPr>
        <p:blipFill>
          <a:blip r:embed="rId6"/>
          <a:srcRect/>
          <a:stretch>
            <a:fillRect/>
          </a:stretch>
        </p:blipFill>
        <p:spPr bwMode="auto">
          <a:xfrm>
            <a:off x="7696200" y="228600"/>
            <a:ext cx="1176338" cy="1676400"/>
          </a:xfrm>
          <a:prstGeom prst="rect">
            <a:avLst/>
          </a:prstGeom>
          <a:noFill/>
          <a:ln w="9525">
            <a:noFill/>
            <a:miter lim="800000"/>
            <a:headEnd/>
            <a:tailEnd/>
          </a:ln>
        </p:spPr>
      </p:pic>
      <p:sp>
        <p:nvSpPr>
          <p:cNvPr id="114697" name="Line 7"/>
          <p:cNvSpPr>
            <a:spLocks noChangeShapeType="1"/>
          </p:cNvSpPr>
          <p:nvPr/>
        </p:nvSpPr>
        <p:spPr bwMode="auto">
          <a:xfrm rot="188314" flipV="1">
            <a:off x="7239000" y="1905000"/>
            <a:ext cx="685800" cy="12985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8"/>
          <p:cNvSpPr>
            <a:spLocks noChangeArrowheads="1"/>
          </p:cNvSpPr>
          <p:nvPr/>
        </p:nvSpPr>
        <p:spPr bwMode="auto">
          <a:xfrm>
            <a:off x="539750" y="2133600"/>
            <a:ext cx="4341813" cy="2951163"/>
          </a:xfrm>
          <a:prstGeom prst="rect">
            <a:avLst/>
          </a:prstGeom>
          <a:solidFill>
            <a:schemeClr val="bg1"/>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16739"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sp>
        <p:nvSpPr>
          <p:cNvPr id="116740" name="Rectangle 8"/>
          <p:cNvSpPr>
            <a:spLocks noChangeArrowheads="1"/>
          </p:cNvSpPr>
          <p:nvPr/>
        </p:nvSpPr>
        <p:spPr bwMode="auto">
          <a:xfrm>
            <a:off x="539750" y="2133600"/>
            <a:ext cx="4341813" cy="2951163"/>
          </a:xfrm>
          <a:prstGeom prst="rect">
            <a:avLst/>
          </a:prstGeom>
          <a:solidFill>
            <a:srgbClr val="FFFFFF"/>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16741" name="Picture 9" descr="\frac{\partial u}{\partial t} = \eta v - \frac{\partial \Phi}{\partial x} - c_p \theta \frac{\partial \pi}{\partial x} - z\frac{\partial u}{\partial \sigma} - \frac{\partial (\frac{u^2 + v^2}{2})}{\partial x} "/>
          <p:cNvPicPr>
            <a:picLocks noChangeAspect="1" noChangeArrowheads="1"/>
          </p:cNvPicPr>
          <p:nvPr/>
        </p:nvPicPr>
        <p:blipFill>
          <a:blip r:embed="rId4"/>
          <a:srcRect/>
          <a:stretch>
            <a:fillRect/>
          </a:stretch>
        </p:blipFill>
        <p:spPr bwMode="auto">
          <a:xfrm>
            <a:off x="727075" y="2276475"/>
            <a:ext cx="3438525" cy="457200"/>
          </a:xfrm>
          <a:prstGeom prst="rect">
            <a:avLst/>
          </a:prstGeom>
          <a:noFill/>
          <a:ln w="9525">
            <a:noFill/>
            <a:miter lim="800000"/>
            <a:headEnd/>
            <a:tailEnd/>
          </a:ln>
        </p:spPr>
      </p:pic>
      <p:pic>
        <p:nvPicPr>
          <p:cNvPr id="116742" name="Picture 10" descr="\frac{\partial v}{\partial t} = -\eta \frac{u}{v} - \frac{\partial \Phi}{\partial y} - c_p \theta \frac{\partial \pi}{\partial y} - z \frac{\partial v}{\partial \sigma} - \frac{\partial (\frac{u^2 + v^2}{2})}{\partial y}"/>
          <p:cNvPicPr>
            <a:picLocks noChangeAspect="1" noChangeArrowheads="1"/>
          </p:cNvPicPr>
          <p:nvPr/>
        </p:nvPicPr>
        <p:blipFill>
          <a:blip r:embed="rId5"/>
          <a:srcRect/>
          <a:stretch>
            <a:fillRect/>
          </a:stretch>
        </p:blipFill>
        <p:spPr bwMode="auto">
          <a:xfrm>
            <a:off x="727075" y="2828925"/>
            <a:ext cx="3629025" cy="495300"/>
          </a:xfrm>
          <a:prstGeom prst="rect">
            <a:avLst/>
          </a:prstGeom>
          <a:noFill/>
          <a:ln w="9525">
            <a:noFill/>
            <a:miter lim="800000"/>
            <a:headEnd/>
            <a:tailEnd/>
          </a:ln>
        </p:spPr>
      </p:pic>
      <p:pic>
        <p:nvPicPr>
          <p:cNvPr id="116743" name="Picture 11" descr="\frac{\delta T}{\partial t} = \frac{\partial T}{\partial t} + u \frac{\partial T}{\partial x} + v \frac{\partial T}{\partial y} + w \frac{\partial T}{\partial z}"/>
          <p:cNvPicPr>
            <a:picLocks noChangeAspect="1" noChangeArrowheads="1"/>
          </p:cNvPicPr>
          <p:nvPr/>
        </p:nvPicPr>
        <p:blipFill>
          <a:blip r:embed="rId6"/>
          <a:srcRect/>
          <a:stretch>
            <a:fillRect/>
          </a:stretch>
        </p:blipFill>
        <p:spPr bwMode="auto">
          <a:xfrm>
            <a:off x="727075" y="3421063"/>
            <a:ext cx="2628900" cy="447675"/>
          </a:xfrm>
          <a:prstGeom prst="rect">
            <a:avLst/>
          </a:prstGeom>
          <a:noFill/>
          <a:ln w="9525">
            <a:noFill/>
            <a:miter lim="800000"/>
            <a:headEnd/>
            <a:tailEnd/>
          </a:ln>
        </p:spPr>
      </p:pic>
      <p:pic>
        <p:nvPicPr>
          <p:cNvPr id="116744" name="Picture 12" descr="\frac{\delta W}{\partial t} = u \frac{\partial W}{\partial x} + v \frac{\partial W}{\partial y} + w \frac{\partial W}{\partial z}"/>
          <p:cNvPicPr>
            <a:picLocks noChangeAspect="1" noChangeArrowheads="1"/>
          </p:cNvPicPr>
          <p:nvPr/>
        </p:nvPicPr>
        <p:blipFill>
          <a:blip r:embed="rId7"/>
          <a:srcRect/>
          <a:stretch>
            <a:fillRect/>
          </a:stretch>
        </p:blipFill>
        <p:spPr bwMode="auto">
          <a:xfrm>
            <a:off x="727075" y="3963988"/>
            <a:ext cx="2381250" cy="447675"/>
          </a:xfrm>
          <a:prstGeom prst="rect">
            <a:avLst/>
          </a:prstGeom>
          <a:noFill/>
          <a:ln w="9525">
            <a:noFill/>
            <a:miter lim="800000"/>
            <a:headEnd/>
            <a:tailEnd/>
          </a:ln>
        </p:spPr>
      </p:pic>
      <p:pic>
        <p:nvPicPr>
          <p:cNvPr id="116745" name="Picture 13" descr="\frac{\partial}{\partial t} \frac{\partial p}{\partial \sigma} = u \frac{\partial}{\partial x} x \frac{\partial p}{\partial \sigma} + v \frac{\partial}{\partial y} y \frac{\partial p}{\partial \sigma} + w \frac{\partial}{\partial z} z \frac{\partial p}{\partial \sigma}"/>
          <p:cNvPicPr>
            <a:picLocks noChangeAspect="1" noChangeArrowheads="1"/>
          </p:cNvPicPr>
          <p:nvPr/>
        </p:nvPicPr>
        <p:blipFill>
          <a:blip r:embed="rId8"/>
          <a:srcRect/>
          <a:stretch>
            <a:fillRect/>
          </a:stretch>
        </p:blipFill>
        <p:spPr bwMode="auto">
          <a:xfrm>
            <a:off x="727075" y="4508500"/>
            <a:ext cx="3295650" cy="447675"/>
          </a:xfrm>
          <a:prstGeom prst="rect">
            <a:avLst/>
          </a:prstGeom>
          <a:noFill/>
          <a:ln w="9525">
            <a:noFill/>
            <a:miter lim="800000"/>
            <a:headEnd/>
            <a:tailEnd/>
          </a:ln>
        </p:spPr>
      </p:pic>
      <p:sp>
        <p:nvSpPr>
          <p:cNvPr id="116746" name="Title 1"/>
          <p:cNvSpPr>
            <a:spLocks noGrp="1"/>
          </p:cNvSpPr>
          <p:nvPr>
            <p:ph type="title" idx="4294967295"/>
          </p:nvPr>
        </p:nvSpPr>
        <p:spPr>
          <a:xfrm>
            <a:off x="152400" y="0"/>
            <a:ext cx="8991600" cy="914400"/>
          </a:xfrm>
        </p:spPr>
        <p:txBody>
          <a:bodyPr/>
          <a:lstStyle/>
          <a:p>
            <a:r>
              <a:rPr lang="en-US" sz="2600" dirty="0" smtClean="0">
                <a:latin typeface="Helvetica" pitchFamily="-112" charset="0"/>
                <a:ea typeface="Helvetica" pitchFamily="-112" charset="0"/>
                <a:cs typeface="Helvetica" pitchFamily="-112" charset="0"/>
              </a:rPr>
              <a:t>Mathematical equations that represent</a:t>
            </a:r>
            <a:r>
              <a:rPr lang="en-US" sz="2600" dirty="0" smtClean="0">
                <a:latin typeface="Helvetica" pitchFamily="-112" charset="0"/>
                <a:ea typeface="Helvetica" pitchFamily="-112" charset="0"/>
                <a:cs typeface="Helvetica" pitchFamily="-112" charset="0"/>
              </a:rPr>
              <a:t> the physical</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characteristics and processes </a:t>
            </a:r>
            <a:r>
              <a:rPr lang="en-US" sz="2600" dirty="0" smtClean="0">
                <a:latin typeface="Helvetica" pitchFamily="-112" charset="0"/>
                <a:ea typeface="Helvetica" pitchFamily="-112" charset="0"/>
                <a:cs typeface="Helvetica" pitchFamily="-112" charset="0"/>
              </a:rPr>
              <a:t>are entered for each box</a:t>
            </a:r>
          </a:p>
        </p:txBody>
      </p:sp>
      <p:sp>
        <p:nvSpPr>
          <p:cNvPr id="116747" name="Line 7"/>
          <p:cNvSpPr>
            <a:spLocks noChangeShapeType="1"/>
          </p:cNvSpPr>
          <p:nvPr/>
        </p:nvSpPr>
        <p:spPr bwMode="auto">
          <a:xfrm rot="188314" flipH="1" flipV="1">
            <a:off x="4860925" y="2381250"/>
            <a:ext cx="849313" cy="3587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
        <p:nvSpPr>
          <p:cNvPr id="116748" name="Rectangle 15"/>
          <p:cNvSpPr>
            <a:spLocks noChangeArrowheads="1"/>
          </p:cNvSpPr>
          <p:nvPr/>
        </p:nvSpPr>
        <p:spPr bwMode="auto">
          <a:xfrm rot="-3160867">
            <a:off x="5715000" y="2743200"/>
            <a:ext cx="76200" cy="7620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8"/>
          <p:cNvSpPr>
            <a:spLocks noChangeArrowheads="1"/>
          </p:cNvSpPr>
          <p:nvPr/>
        </p:nvSpPr>
        <p:spPr bwMode="auto">
          <a:xfrm>
            <a:off x="539750" y="2133600"/>
            <a:ext cx="4341813" cy="2951163"/>
          </a:xfrm>
          <a:prstGeom prst="rect">
            <a:avLst/>
          </a:prstGeom>
          <a:solidFill>
            <a:srgbClr val="FFFFFF"/>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18787"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pic>
        <p:nvPicPr>
          <p:cNvPr id="118788" name="Picture 7" descr="TracerCode"/>
          <p:cNvPicPr>
            <a:picLocks noChangeAspect="1" noChangeArrowheads="1"/>
          </p:cNvPicPr>
          <p:nvPr/>
        </p:nvPicPr>
        <p:blipFill>
          <a:blip r:embed="rId4"/>
          <a:srcRect b="18771"/>
          <a:stretch>
            <a:fillRect/>
          </a:stretch>
        </p:blipFill>
        <p:spPr bwMode="auto">
          <a:xfrm>
            <a:off x="611188" y="2308225"/>
            <a:ext cx="4248150" cy="2416175"/>
          </a:xfrm>
          <a:prstGeom prst="rect">
            <a:avLst/>
          </a:prstGeom>
          <a:noFill/>
          <a:ln w="9525">
            <a:noFill/>
            <a:miter lim="800000"/>
            <a:headEnd/>
            <a:tailEnd/>
          </a:ln>
        </p:spPr>
      </p:pic>
      <p:sp>
        <p:nvSpPr>
          <p:cNvPr id="118789" name="Title 1"/>
          <p:cNvSpPr>
            <a:spLocks noGrp="1"/>
          </p:cNvSpPr>
          <p:nvPr>
            <p:ph type="title" idx="4294967295"/>
          </p:nvPr>
        </p:nvSpPr>
        <p:spPr>
          <a:xfrm>
            <a:off x="152400" y="0"/>
            <a:ext cx="8991600" cy="914400"/>
          </a:xfrm>
        </p:spPr>
        <p:txBody>
          <a:bodyPr/>
          <a:lstStyle/>
          <a:p>
            <a:r>
              <a:rPr lang="en-US" sz="2600" dirty="0" smtClean="0">
                <a:latin typeface="Helvetica" pitchFamily="-112" charset="0"/>
                <a:ea typeface="Helvetica" pitchFamily="-112" charset="0"/>
                <a:cs typeface="Helvetica" pitchFamily="-112" charset="0"/>
              </a:rPr>
              <a:t>Equations are converted to computer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code and climate variables are set </a:t>
            </a:r>
          </a:p>
        </p:txBody>
      </p:sp>
      <p:sp>
        <p:nvSpPr>
          <p:cNvPr id="118790" name="Line 7"/>
          <p:cNvSpPr>
            <a:spLocks noChangeShapeType="1"/>
          </p:cNvSpPr>
          <p:nvPr/>
        </p:nvSpPr>
        <p:spPr bwMode="auto">
          <a:xfrm rot="188314" flipH="1" flipV="1">
            <a:off x="4860925" y="2381250"/>
            <a:ext cx="849313" cy="3587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
        <p:nvSpPr>
          <p:cNvPr id="118791" name="Rectangle 11"/>
          <p:cNvSpPr>
            <a:spLocks noChangeArrowheads="1"/>
          </p:cNvSpPr>
          <p:nvPr/>
        </p:nvSpPr>
        <p:spPr bwMode="auto">
          <a:xfrm rot="-3160867">
            <a:off x="5715000" y="2743200"/>
            <a:ext cx="76200" cy="7620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8"/>
          <p:cNvSpPr>
            <a:spLocks noChangeArrowheads="1"/>
          </p:cNvSpPr>
          <p:nvPr/>
        </p:nvSpPr>
        <p:spPr bwMode="auto">
          <a:xfrm>
            <a:off x="539750" y="2133600"/>
            <a:ext cx="4341813" cy="2951163"/>
          </a:xfrm>
          <a:prstGeom prst="rect">
            <a:avLst/>
          </a:prstGeom>
          <a:solidFill>
            <a:srgbClr val="FFFFFF"/>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20835"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pic>
        <p:nvPicPr>
          <p:cNvPr id="120836" name="Picture 9" descr="3000rack"/>
          <p:cNvPicPr>
            <a:picLocks noChangeAspect="1" noChangeArrowheads="1"/>
          </p:cNvPicPr>
          <p:nvPr/>
        </p:nvPicPr>
        <p:blipFill>
          <a:blip r:embed="rId4">
            <a:lum bright="20000"/>
          </a:blip>
          <a:srcRect l="1714" r="1714"/>
          <a:stretch>
            <a:fillRect/>
          </a:stretch>
        </p:blipFill>
        <p:spPr bwMode="auto">
          <a:xfrm>
            <a:off x="611188" y="2195513"/>
            <a:ext cx="4176712" cy="2817812"/>
          </a:xfrm>
          <a:prstGeom prst="rect">
            <a:avLst/>
          </a:prstGeom>
          <a:noFill/>
          <a:ln w="9525">
            <a:noFill/>
            <a:miter lim="800000"/>
            <a:headEnd/>
            <a:tailEnd/>
          </a:ln>
        </p:spPr>
      </p:pic>
      <p:sp>
        <p:nvSpPr>
          <p:cNvPr id="120837" name="Title 1"/>
          <p:cNvSpPr>
            <a:spLocks noGrp="1"/>
          </p:cNvSpPr>
          <p:nvPr>
            <p:ph type="title" idx="4294967295"/>
          </p:nvPr>
        </p:nvSpPr>
        <p:spPr>
          <a:xfrm>
            <a:off x="152400" y="0"/>
            <a:ext cx="8610600" cy="1371600"/>
          </a:xfrm>
        </p:spPr>
        <p:txBody>
          <a:bodyPr/>
          <a:lstStyle/>
          <a:p>
            <a:r>
              <a:rPr lang="en-US" sz="2600" dirty="0" smtClean="0">
                <a:latin typeface="Helvetica" pitchFamily="-112" charset="0"/>
                <a:ea typeface="Helvetica" pitchFamily="-112" charset="0"/>
                <a:cs typeface="Helvetica" pitchFamily="-112" charset="0"/>
              </a:rPr>
              <a:t>A supercomputer solves all the equations,</a:t>
            </a:r>
            <a:r>
              <a:rPr lang="en-US" sz="2600" dirty="0" smtClean="0">
                <a:latin typeface="Helvetica" pitchFamily="-112" charset="0"/>
                <a:ea typeface="Helvetica" pitchFamily="-112" charset="0"/>
                <a:cs typeface="Helvetica" pitchFamily="-112" charset="0"/>
              </a:rPr>
              <a:t>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passing </a:t>
            </a:r>
            <a:r>
              <a:rPr lang="en-US" sz="2600" dirty="0" smtClean="0">
                <a:latin typeface="Helvetica" pitchFamily="-112" charset="0"/>
                <a:ea typeface="Helvetica" pitchFamily="-112" charset="0"/>
                <a:cs typeface="Helvetica" pitchFamily="-112" charset="0"/>
              </a:rPr>
              <a:t>results to neighboring boxes and</a:t>
            </a:r>
            <a:r>
              <a:rPr lang="en-US" sz="2600" dirty="0" smtClean="0">
                <a:latin typeface="Helvetica" pitchFamily="-112" charset="0"/>
                <a:ea typeface="Helvetica" pitchFamily="-112" charset="0"/>
                <a:cs typeface="Helvetica" pitchFamily="-112" charset="0"/>
              </a:rPr>
              <a:t>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calculating </a:t>
            </a:r>
            <a:r>
              <a:rPr lang="en-US" sz="2600" dirty="0" smtClean="0">
                <a:latin typeface="Helvetica" pitchFamily="-112" charset="0"/>
                <a:ea typeface="Helvetica" pitchFamily="-112" charset="0"/>
                <a:cs typeface="Helvetica" pitchFamily="-112" charset="0"/>
              </a:rPr>
              <a:t>the next set of initial conditions</a:t>
            </a:r>
          </a:p>
        </p:txBody>
      </p:sp>
      <p:sp>
        <p:nvSpPr>
          <p:cNvPr id="120838" name="Line 7"/>
          <p:cNvSpPr>
            <a:spLocks noChangeShapeType="1"/>
          </p:cNvSpPr>
          <p:nvPr/>
        </p:nvSpPr>
        <p:spPr bwMode="auto">
          <a:xfrm rot="188314" flipH="1" flipV="1">
            <a:off x="4860925" y="2381250"/>
            <a:ext cx="849313" cy="3587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
        <p:nvSpPr>
          <p:cNvPr id="120839" name="Rectangle 11"/>
          <p:cNvSpPr>
            <a:spLocks noChangeArrowheads="1"/>
          </p:cNvSpPr>
          <p:nvPr/>
        </p:nvSpPr>
        <p:spPr bwMode="auto">
          <a:xfrm rot="-3160867">
            <a:off x="5715000" y="2743200"/>
            <a:ext cx="76200" cy="7620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8"/>
          <p:cNvSpPr>
            <a:spLocks noChangeArrowheads="1"/>
          </p:cNvSpPr>
          <p:nvPr/>
        </p:nvSpPr>
        <p:spPr bwMode="auto">
          <a:xfrm>
            <a:off x="539750" y="2133600"/>
            <a:ext cx="4341813" cy="2951163"/>
          </a:xfrm>
          <a:prstGeom prst="rect">
            <a:avLst/>
          </a:prstGeom>
          <a:solidFill>
            <a:srgbClr val="FFFFFF"/>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22883"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pic>
        <p:nvPicPr>
          <p:cNvPr id="122884" name="Picture 29" descr="glob_mn_mask_Jan1870-Dec2000_CM2"/>
          <p:cNvPicPr>
            <a:picLocks noChangeAspect="1" noChangeArrowheads="1"/>
          </p:cNvPicPr>
          <p:nvPr/>
        </p:nvPicPr>
        <p:blipFill>
          <a:blip r:embed="rId4"/>
          <a:srcRect l="2425" t="13333" r="6061" b="7843"/>
          <a:stretch>
            <a:fillRect/>
          </a:stretch>
        </p:blipFill>
        <p:spPr bwMode="auto">
          <a:xfrm>
            <a:off x="611188" y="2205038"/>
            <a:ext cx="4248150" cy="2828925"/>
          </a:xfrm>
          <a:prstGeom prst="rect">
            <a:avLst/>
          </a:prstGeom>
          <a:noFill/>
          <a:ln w="9525">
            <a:noFill/>
            <a:miter lim="800000"/>
            <a:headEnd/>
            <a:tailEnd/>
          </a:ln>
        </p:spPr>
      </p:pic>
      <p:sp>
        <p:nvSpPr>
          <p:cNvPr id="122885" name="Title 1"/>
          <p:cNvSpPr>
            <a:spLocks noGrp="1"/>
          </p:cNvSpPr>
          <p:nvPr>
            <p:ph type="title" idx="4294967295"/>
          </p:nvPr>
        </p:nvSpPr>
        <p:spPr>
          <a:xfrm>
            <a:off x="228600" y="0"/>
            <a:ext cx="8915400" cy="990600"/>
          </a:xfrm>
        </p:spPr>
        <p:txBody>
          <a:bodyPr/>
          <a:lstStyle/>
          <a:p>
            <a:r>
              <a:rPr lang="en-US" sz="2600" dirty="0" smtClean="0">
                <a:latin typeface="Helvetica" pitchFamily="-112" charset="0"/>
                <a:ea typeface="Helvetica" pitchFamily="-112" charset="0"/>
                <a:cs typeface="Helvetica" pitchFamily="-112" charset="0"/>
              </a:rPr>
              <a:t>Models are tested and refined by</a:t>
            </a:r>
            <a:r>
              <a:rPr lang="en-US" sz="2600" dirty="0" smtClean="0">
                <a:latin typeface="Helvetica" pitchFamily="-112" charset="0"/>
                <a:ea typeface="Helvetica" pitchFamily="-112" charset="0"/>
                <a:cs typeface="Helvetica" pitchFamily="-112" charset="0"/>
              </a:rPr>
              <a:t> simulating past climate</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then </a:t>
            </a:r>
            <a:r>
              <a:rPr lang="en-US" sz="2600" dirty="0" smtClean="0">
                <a:latin typeface="Helvetica" pitchFamily="-112" charset="0"/>
                <a:ea typeface="Helvetica" pitchFamily="-112" charset="0"/>
                <a:cs typeface="Helvetica" pitchFamily="-112" charset="0"/>
              </a:rPr>
              <a:t>checking how well the results match </a:t>
            </a:r>
            <a:r>
              <a:rPr lang="en-US" sz="2600" dirty="0" smtClean="0">
                <a:latin typeface="Helvetica" pitchFamily="-112" charset="0"/>
                <a:ea typeface="Helvetica" pitchFamily="-112" charset="0"/>
                <a:cs typeface="Helvetica" pitchFamily="-112" charset="0"/>
              </a:rPr>
              <a:t>observations</a:t>
            </a:r>
            <a:endParaRPr lang="en-US" sz="2600" dirty="0" smtClean="0">
              <a:latin typeface="Helvetica" pitchFamily="-112" charset="0"/>
              <a:ea typeface="Helvetica" pitchFamily="-112" charset="0"/>
              <a:cs typeface="Helvetica" pitchFamily="-112" charset="0"/>
            </a:endParaRPr>
          </a:p>
        </p:txBody>
      </p:sp>
      <p:sp>
        <p:nvSpPr>
          <p:cNvPr id="122886" name="Line 7"/>
          <p:cNvSpPr>
            <a:spLocks noChangeShapeType="1"/>
          </p:cNvSpPr>
          <p:nvPr/>
        </p:nvSpPr>
        <p:spPr bwMode="auto">
          <a:xfrm rot="188314" flipH="1" flipV="1">
            <a:off x="4860925" y="2381250"/>
            <a:ext cx="849313" cy="3587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sp>
        <p:nvSpPr>
          <p:cNvPr id="122887" name="Rectangle 11"/>
          <p:cNvSpPr>
            <a:spLocks noChangeArrowheads="1"/>
          </p:cNvSpPr>
          <p:nvPr/>
        </p:nvSpPr>
        <p:spPr bwMode="auto">
          <a:xfrm rot="-3160867">
            <a:off x="5715000" y="2743200"/>
            <a:ext cx="76200" cy="7620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8"/>
          <p:cNvSpPr>
            <a:spLocks noChangeArrowheads="1"/>
          </p:cNvSpPr>
          <p:nvPr/>
        </p:nvSpPr>
        <p:spPr bwMode="auto">
          <a:xfrm>
            <a:off x="539750" y="2133600"/>
            <a:ext cx="4341813" cy="2951163"/>
          </a:xfrm>
          <a:prstGeom prst="rect">
            <a:avLst/>
          </a:prstGeom>
          <a:solidFill>
            <a:schemeClr val="bg1"/>
          </a:solidFill>
          <a:ln w="38100">
            <a:solidFill>
              <a:srgbClr val="FF2D3C"/>
            </a:solidFill>
            <a:miter lim="800000"/>
            <a:headEnd/>
            <a:tailEnd/>
          </a:ln>
        </p:spPr>
        <p:txBody>
          <a:bodyPr wrap="none" anchor="ctr">
            <a:prstTxWarp prst="textNoShape">
              <a:avLst/>
            </a:prstTxWarp>
          </a:bodyPr>
          <a:lstStyle/>
          <a:p>
            <a:pPr defTabSz="457200" eaLnBrk="1" hangingPunct="1"/>
            <a:endParaRPr lang="en-US" sz="1800" baseline="0"/>
          </a:p>
        </p:txBody>
      </p:sp>
      <p:pic>
        <p:nvPicPr>
          <p:cNvPr id="124931" name="Picture 2" descr="am_schematic-1024x768-rev1"/>
          <p:cNvPicPr>
            <a:picLocks noChangeAspect="1" noChangeArrowheads="1"/>
          </p:cNvPicPr>
          <p:nvPr/>
        </p:nvPicPr>
        <p:blipFill>
          <a:blip r:embed="rId3"/>
          <a:srcRect/>
          <a:stretch>
            <a:fillRect/>
          </a:stretch>
        </p:blipFill>
        <p:spPr bwMode="auto">
          <a:xfrm>
            <a:off x="4521200" y="1665288"/>
            <a:ext cx="4587875" cy="3635375"/>
          </a:xfrm>
          <a:prstGeom prst="rect">
            <a:avLst/>
          </a:prstGeom>
          <a:noFill/>
          <a:ln w="9525">
            <a:noFill/>
            <a:miter lim="800000"/>
            <a:headEnd/>
            <a:tailEnd/>
          </a:ln>
        </p:spPr>
      </p:pic>
      <p:sp>
        <p:nvSpPr>
          <p:cNvPr id="124932" name="Line 7"/>
          <p:cNvSpPr>
            <a:spLocks noChangeShapeType="1"/>
          </p:cNvSpPr>
          <p:nvPr/>
        </p:nvSpPr>
        <p:spPr bwMode="auto">
          <a:xfrm rot="188314" flipH="1" flipV="1">
            <a:off x="4860925" y="2381250"/>
            <a:ext cx="849313" cy="358775"/>
          </a:xfrm>
          <a:prstGeom prst="line">
            <a:avLst/>
          </a:prstGeom>
          <a:noFill/>
          <a:ln w="19050">
            <a:solidFill>
              <a:srgbClr val="FF2D3C"/>
            </a:solidFill>
            <a:round/>
            <a:headEnd/>
            <a:tailEnd type="triangle" w="med" len="med"/>
          </a:ln>
        </p:spPr>
        <p:txBody>
          <a:bodyPr>
            <a:prstTxWarp prst="textNoShape">
              <a:avLst/>
            </a:prstTxWarp>
          </a:bodyPr>
          <a:lstStyle/>
          <a:p>
            <a:endParaRPr lang="en-US"/>
          </a:p>
        </p:txBody>
      </p:sp>
      <p:pic>
        <p:nvPicPr>
          <p:cNvPr id="124933" name="Picture 9"/>
          <p:cNvPicPr>
            <a:picLocks noChangeAspect="1" noChangeArrowheads="1"/>
          </p:cNvPicPr>
          <p:nvPr/>
        </p:nvPicPr>
        <p:blipFill>
          <a:blip r:embed="rId4"/>
          <a:srcRect r="3601"/>
          <a:stretch>
            <a:fillRect/>
          </a:stretch>
        </p:blipFill>
        <p:spPr bwMode="auto">
          <a:xfrm>
            <a:off x="557213" y="2133600"/>
            <a:ext cx="4302125" cy="2946400"/>
          </a:xfrm>
          <a:prstGeom prst="rect">
            <a:avLst/>
          </a:prstGeom>
          <a:noFill/>
          <a:ln w="9525">
            <a:noFill/>
            <a:miter lim="800000"/>
            <a:headEnd/>
            <a:tailEnd/>
          </a:ln>
        </p:spPr>
      </p:pic>
      <p:sp>
        <p:nvSpPr>
          <p:cNvPr id="124935" name="Title 1"/>
          <p:cNvSpPr>
            <a:spLocks noGrp="1"/>
          </p:cNvSpPr>
          <p:nvPr>
            <p:ph type="title" idx="4294967295"/>
          </p:nvPr>
        </p:nvSpPr>
        <p:spPr>
          <a:xfrm>
            <a:off x="152400" y="0"/>
            <a:ext cx="8991600" cy="1066800"/>
          </a:xfrm>
        </p:spPr>
        <p:txBody>
          <a:bodyPr/>
          <a:lstStyle/>
          <a:p>
            <a:r>
              <a:rPr lang="en-US" sz="2600" dirty="0" smtClean="0">
                <a:latin typeface="Helvetica" pitchFamily="-112" charset="0"/>
                <a:ea typeface="Helvetica" pitchFamily="-112" charset="0"/>
                <a:cs typeface="Helvetica" pitchFamily="-112" charset="0"/>
              </a:rPr>
              <a:t>Models that successfully approximate</a:t>
            </a:r>
            <a:r>
              <a:rPr lang="en-US" sz="2600" dirty="0" smtClean="0">
                <a:latin typeface="Helvetica" pitchFamily="-112" charset="0"/>
                <a:ea typeface="Helvetica" pitchFamily="-112" charset="0"/>
                <a:cs typeface="Helvetica" pitchFamily="-112" charset="0"/>
              </a:rPr>
              <a:t> past climate </a:t>
            </a:r>
            <a:br>
              <a:rPr lang="en-US" sz="2600" dirty="0" smtClean="0">
                <a:latin typeface="Helvetica" pitchFamily="-112" charset="0"/>
                <a:ea typeface="Helvetica" pitchFamily="-112" charset="0"/>
                <a:cs typeface="Helvetica" pitchFamily="-112" charset="0"/>
              </a:rPr>
            </a:br>
            <a:r>
              <a:rPr lang="en-US" sz="2600" dirty="0" smtClean="0">
                <a:latin typeface="Helvetica" pitchFamily="-112" charset="0"/>
                <a:ea typeface="Helvetica" pitchFamily="-112" charset="0"/>
                <a:cs typeface="Helvetica" pitchFamily="-112" charset="0"/>
              </a:rPr>
              <a:t>are </a:t>
            </a:r>
            <a:r>
              <a:rPr lang="en-US" sz="2600" dirty="0" smtClean="0">
                <a:latin typeface="Helvetica" pitchFamily="-112" charset="0"/>
                <a:ea typeface="Helvetica" pitchFamily="-112" charset="0"/>
                <a:cs typeface="Helvetica" pitchFamily="-112" charset="0"/>
              </a:rPr>
              <a:t>considered valid for modeling future </a:t>
            </a:r>
            <a:r>
              <a:rPr lang="en-US" sz="2600" dirty="0" smtClean="0">
                <a:latin typeface="Helvetica" pitchFamily="-112" charset="0"/>
                <a:ea typeface="Helvetica" pitchFamily="-112" charset="0"/>
                <a:cs typeface="Helvetica" pitchFamily="-112" charset="0"/>
              </a:rPr>
              <a:t>scenarios</a:t>
            </a:r>
            <a:endParaRPr lang="en-US" sz="2600" dirty="0" smtClean="0">
              <a:latin typeface="Helvetica" pitchFamily="-112" charset="0"/>
              <a:ea typeface="Helvetica" pitchFamily="-112" charset="0"/>
              <a:cs typeface="Helvetica" pitchFamily="-112" charset="0"/>
            </a:endParaRPr>
          </a:p>
        </p:txBody>
      </p:sp>
      <p:sp>
        <p:nvSpPr>
          <p:cNvPr id="124936" name="Rectangle 12"/>
          <p:cNvSpPr>
            <a:spLocks noChangeArrowheads="1"/>
          </p:cNvSpPr>
          <p:nvPr/>
        </p:nvSpPr>
        <p:spPr bwMode="auto">
          <a:xfrm rot="-3160867">
            <a:off x="5715000" y="2743200"/>
            <a:ext cx="76200" cy="76200"/>
          </a:xfrm>
          <a:prstGeom prst="rect">
            <a:avLst/>
          </a:prstGeom>
          <a:noFill/>
          <a:ln w="19050">
            <a:solidFill>
              <a:srgbClr val="FF2D3C"/>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7498</TotalTime>
  <Words>1030</Words>
  <Application>Microsoft Macintosh PowerPoint</Application>
  <PresentationFormat>On-screen Show (4:3)</PresentationFormat>
  <Paragraphs>81</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Office Theme</vt:lpstr>
      <vt:lpstr>Slide 1</vt:lpstr>
      <vt:lpstr>Scientists observe &amp; measure all the factors  that are known to influence Earth’s climate</vt:lpstr>
      <vt:lpstr>Scientists apply that knowledge to a scaled-down, computer simulation of the planet: a global climate model</vt:lpstr>
      <vt:lpstr>Physical characteristics and processes  that occur in each box are cataloged</vt:lpstr>
      <vt:lpstr>Mathematical equations that represent the physical characteristics and processes are entered for each box</vt:lpstr>
      <vt:lpstr>Equations are converted to computer  code and climate variables are set </vt:lpstr>
      <vt:lpstr>A supercomputer solves all the equations,  passing results to neighboring boxes and  calculating the next set of initial conditions</vt:lpstr>
      <vt:lpstr>Models are tested and refined by simulating past climate then checking how well the results match observations</vt:lpstr>
      <vt:lpstr>Models that successfully approximate past climate  are considered valid for modeling future scenarios</vt:lpstr>
      <vt:lpstr>Slide 10</vt:lpstr>
      <vt:lpstr>Research groups around the world have developed  a range of respected climate models</vt:lpstr>
      <vt:lpstr>Slide 12</vt:lpstr>
      <vt:lpstr>Slide 13</vt:lpstr>
      <vt:lpstr>Slide 14</vt:lpstr>
      <vt:lpstr>Slide 15</vt:lpstr>
    </vt:vector>
  </TitlesOfParts>
  <Company>NOAA/OAR HQ</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Herring</dc:creator>
  <cp:lastModifiedBy>David Herring</cp:lastModifiedBy>
  <cp:revision>94</cp:revision>
  <dcterms:created xsi:type="dcterms:W3CDTF">2009-11-20T03:20:53Z</dcterms:created>
  <dcterms:modified xsi:type="dcterms:W3CDTF">2009-11-20T05:16:55Z</dcterms:modified>
</cp:coreProperties>
</file>