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42.xml" ContentType="application/vnd.openxmlformats-officedocument.presentationml.notesSlide+xml"/>
  <Default Extension="pict" ContentType="image/pict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5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4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Override PartName="/ppt/notesSlides/notesSlide18.xml" ContentType="application/vnd.openxmlformats-officedocument.presentationml.notesSlide+xml"/>
  <Default Extension="png" ContentType="image/png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2.xml" ContentType="application/vnd.openxmlformats-officedocument.theme+xml"/>
  <Override PartName="/ppt/notesSlides/notesSlide27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6.xml" ContentType="application/vnd.openxmlformats-officedocument.presentationml.notes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slides/slide34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48.xml" ContentType="application/vnd.openxmlformats-officedocument.presentationml.slide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jpeg" ContentType="image/jpeg"/>
  <Override PartName="/ppt/notesSlides/notesSlide33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301" r:id="rId3"/>
    <p:sldId id="257" r:id="rId4"/>
    <p:sldId id="303" r:id="rId5"/>
    <p:sldId id="302" r:id="rId6"/>
    <p:sldId id="258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62" r:id="rId15"/>
    <p:sldId id="274" r:id="rId16"/>
    <p:sldId id="275" r:id="rId17"/>
    <p:sldId id="276" r:id="rId18"/>
    <p:sldId id="277" r:id="rId19"/>
    <p:sldId id="278" r:id="rId20"/>
    <p:sldId id="279" r:id="rId21"/>
    <p:sldId id="261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59" r:id="rId37"/>
    <p:sldId id="260" r:id="rId38"/>
    <p:sldId id="263" r:id="rId39"/>
    <p:sldId id="264" r:id="rId40"/>
    <p:sldId id="265" r:id="rId41"/>
    <p:sldId id="266" r:id="rId42"/>
    <p:sldId id="294" r:id="rId43"/>
    <p:sldId id="295" r:id="rId44"/>
    <p:sldId id="296" r:id="rId45"/>
    <p:sldId id="297" r:id="rId46"/>
    <p:sldId id="298" r:id="rId47"/>
    <p:sldId id="299" r:id="rId48"/>
    <p:sldId id="300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  <p:extLst>
    <p:ext uri="{E76CE94A-603C-4142-B9EB-6D1370010A27}">
      <p14:discardImageEditData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 autoAdjust="0"/>
    <p:restoredTop sz="80923" autoAdjust="0"/>
  </p:normalViewPr>
  <p:slideViewPr>
    <p:cSldViewPr snapToGrid="0" snapToObjects="1">
      <p:cViewPr varScale="1">
        <p:scale>
          <a:sx n="102" d="100"/>
          <a:sy n="102" d="100"/>
        </p:scale>
        <p:origin x="-1880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notesMaster" Target="notesMasters/notesMaster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35" Type="http://schemas.openxmlformats.org/officeDocument/2006/relationships/slide" Target="slides/slide34.xml"/><Relationship Id="rId51" Type="http://schemas.openxmlformats.org/officeDocument/2006/relationships/handoutMaster" Target="handoutMasters/handoutMaster1.xml"/><Relationship Id="rId55" Type="http://schemas.openxmlformats.org/officeDocument/2006/relationships/theme" Target="theme/theme1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tableStyles" Target="tableStyles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printerSettings" Target="printerSettings/printerSettings1.bin"/><Relationship Id="rId54" Type="http://schemas.openxmlformats.org/officeDocument/2006/relationships/viewProps" Target="viewProps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53" Type="http://schemas.openxmlformats.org/officeDocument/2006/relationships/presProps" Target="presProps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193A1-93DA-9E4A-8180-A754BFCAFD2B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6EF27-5B91-B74D-B78F-54C4E413B3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6059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F7396B-8DD5-F34E-8601-5032C7358921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46531-2D2C-4243-8786-CBD1E24FAD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4617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 description</a:t>
            </a:r>
            <a:r>
              <a:rPr lang="en-US" baseline="0" dirty="0" smtClean="0"/>
              <a:t> and</a:t>
            </a:r>
            <a:r>
              <a:rPr lang="en-US" dirty="0" smtClean="0"/>
              <a:t> any</a:t>
            </a:r>
            <a:r>
              <a:rPr lang="en-US" baseline="0" dirty="0" smtClean="0"/>
              <a:t> other notes.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</a:t>
            </a:r>
            <a:r>
              <a:rPr lang="en-US" baseline="0" dirty="0" smtClean="0"/>
              <a:t>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Broadleaf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Tidal Marsh, Temperate Broadleaf Forest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Tropical and Subtropical Moist Broadleaf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Wetlands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Biome Type: Tropical and Subtropical Moist Broadleaf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</a:t>
            </a:r>
            <a:r>
              <a:rPr lang="en-US" baseline="0" dirty="0" smtClean="0"/>
              <a:t> 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Grassland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Broadleaf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Tropical and Subtropical Grasslands, Savannas &amp;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Elev:214.9 </a:t>
            </a:r>
            <a:r>
              <a:rPr lang="en-US" dirty="0" err="1" smtClean="0"/>
              <a:t>m</a:t>
            </a:r>
            <a:r>
              <a:rPr lang="en-US" dirty="0" smtClean="0"/>
              <a:t>    Lat: 42</a:t>
            </a:r>
            <a:r>
              <a:rPr lang="en-US" baseline="30000" dirty="0" smtClean="0"/>
              <a:t>o</a:t>
            </a:r>
            <a:r>
              <a:rPr lang="en-US" dirty="0" smtClean="0"/>
              <a:t> 56'N    Long: 78</a:t>
            </a:r>
            <a:r>
              <a:rPr lang="en-US" baseline="30000" dirty="0" smtClean="0"/>
              <a:t>o</a:t>
            </a:r>
            <a:r>
              <a:rPr lang="en-US" dirty="0" smtClean="0"/>
              <a:t> 44'W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Biome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Type: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Broadleaf Forest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</a:t>
            </a:r>
            <a:r>
              <a:rPr lang="en-US" baseline="0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Whittaker</a:t>
            </a:r>
            <a:r>
              <a:rPr lang="en-US" baseline="0" dirty="0" smtClean="0"/>
              <a:t> Diagram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Desert and Xeric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Grasslands, Savannas &amp;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Broadleaf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Coniferous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Grasslands, Savannas &amp;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</a:t>
            </a:r>
            <a:r>
              <a:rPr lang="en-US" baseline="0" dirty="0" smtClean="0"/>
              <a:t>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Tropical and Subtropical Grasslands, Savannas &amp;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Tropical and Subtropical Grasslands, Savannas &amp;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Coniferous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Grasslands, Savannas &amp;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Boreal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</a:t>
            </a:r>
            <a:r>
              <a:rPr lang="en-US" baseline="0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Tropical and Subtropical Dry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Oak savanna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</a:t>
            </a:r>
            <a:r>
              <a:rPr lang="en-US" baseline="0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Broadleaf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Tropical and Subtropical Moist Broadleaf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100077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Broadleaf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</a:t>
            </a:r>
            <a:r>
              <a:rPr lang="en-US" baseline="0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Grasslands, Savannas &amp;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Tropical and Subtropical Moist Broadleaf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</a:t>
            </a:r>
            <a:r>
              <a:rPr lang="en-US" baseline="0" dirty="0" smtClean="0"/>
              <a:t>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Coniferous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Grasslands, Savannas &amp;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Desert and Xeric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463649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Broadleaf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Montane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Grasslands and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Tundra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Desert Wetlands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Mediterranean, Woodlands and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Mediterranean, Woodlands and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Grasslands, Savannas &amp;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Coniferous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Desert and Xeric </a:t>
            </a:r>
            <a:r>
              <a:rPr lang="en-US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Shrubland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</a:t>
            </a:r>
            <a:r>
              <a:rPr lang="en-US" baseline="0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Tundra, Boreal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Broadleaf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Mediterranean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Biome Type: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Temperate Broadleaf Forest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46531-2D2C-4243-8786-CBD1E24FADC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425AC9-38C3-4D4F-88A3-C6D6CE8AA530}" type="datetimeFigureOut">
              <a:rPr lang="en-US" smtClean="0"/>
              <a:pPr/>
              <a:t>10/6/11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4B21D-C266-AE4E-8D09-BFAFAEE04E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erc.carleton.edu/eslabs/weather/4b.html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55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4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image" Target="../media/image6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3" Type="http://schemas.openxmlformats.org/officeDocument/2006/relationships/oleObject" Target="Macintosh%20HD:Users:betsy:Desktop:Whittaker%20diagram:Biome%20Worksheet.docx!OLE_LINK1" TargetMode="External"/><Relationship Id="rId1" Type="http://schemas.openxmlformats.org/officeDocument/2006/relationships/vmlDrawing" Target="../drawings/vmlDrawing1.vml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image" Target="../media/image7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70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image" Target="../media/image73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72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4" Type="http://schemas.openxmlformats.org/officeDocument/2006/relationships/image" Target="../media/image8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image" Target="../media/image8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82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4.png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image" Target="../media/image8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8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Climate and Biomes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Instructional PowerPoint to accompany  Google Earth activity located at:</a:t>
            </a:r>
            <a:br>
              <a:rPr lang="en-US" dirty="0" smtClean="0"/>
            </a:br>
            <a:r>
              <a:rPr lang="en-US" dirty="0" smtClean="0"/>
              <a:t> http://serc.carleton.edu/eslabs/weather/4b.html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Asheville, NC  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652.3 m 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35</a:t>
            </a:r>
            <a:r>
              <a:rPr lang="fr-FR" sz="2700" baseline="30000" dirty="0"/>
              <a:t>˚</a:t>
            </a:r>
            <a:r>
              <a:rPr lang="fr-FR" sz="2700" dirty="0"/>
              <a:t> 26'N </a:t>
            </a:r>
            <a:r>
              <a:rPr lang="en-US" sz="2700" dirty="0"/>
              <a:t>   Long</a:t>
            </a:r>
            <a:r>
              <a:rPr lang="en-US" sz="2700" dirty="0" smtClean="0"/>
              <a:t>:</a:t>
            </a:r>
            <a:r>
              <a:rPr lang="pl-PL" sz="2700" dirty="0"/>
              <a:t>82</a:t>
            </a:r>
            <a:r>
              <a:rPr lang="pl-PL" sz="2700" baseline="30000" dirty="0"/>
              <a:t>˚</a:t>
            </a:r>
            <a:r>
              <a:rPr lang="pl-PL" sz="2700" dirty="0"/>
              <a:t> 32'W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l="9027" r="90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Athens Greece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107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37 ° 58' N </a:t>
            </a:r>
            <a:r>
              <a:rPr lang="en-US" sz="2700" dirty="0"/>
              <a:t>    Long</a:t>
            </a:r>
            <a:r>
              <a:rPr lang="en-US" sz="2700" dirty="0" smtClean="0"/>
              <a:t>:</a:t>
            </a:r>
            <a:r>
              <a:rPr lang="fr-FR" sz="2700" dirty="0"/>
              <a:t>23 ° 43' E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5" y="1793872"/>
            <a:ext cx="4229099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Atlanta, GA (USA)</a:t>
            </a:r>
            <a:br>
              <a:rPr lang="en-US" dirty="0" smtClean="0"/>
            </a:br>
            <a:r>
              <a:rPr lang="en-US" sz="2200" dirty="0" err="1"/>
              <a:t>Elev</a:t>
            </a:r>
            <a:r>
              <a:rPr lang="en-US" sz="2200" dirty="0"/>
              <a:t>: 307.8 m    </a:t>
            </a:r>
            <a:r>
              <a:rPr lang="en-US" sz="2200" dirty="0" err="1"/>
              <a:t>Lat</a:t>
            </a:r>
            <a:r>
              <a:rPr lang="en-US" sz="2200" dirty="0"/>
              <a:t>: </a:t>
            </a:r>
            <a:r>
              <a:rPr lang="fr-FR" sz="2200" dirty="0"/>
              <a:t>33</a:t>
            </a:r>
            <a:r>
              <a:rPr lang="fr-FR" sz="2200" baseline="30000" dirty="0"/>
              <a:t>˚</a:t>
            </a:r>
            <a:r>
              <a:rPr lang="fr-FR" sz="2200" dirty="0"/>
              <a:t> 38'N </a:t>
            </a:r>
            <a:r>
              <a:rPr lang="en-US" sz="2200" dirty="0"/>
              <a:t>    Long</a:t>
            </a:r>
            <a:r>
              <a:rPr lang="en-US" sz="2200" dirty="0" smtClean="0"/>
              <a:t>:</a:t>
            </a:r>
            <a:r>
              <a:rPr lang="pl-PL" sz="2200" dirty="0"/>
              <a:t>84</a:t>
            </a:r>
            <a:r>
              <a:rPr lang="pl-PL" sz="2200" baseline="30000" dirty="0"/>
              <a:t>˚</a:t>
            </a:r>
            <a:r>
              <a:rPr lang="pl-PL" sz="2200" dirty="0"/>
              <a:t> 26'W </a:t>
            </a:r>
            <a:endParaRPr lang="en-US" sz="22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l="9027" r="90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Austin, TX  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189.3 m 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 smtClean="0"/>
              <a:t>30</a:t>
            </a:r>
            <a:r>
              <a:rPr lang="fr-FR" sz="2700" baseline="30000" dirty="0"/>
              <a:t>°</a:t>
            </a:r>
            <a:r>
              <a:rPr lang="fr-FR" sz="2700" dirty="0"/>
              <a:t> 18'N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 smtClean="0"/>
              <a:t>97</a:t>
            </a:r>
            <a:r>
              <a:rPr lang="pl-PL" sz="2700" baseline="30000" dirty="0"/>
              <a:t>˚</a:t>
            </a:r>
            <a:r>
              <a:rPr lang="pl-PL" sz="2700" dirty="0"/>
              <a:t> 42'W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l="9027" r="90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Baltimore, Maryland, (USA)</a:t>
            </a:r>
            <a:br>
              <a:rPr lang="en-US" dirty="0" smtClean="0"/>
            </a:br>
            <a:r>
              <a:rPr lang="en-US" sz="2667" dirty="0" err="1" smtClean="0"/>
              <a:t>Elev</a:t>
            </a:r>
            <a:r>
              <a:rPr lang="en-US" sz="2667" dirty="0" smtClean="0"/>
              <a:t>: 45.1 </a:t>
            </a:r>
            <a:r>
              <a:rPr lang="en-US" sz="2667" dirty="0" err="1" smtClean="0"/>
              <a:t>m</a:t>
            </a:r>
            <a:r>
              <a:rPr lang="en-US" sz="2667" dirty="0" smtClean="0"/>
              <a:t>    Lat: 39</a:t>
            </a:r>
            <a:r>
              <a:rPr lang="en-US" sz="2667" baseline="30000" dirty="0" smtClean="0"/>
              <a:t>o</a:t>
            </a:r>
            <a:r>
              <a:rPr lang="en-US" sz="2667" dirty="0" smtClean="0"/>
              <a:t> 10'N    Long: 76</a:t>
            </a:r>
            <a:r>
              <a:rPr lang="en-US" sz="2667" baseline="30000" dirty="0" smtClean="0"/>
              <a:t>o</a:t>
            </a:r>
            <a:r>
              <a:rPr lang="en-US" sz="2667" dirty="0" smtClean="0"/>
              <a:t> 41'W</a:t>
            </a:r>
            <a:endParaRPr lang="en-US" sz="2667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5025" y="2174874"/>
            <a:ext cx="4041775" cy="395128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22530"/>
            <a:ext cx="4040188" cy="390363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026" y="2174874"/>
            <a:ext cx="4041774" cy="39978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Bangkok , Thailand </a:t>
            </a:r>
            <a:r>
              <a:rPr lang="en-US" dirty="0"/>
              <a:t/>
            </a:r>
            <a:br>
              <a:rPr lang="en-US" dirty="0"/>
            </a:br>
            <a:r>
              <a:rPr lang="en-US" sz="2700" dirty="0" err="1"/>
              <a:t>Elev</a:t>
            </a:r>
            <a:r>
              <a:rPr lang="en-US" sz="2700" dirty="0" smtClean="0"/>
              <a:t>: </a:t>
            </a:r>
            <a:r>
              <a:rPr lang="en-US" sz="2700" dirty="0"/>
              <a:t>16.2 m     </a:t>
            </a:r>
            <a:r>
              <a:rPr lang="en-US" sz="2700" dirty="0" err="1"/>
              <a:t>Lat</a:t>
            </a:r>
            <a:r>
              <a:rPr lang="en-US" sz="2700" dirty="0" smtClean="0"/>
              <a:t>: </a:t>
            </a:r>
            <a:r>
              <a:rPr lang="fr-FR" sz="2700" dirty="0" smtClean="0"/>
              <a:t>13 </a:t>
            </a:r>
            <a:r>
              <a:rPr lang="fr-FR" sz="2700" dirty="0"/>
              <a:t>° 44' N </a:t>
            </a:r>
            <a:r>
              <a:rPr lang="en-US" sz="2700" dirty="0"/>
              <a:t>   </a:t>
            </a:r>
            <a:r>
              <a:rPr lang="en-US" sz="2700" dirty="0" smtClean="0"/>
              <a:t>Long: </a:t>
            </a:r>
            <a:r>
              <a:rPr lang="tr-TR" sz="2700" dirty="0" smtClean="0"/>
              <a:t>100 </a:t>
            </a:r>
            <a:r>
              <a:rPr lang="tr-TR" sz="2700" dirty="0"/>
              <a:t>° 30' E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20859" r="20859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4" y="1714496"/>
            <a:ext cx="4498975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4298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Baton Rouge, LA  (USA</a:t>
            </a:r>
            <a:r>
              <a:rPr lang="en-US" dirty="0"/>
              <a:t>)</a:t>
            </a:r>
            <a:br>
              <a:rPr lang="en-US" dirty="0"/>
            </a:br>
            <a:r>
              <a:rPr lang="en-US" sz="2700" dirty="0" err="1"/>
              <a:t>Elev</a:t>
            </a:r>
            <a:r>
              <a:rPr lang="en-US" sz="2700" dirty="0"/>
              <a:t>: 19.5 m 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30</a:t>
            </a:r>
            <a:r>
              <a:rPr lang="fr-FR" sz="2700" baseline="30000" dirty="0"/>
              <a:t>˚</a:t>
            </a:r>
            <a:r>
              <a:rPr lang="fr-FR" sz="2700" dirty="0"/>
              <a:t> 32'N 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 smtClean="0"/>
              <a:t>91</a:t>
            </a:r>
            <a:r>
              <a:rPr lang="pl-PL" sz="2700" baseline="30000" dirty="0"/>
              <a:t>˚</a:t>
            </a:r>
            <a:r>
              <a:rPr lang="pl-PL" sz="2700" dirty="0"/>
              <a:t> 09'W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746" r="1574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l="9027" r="902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Belem, </a:t>
            </a:r>
            <a:r>
              <a:rPr lang="en-US" dirty="0"/>
              <a:t>Brazil </a:t>
            </a:r>
            <a:br>
              <a:rPr lang="en-US" dirty="0"/>
            </a:br>
            <a:r>
              <a:rPr lang="en-US" sz="2700" dirty="0" err="1"/>
              <a:t>Elev</a:t>
            </a:r>
            <a:r>
              <a:rPr lang="en-US" sz="2700" dirty="0"/>
              <a:t>: 12.8 m 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01 ° 27' S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 smtClean="0"/>
              <a:t>48 </a:t>
            </a:r>
            <a:r>
              <a:rPr lang="pl-PL" sz="2700" dirty="0"/>
              <a:t>° 29'W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746" r="1574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794035"/>
            <a:ext cx="4498975" cy="4921090"/>
          </a:xfrm>
        </p:spPr>
      </p:pic>
      <p:sp>
        <p:nvSpPr>
          <p:cNvPr id="2" name="TextBox 1"/>
          <p:cNvSpPr txBox="1"/>
          <p:nvPr/>
        </p:nvSpPr>
        <p:spPr>
          <a:xfrm>
            <a:off x="3361765" y="119529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Bismark</a:t>
            </a:r>
            <a:r>
              <a:rPr lang="en-US" dirty="0" smtClean="0"/>
              <a:t>, ND  (USA</a:t>
            </a:r>
            <a:r>
              <a:rPr lang="en-US" dirty="0"/>
              <a:t>)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err="1" smtClean="0"/>
              <a:t>Elev</a:t>
            </a:r>
            <a:r>
              <a:rPr lang="en-US" sz="2700" dirty="0"/>
              <a:t>: 503.2 m   </a:t>
            </a:r>
            <a:r>
              <a:rPr lang="en-US" sz="2700" dirty="0" err="1"/>
              <a:t>Lat</a:t>
            </a:r>
            <a:r>
              <a:rPr lang="en-US" sz="2700" dirty="0" smtClean="0"/>
              <a:t>: </a:t>
            </a:r>
            <a:r>
              <a:rPr lang="fr-FR" sz="2700" dirty="0"/>
              <a:t>46</a:t>
            </a:r>
            <a:r>
              <a:rPr lang="fr-FR" sz="2700" baseline="30000" dirty="0"/>
              <a:t>˚</a:t>
            </a:r>
            <a:r>
              <a:rPr lang="fr-FR" sz="2700" dirty="0"/>
              <a:t> 47'N </a:t>
            </a:r>
            <a:r>
              <a:rPr lang="en-US" sz="2700" dirty="0" smtClean="0"/>
              <a:t> </a:t>
            </a:r>
            <a:r>
              <a:rPr lang="en-US" sz="2700" dirty="0"/>
              <a:t>    Long</a:t>
            </a:r>
            <a:r>
              <a:rPr lang="en-US" sz="2700" dirty="0" smtClean="0"/>
              <a:t>: </a:t>
            </a:r>
            <a:r>
              <a:rPr lang="pl-PL" sz="2700" dirty="0"/>
              <a:t>100</a:t>
            </a:r>
            <a:r>
              <a:rPr lang="pl-PL" sz="2700" baseline="30000" dirty="0"/>
              <a:t>˚</a:t>
            </a:r>
            <a:r>
              <a:rPr lang="pl-PL" sz="2700" dirty="0"/>
              <a:t> 45'W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693863"/>
            <a:ext cx="4492625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Boston, MA  (USA</a:t>
            </a:r>
            <a:r>
              <a:rPr lang="en-US" dirty="0"/>
              <a:t>)</a:t>
            </a:r>
            <a:br>
              <a:rPr lang="en-US" dirty="0"/>
            </a:br>
            <a:r>
              <a:rPr lang="en-US" sz="2700" dirty="0" err="1"/>
              <a:t>Elev</a:t>
            </a:r>
            <a:r>
              <a:rPr lang="en-US" sz="2700" dirty="0" smtClean="0"/>
              <a:t>: </a:t>
            </a:r>
            <a:r>
              <a:rPr lang="en-US" sz="2700" dirty="0"/>
              <a:t>6.1 m 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42˚ 22'N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 smtClean="0"/>
              <a:t>71</a:t>
            </a:r>
            <a:r>
              <a:rPr lang="pl-PL" sz="2700" dirty="0"/>
              <a:t>˚ 01'W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6002" r="16002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936910"/>
            <a:ext cx="4646612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539247"/>
            <a:ext cx="8229600" cy="6278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400" dirty="0" smtClean="0"/>
              <a:t>Teaching Instructions:</a:t>
            </a:r>
          </a:p>
          <a:p>
            <a:pPr lvl="0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This PowerPoint is designed to be used as a supplement to the Google Earth activity described on this page: 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  <a:hlinkClick r:id="rId2"/>
              </a:rPr>
              <a:t>http://serc.carleton.edu/eslabs/weather/4b.html</a:t>
            </a:r>
            <a:r>
              <a:rPr lang="en-US" dirty="0" smtClean="0">
                <a:solidFill>
                  <a:schemeClr val="tx1">
                    <a:tint val="75000"/>
                  </a:schemeClr>
                </a:solidFill>
              </a:rPr>
              <a:t> </a:t>
            </a:r>
          </a:p>
          <a:p>
            <a:r>
              <a:rPr lang="en-US" i="1" dirty="0" smtClean="0"/>
              <a:t>Pre-lab Preparation: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Print the PowerPoint 2 slides per page, preferably in color.  If possible, laminate the cards for longevity. Prepare enough sets of cards for each of the lab teams.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Print the a copy of the Whittaker classification scheme diagram for each lab team.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Optional: Provide a world map or globe for each lab team.  Calculators may also be helpful for calculating average annual precipitation and temperature. </a:t>
            </a:r>
          </a:p>
          <a:p>
            <a:endParaRPr lang="en-US" dirty="0" smtClean="0"/>
          </a:p>
          <a:p>
            <a:r>
              <a:rPr lang="en-US" i="1" dirty="0" smtClean="0"/>
              <a:t>Day of Activity: </a:t>
            </a:r>
          </a:p>
          <a:p>
            <a:r>
              <a:rPr lang="en-US" dirty="0" smtClean="0"/>
              <a:t>Students</a:t>
            </a:r>
            <a:r>
              <a:rPr lang="en-US" dirty="0" smtClean="0"/>
              <a:t> read </a:t>
            </a:r>
            <a:r>
              <a:rPr lang="en-US" dirty="0" smtClean="0"/>
              <a:t>the information on the cards and then sort the cards into stacks matching them to the Whittaker classification scheme.  </a:t>
            </a:r>
          </a:p>
          <a:p>
            <a:endParaRPr lang="en-US" dirty="0" smtClean="0"/>
          </a:p>
          <a:p>
            <a:r>
              <a:rPr lang="en-US" dirty="0" smtClean="0"/>
              <a:t>When teams are finished sorting the cards, share the PowerPoint with the class. Discuss their answers, and compare with the Biome Type information given in the </a:t>
            </a:r>
            <a:r>
              <a:rPr lang="en-US" dirty="0" smtClean="0"/>
              <a:t>PPT (notes).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Alternately, have the students fill in a chart with the following information: name of the city; average precipitation and temperature; and biome type.  Collect and grade the charts.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Brownsville, TX  (USA</a:t>
            </a:r>
            <a:r>
              <a:rPr lang="en-US" dirty="0"/>
              <a:t>)</a:t>
            </a:r>
            <a:br>
              <a:rPr lang="en-US" dirty="0"/>
            </a:br>
            <a:r>
              <a:rPr lang="en-US" sz="2700" dirty="0" err="1"/>
              <a:t>Elev</a:t>
            </a:r>
            <a:r>
              <a:rPr lang="en-US" sz="2700" dirty="0"/>
              <a:t>: 5.8 m    </a:t>
            </a:r>
            <a:r>
              <a:rPr lang="en-US" sz="2700" dirty="0" err="1"/>
              <a:t>Lat</a:t>
            </a:r>
            <a:r>
              <a:rPr lang="en-US" sz="2700" dirty="0" smtClean="0"/>
              <a:t>: </a:t>
            </a:r>
            <a:r>
              <a:rPr lang="fr-FR" sz="2700" dirty="0" smtClean="0"/>
              <a:t>25</a:t>
            </a:r>
            <a:r>
              <a:rPr lang="fr-FR" sz="2700" baseline="30000" dirty="0"/>
              <a:t>˚</a:t>
            </a:r>
            <a:r>
              <a:rPr lang="fr-FR" sz="2700" dirty="0"/>
              <a:t> 54'N  </a:t>
            </a:r>
            <a:r>
              <a:rPr lang="en-US" sz="2700" dirty="0" smtClean="0"/>
              <a:t> </a:t>
            </a:r>
            <a:r>
              <a:rPr lang="en-US" sz="2700" dirty="0"/>
              <a:t>    Long</a:t>
            </a:r>
            <a:r>
              <a:rPr lang="en-US" sz="2700" dirty="0" smtClean="0"/>
              <a:t>: </a:t>
            </a:r>
            <a:r>
              <a:rPr lang="pl-PL" sz="2700" dirty="0" smtClean="0"/>
              <a:t>97</a:t>
            </a:r>
            <a:r>
              <a:rPr lang="pl-PL" sz="2700" dirty="0"/>
              <a:t>˚ 26'W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725613"/>
            <a:ext cx="4646612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Buffalo, New York (USA)</a:t>
            </a:r>
            <a:br>
              <a:rPr lang="en-US" dirty="0" smtClean="0"/>
            </a:br>
            <a:r>
              <a:rPr lang="en-US" sz="2667" dirty="0" err="1" smtClean="0"/>
              <a:t>Elev</a:t>
            </a:r>
            <a:r>
              <a:rPr lang="en-US" sz="2667" dirty="0" smtClean="0"/>
              <a:t>: 214.9 </a:t>
            </a:r>
            <a:r>
              <a:rPr lang="en-US" sz="2667" dirty="0" err="1" smtClean="0"/>
              <a:t>m</a:t>
            </a:r>
            <a:r>
              <a:rPr lang="en-US" sz="2667" dirty="0" smtClean="0"/>
              <a:t>    Lat: 42</a:t>
            </a:r>
            <a:r>
              <a:rPr lang="en-US" sz="2667" baseline="30000" dirty="0" smtClean="0"/>
              <a:t>o</a:t>
            </a:r>
            <a:r>
              <a:rPr lang="en-US" sz="2667" dirty="0" smtClean="0"/>
              <a:t> 56'N    Long: 78</a:t>
            </a:r>
            <a:r>
              <a:rPr lang="en-US" sz="2667" baseline="30000" dirty="0" smtClean="0"/>
              <a:t>o</a:t>
            </a:r>
            <a:r>
              <a:rPr lang="en-US" sz="2667" dirty="0" smtClean="0"/>
              <a:t> 44'W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1449332"/>
            <a:ext cx="4040188" cy="639762"/>
          </a:xfrm>
        </p:spPr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79995" y="2191776"/>
            <a:ext cx="4040188" cy="3951288"/>
          </a:xfrm>
        </p:spPr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4645025" y="1453830"/>
            <a:ext cx="4041775" cy="639762"/>
          </a:xfrm>
        </p:spPr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17" y="2214585"/>
            <a:ext cx="4062983" cy="3911578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520183" y="1809746"/>
            <a:ext cx="4623816" cy="4921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Burlington, VT  (USA</a:t>
            </a:r>
            <a:r>
              <a:rPr lang="en-US" dirty="0"/>
              <a:t>)</a:t>
            </a:r>
            <a:br>
              <a:rPr lang="en-US" dirty="0"/>
            </a:br>
            <a:r>
              <a:rPr lang="en-US" sz="2700" dirty="0" err="1"/>
              <a:t>Elev</a:t>
            </a:r>
            <a:r>
              <a:rPr lang="en-US" sz="2700" dirty="0"/>
              <a:t>: 100.6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44</a:t>
            </a:r>
            <a:r>
              <a:rPr lang="fr-FR" sz="2700" baseline="30000" dirty="0"/>
              <a:t>˚</a:t>
            </a:r>
            <a:r>
              <a:rPr lang="fr-FR" sz="2700" dirty="0"/>
              <a:t> 28'N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/>
              <a:t>73</a:t>
            </a:r>
            <a:r>
              <a:rPr lang="pl-PL" sz="2700" baseline="30000" dirty="0"/>
              <a:t>˚</a:t>
            </a:r>
            <a:r>
              <a:rPr lang="pl-PL" sz="2700" dirty="0"/>
              <a:t> 09'W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3325" b="13325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5" y="1650996"/>
            <a:ext cx="4365625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Cairo, </a:t>
            </a:r>
            <a:r>
              <a:rPr lang="en-US" dirty="0" err="1" smtClean="0"/>
              <a:t>Eygpt</a:t>
            </a:r>
            <a:r>
              <a:rPr lang="en-US" dirty="0"/>
              <a:t/>
            </a:r>
            <a:br>
              <a:rPr lang="en-US" dirty="0"/>
            </a:br>
            <a:r>
              <a:rPr lang="en-US" sz="2700" dirty="0" err="1"/>
              <a:t>Elev</a:t>
            </a:r>
            <a:r>
              <a:rPr lang="en-US" sz="2700" dirty="0"/>
              <a:t>: 116.1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29 </a:t>
            </a:r>
            <a:r>
              <a:rPr lang="fr-FR" sz="2700" baseline="30000" dirty="0"/>
              <a:t>˚</a:t>
            </a:r>
            <a:r>
              <a:rPr lang="fr-FR" sz="2700" dirty="0"/>
              <a:t> 52' N </a:t>
            </a:r>
            <a:r>
              <a:rPr lang="en-US" sz="2700" dirty="0"/>
              <a:t>    Long</a:t>
            </a:r>
            <a:r>
              <a:rPr lang="en-US" sz="2700" dirty="0" smtClean="0"/>
              <a:t>: </a:t>
            </a:r>
            <a:r>
              <a:rPr lang="tr-TR" sz="2700" dirty="0"/>
              <a:t>31 </a:t>
            </a:r>
            <a:r>
              <a:rPr lang="tr-TR" sz="2700" baseline="30000" dirty="0"/>
              <a:t>˚</a:t>
            </a:r>
            <a:r>
              <a:rPr lang="tr-TR" sz="2700" dirty="0"/>
              <a:t> 20' E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6002" r="16002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4" y="1936910"/>
            <a:ext cx="4498975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Calgary, Alberta (Canada</a:t>
            </a:r>
            <a:r>
              <a:rPr lang="en-US" dirty="0"/>
              <a:t>)</a:t>
            </a:r>
            <a:br>
              <a:rPr lang="en-US" dirty="0"/>
            </a:br>
            <a:r>
              <a:rPr lang="en-US" sz="2700" dirty="0" err="1"/>
              <a:t>Elev</a:t>
            </a:r>
            <a:r>
              <a:rPr lang="en-US" sz="2700" dirty="0" smtClean="0"/>
              <a:t>: </a:t>
            </a:r>
            <a:r>
              <a:rPr lang="en-US" sz="2700" dirty="0"/>
              <a:t>1079 m 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51° 06' N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/>
              <a:t>114° 01'W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6" y="1936910"/>
            <a:ext cx="4498974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Caribou, ME  (USA</a:t>
            </a:r>
            <a:r>
              <a:rPr lang="en-US" dirty="0"/>
              <a:t>)</a:t>
            </a:r>
            <a:br>
              <a:rPr lang="en-US" dirty="0"/>
            </a:br>
            <a:r>
              <a:rPr lang="en-US" sz="2700" dirty="0" err="1"/>
              <a:t>Elev</a:t>
            </a:r>
            <a:r>
              <a:rPr lang="en-US" sz="2700" dirty="0"/>
              <a:t>: 109.2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46</a:t>
            </a:r>
            <a:r>
              <a:rPr lang="fr-FR" sz="2700" baseline="30000" dirty="0"/>
              <a:t>°</a:t>
            </a:r>
            <a:r>
              <a:rPr lang="fr-FR" sz="2700" dirty="0"/>
              <a:t> 52'N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/>
              <a:t>68</a:t>
            </a:r>
            <a:r>
              <a:rPr lang="pl-PL" sz="2700" baseline="30000" dirty="0"/>
              <a:t>°</a:t>
            </a:r>
            <a:r>
              <a:rPr lang="pl-PL" sz="2700" dirty="0"/>
              <a:t> 02'W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3325" b="13325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5" y="1777996"/>
            <a:ext cx="4351146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Charleston, SC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12.2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32</a:t>
            </a:r>
            <a:r>
              <a:rPr lang="fr-FR" sz="2700" baseline="30000" dirty="0"/>
              <a:t>°</a:t>
            </a:r>
            <a:r>
              <a:rPr lang="fr-FR" sz="2700" dirty="0"/>
              <a:t> 54'N </a:t>
            </a:r>
            <a:r>
              <a:rPr lang="en-US" sz="2700" dirty="0"/>
              <a:t>   Long:</a:t>
            </a:r>
            <a:r>
              <a:rPr lang="en-US" sz="2700" dirty="0" smtClean="0"/>
              <a:t> </a:t>
            </a:r>
            <a:r>
              <a:rPr lang="pl-PL" sz="2700" dirty="0"/>
              <a:t>80</a:t>
            </a:r>
            <a:r>
              <a:rPr lang="pl-PL" sz="2700" baseline="30000" dirty="0"/>
              <a:t>˚</a:t>
            </a:r>
            <a:r>
              <a:rPr lang="pl-PL" sz="2700" dirty="0"/>
              <a:t> 02'W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6002" r="16002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5" y="1698785"/>
            <a:ext cx="4293998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Christchurch, New Zealand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36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43 ° 29' S </a:t>
            </a:r>
            <a:r>
              <a:rPr lang="en-US" sz="2700" dirty="0"/>
              <a:t>   Long:</a:t>
            </a:r>
            <a:r>
              <a:rPr lang="en-US" sz="2700" dirty="0" smtClean="0"/>
              <a:t> </a:t>
            </a:r>
            <a:r>
              <a:rPr lang="fr-FR" sz="2700" dirty="0"/>
              <a:t>172 ° 36' E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6" y="2182319"/>
            <a:ext cx="4377702" cy="4684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Dakar, Senegal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39.9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14 </a:t>
            </a:r>
            <a:r>
              <a:rPr lang="fr-FR" sz="2700" baseline="30000" dirty="0"/>
              <a:t>˚</a:t>
            </a:r>
            <a:r>
              <a:rPr lang="fr-FR" sz="2700" dirty="0"/>
              <a:t> 42' N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/>
              <a:t>17˚ 29' W 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6002" r="16002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5" y="1936910"/>
            <a:ext cx="4224146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Darwin, Australia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31.7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15˚ 25' S </a:t>
            </a:r>
            <a:r>
              <a:rPr lang="en-US" sz="2700" dirty="0"/>
              <a:t>    Long:</a:t>
            </a:r>
            <a:r>
              <a:rPr lang="en-US" sz="2700" dirty="0" smtClean="0"/>
              <a:t> </a:t>
            </a:r>
            <a:r>
              <a:rPr lang="fr-FR" sz="2700" dirty="0"/>
              <a:t>130˚ 52' E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13166" b="-13166"/>
          <a:stretch>
            <a:fillRect/>
          </a:stretch>
        </p:blipFill>
        <p:spPr>
          <a:xfrm>
            <a:off x="4645025" y="1825809"/>
            <a:ext cx="4498975" cy="4921066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11656" r="11656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Name of City, Country</a:t>
            </a:r>
            <a:br>
              <a:rPr lang="en-US" dirty="0" smtClean="0"/>
            </a:br>
            <a:r>
              <a:rPr lang="en-US" sz="2667" dirty="0" smtClean="0"/>
              <a:t>elevation lat long</a:t>
            </a:r>
            <a:endParaRPr lang="en-US" sz="2667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Insert a picture of your home area here.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Insert your </a:t>
            </a:r>
            <a:r>
              <a:rPr lang="en-US" dirty="0" err="1" smtClean="0"/>
              <a:t>Climatograph</a:t>
            </a:r>
            <a:r>
              <a:rPr lang="en-US" dirty="0" smtClean="0"/>
              <a:t> here: source of </a:t>
            </a:r>
            <a:r>
              <a:rPr lang="en-US" dirty="0" err="1" smtClean="0"/>
              <a:t>climatographs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Weather.com</a:t>
            </a:r>
            <a:r>
              <a:rPr lang="en-US" dirty="0" smtClean="0"/>
              <a:t> type in your city name. On your cities weather page, click the link for historical data. Set up and copy your local </a:t>
            </a:r>
            <a:r>
              <a:rPr lang="en-US" dirty="0" err="1" smtClean="0"/>
              <a:t>climatograph</a:t>
            </a:r>
            <a:r>
              <a:rPr lang="en-US" dirty="0" smtClean="0"/>
              <a:t> here.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Denver, CO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 smtClean="0"/>
              <a:t>: </a:t>
            </a:r>
            <a:r>
              <a:rPr lang="en-US" sz="2700" dirty="0"/>
              <a:t>1611.2 m 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39</a:t>
            </a:r>
            <a:r>
              <a:rPr lang="fr-FR" sz="2700" baseline="30000" dirty="0"/>
              <a:t>°</a:t>
            </a:r>
            <a:r>
              <a:rPr lang="fr-FR" sz="2700" dirty="0"/>
              <a:t> 46'N </a:t>
            </a:r>
            <a:r>
              <a:rPr lang="en-US" sz="2700" dirty="0"/>
              <a:t>    Long</a:t>
            </a:r>
            <a:r>
              <a:rPr lang="en-US" sz="2700" dirty="0" smtClean="0"/>
              <a:t>: </a:t>
            </a:r>
            <a:r>
              <a:rPr lang="pl-PL" sz="2700" dirty="0"/>
              <a:t>104˚ 52'W 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5" y="1825621"/>
            <a:ext cx="4351145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 Moines, IA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291.7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41</a:t>
            </a:r>
            <a:r>
              <a:rPr lang="fr-FR" sz="2700" baseline="30000" dirty="0"/>
              <a:t>˚</a:t>
            </a:r>
            <a:r>
              <a:rPr lang="fr-FR" sz="2700" dirty="0"/>
              <a:t> 32'N </a:t>
            </a:r>
            <a:r>
              <a:rPr lang="en-US" sz="2700" dirty="0"/>
              <a:t>    Long:</a:t>
            </a:r>
            <a:r>
              <a:rPr lang="en-US" sz="2700" dirty="0" smtClean="0"/>
              <a:t> </a:t>
            </a:r>
            <a:r>
              <a:rPr lang="pl-PL" sz="2700" dirty="0"/>
              <a:t>93</a:t>
            </a:r>
            <a:r>
              <a:rPr lang="pl-PL" sz="2700" baseline="30000" dirty="0"/>
              <a:t>˚</a:t>
            </a:r>
            <a:r>
              <a:rPr lang="pl-PL" sz="2700" dirty="0"/>
              <a:t> 40'W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6002" r="16002"/>
          <a:stretch>
            <a:fillRect/>
          </a:stretch>
        </p:blipFill>
        <p:spPr>
          <a:xfrm>
            <a:off x="457200" y="2204757"/>
            <a:ext cx="4040188" cy="3951288"/>
          </a:xfrm>
        </p:spPr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81704" y="1936910"/>
            <a:ext cx="4662296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Fairbanks, AK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141.1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64</a:t>
            </a:r>
            <a:r>
              <a:rPr lang="fr-FR" sz="2700" baseline="30000" dirty="0"/>
              <a:t>˚</a:t>
            </a:r>
            <a:r>
              <a:rPr lang="fr-FR" sz="2700" dirty="0"/>
              <a:t> 49'N </a:t>
            </a:r>
            <a:r>
              <a:rPr lang="en-US" sz="2700" dirty="0"/>
              <a:t>    Long</a:t>
            </a:r>
            <a:r>
              <a:rPr lang="en-US" sz="2700" dirty="0" smtClean="0"/>
              <a:t>: </a:t>
            </a:r>
            <a:r>
              <a:rPr lang="pl-PL" sz="2700" dirty="0"/>
              <a:t>147</a:t>
            </a:r>
            <a:r>
              <a:rPr lang="pl-PL" sz="2700" baseline="30000" dirty="0"/>
              <a:t>˚</a:t>
            </a:r>
            <a:r>
              <a:rPr lang="pl-PL" sz="2700" dirty="0"/>
              <a:t> 51'W 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12289" b="-12289"/>
          <a:stretch>
            <a:fillRect/>
          </a:stretch>
        </p:blipFill>
        <p:spPr>
          <a:xfrm>
            <a:off x="4645025" y="1936910"/>
            <a:ext cx="4473384" cy="4921090"/>
          </a:xfr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4"/>
          <a:srcRect t="13325" b="13325"/>
          <a:stretch>
            <a:fillRect/>
          </a:stretch>
        </p:blipFill>
        <p:spPr>
          <a:xfrm>
            <a:off x="457200" y="2174875"/>
            <a:ext cx="4040188" cy="3951288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-18167" r="-1816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Fresno, CA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 smtClean="0"/>
              <a:t>: </a:t>
            </a:r>
            <a:r>
              <a:rPr lang="en-US" sz="2700" dirty="0"/>
              <a:t>101.5 m 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36</a:t>
            </a:r>
            <a:r>
              <a:rPr lang="fr-FR" sz="2700" baseline="30000" dirty="0"/>
              <a:t>°</a:t>
            </a:r>
            <a:r>
              <a:rPr lang="fr-FR" sz="2700" dirty="0"/>
              <a:t> 47'N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/>
              <a:t>119</a:t>
            </a:r>
            <a:r>
              <a:rPr lang="pl-PL" sz="2700" baseline="30000" dirty="0"/>
              <a:t>°</a:t>
            </a:r>
            <a:r>
              <a:rPr lang="pl-PL" sz="2700" dirty="0"/>
              <a:t> 43'W 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12289" b="-12289"/>
          <a:stretch>
            <a:fillRect/>
          </a:stretch>
        </p:blipFill>
        <p:spPr>
          <a:xfrm>
            <a:off x="4645025" y="1936910"/>
            <a:ext cx="4498975" cy="4921090"/>
          </a:xfrm>
        </p:spPr>
      </p:pic>
      <p:pic>
        <p:nvPicPr>
          <p:cNvPr id="12" name="Content Placeholder 5"/>
          <p:cNvPicPr>
            <a:picLocks noChangeAspect="1"/>
          </p:cNvPicPr>
          <p:nvPr/>
        </p:nvPicPr>
        <p:blipFill>
          <a:blip r:embed="rId4"/>
          <a:srcRect l="16911" r="16911"/>
          <a:stretch>
            <a:fillRect/>
          </a:stretch>
        </p:blipFill>
        <p:spPr>
          <a:xfrm>
            <a:off x="457200" y="2174875"/>
            <a:ext cx="4040188" cy="39512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Green Bay, WI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209.7 m 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44</a:t>
            </a:r>
            <a:r>
              <a:rPr lang="fr-FR" sz="2700" baseline="30000" dirty="0"/>
              <a:t>˚</a:t>
            </a:r>
            <a:r>
              <a:rPr lang="fr-FR" sz="2700" dirty="0"/>
              <a:t> 29'N </a:t>
            </a:r>
            <a:r>
              <a:rPr lang="en-US" sz="2700" dirty="0"/>
              <a:t>    Long</a:t>
            </a:r>
            <a:r>
              <a:rPr lang="en-US" sz="2700" dirty="0" smtClean="0"/>
              <a:t>: </a:t>
            </a:r>
            <a:r>
              <a:rPr lang="pl-PL" sz="2700" dirty="0"/>
              <a:t>88</a:t>
            </a:r>
            <a:r>
              <a:rPr lang="pl-PL" sz="2700" baseline="30000" dirty="0"/>
              <a:t>˚</a:t>
            </a:r>
            <a:r>
              <a:rPr lang="pl-PL" sz="2700" dirty="0"/>
              <a:t> 08'W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12289" b="-12289"/>
          <a:stretch>
            <a:fillRect/>
          </a:stretch>
        </p:blipFill>
        <p:spPr>
          <a:xfrm>
            <a:off x="4497388" y="1936910"/>
            <a:ext cx="4451158" cy="4921090"/>
          </a:xfrm>
        </p:spPr>
      </p:pic>
      <p:pic>
        <p:nvPicPr>
          <p:cNvPr id="11" name="Content Placeholder 10" descr="green bay crpd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t="-547" b="-54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Hilo, HI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9.1 m 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19˚ 43'N </a:t>
            </a:r>
            <a:r>
              <a:rPr lang="en-US" sz="2700" dirty="0"/>
              <a:t>    Long:</a:t>
            </a:r>
            <a:r>
              <a:rPr lang="en-US" sz="2700" dirty="0" smtClean="0"/>
              <a:t> </a:t>
            </a:r>
            <a:r>
              <a:rPr lang="pl-PL" sz="2700" dirty="0"/>
              <a:t>155˚ 04'W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3325" b="13325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4" y="1698625"/>
            <a:ext cx="4498975" cy="47575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Jackson, MS </a:t>
            </a:r>
            <a:r>
              <a:rPr lang="en-US" dirty="0" smtClean="0"/>
              <a:t>(USA)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err="1" smtClean="0"/>
              <a:t>Elev</a:t>
            </a:r>
            <a:r>
              <a:rPr lang="en-US" sz="2700" dirty="0"/>
              <a:t>: 94.5 m    </a:t>
            </a:r>
            <a:r>
              <a:rPr lang="en-US" sz="2700" dirty="0" err="1"/>
              <a:t>Lat</a:t>
            </a:r>
            <a:r>
              <a:rPr lang="en-US" sz="2700" dirty="0" smtClean="0"/>
              <a:t>: </a:t>
            </a:r>
            <a:r>
              <a:rPr lang="fr-FR" sz="2700" dirty="0"/>
              <a:t>32</a:t>
            </a:r>
            <a:r>
              <a:rPr lang="fr-FR" sz="2700" baseline="30000" dirty="0"/>
              <a:t>°</a:t>
            </a:r>
            <a:r>
              <a:rPr lang="fr-FR" sz="2700" dirty="0"/>
              <a:t> 19'N </a:t>
            </a:r>
            <a:r>
              <a:rPr lang="en-US" sz="2700" dirty="0" smtClean="0"/>
              <a:t> </a:t>
            </a:r>
            <a:r>
              <a:rPr lang="en-US" sz="2700" dirty="0"/>
              <a:t>    Long:</a:t>
            </a:r>
            <a:r>
              <a:rPr lang="en-US" sz="2700" dirty="0" smtClean="0"/>
              <a:t> </a:t>
            </a:r>
            <a:r>
              <a:rPr lang="pl-PL" sz="2700" dirty="0"/>
              <a:t>90</a:t>
            </a:r>
            <a:r>
              <a:rPr lang="pl-PL" sz="2700" baseline="30000" dirty="0"/>
              <a:t>°</a:t>
            </a:r>
            <a:r>
              <a:rPr lang="pl-PL" sz="2700" dirty="0"/>
              <a:t> 05'W </a:t>
            </a:r>
            <a:endParaRPr lang="en-US" sz="27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936910"/>
            <a:ext cx="4646612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Lubbock, TX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 smtClean="0"/>
              <a:t>: </a:t>
            </a:r>
            <a:r>
              <a:rPr lang="en-US" sz="2700" dirty="0"/>
              <a:t>991.8 m 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33˚ 39'N </a:t>
            </a:r>
            <a:r>
              <a:rPr lang="en-US" sz="2700" dirty="0"/>
              <a:t>   Long:</a:t>
            </a:r>
            <a:r>
              <a:rPr lang="en-US" sz="2700" dirty="0" smtClean="0"/>
              <a:t> </a:t>
            </a:r>
            <a:r>
              <a:rPr lang="pl-PL" sz="2700" dirty="0"/>
              <a:t>101˚ 49'W </a:t>
            </a:r>
            <a:endParaRPr lang="en-US" sz="27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401" r="11401"/>
          <a:stretch>
            <a:fillRect/>
          </a:stretch>
        </p:blipFill>
        <p:spPr/>
      </p:pic>
      <p:sp>
        <p:nvSpPr>
          <p:cNvPr id="8" name="Text Placeholder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5" y="1682746"/>
            <a:ext cx="4498975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Miami, FL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10.7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25</a:t>
            </a:r>
            <a:r>
              <a:rPr lang="fr-FR" sz="2700" baseline="30000" dirty="0"/>
              <a:t>˚</a:t>
            </a:r>
            <a:r>
              <a:rPr lang="fr-FR" sz="2700" dirty="0"/>
              <a:t> 49'N </a:t>
            </a:r>
            <a:r>
              <a:rPr lang="en-US" sz="2700" dirty="0"/>
              <a:t>   Long:</a:t>
            </a:r>
            <a:r>
              <a:rPr lang="en-US" sz="2700" dirty="0" smtClean="0"/>
              <a:t> </a:t>
            </a:r>
            <a:r>
              <a:rPr lang="pl-PL" sz="2700" dirty="0"/>
              <a:t>80</a:t>
            </a:r>
            <a:r>
              <a:rPr lang="pl-PL" sz="2700" baseline="30000" dirty="0"/>
              <a:t>˚</a:t>
            </a:r>
            <a:r>
              <a:rPr lang="pl-PL" sz="2700" dirty="0"/>
              <a:t> 18'W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3447" b="13447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682746"/>
            <a:ext cx="4646612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Moscow, ID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 smtClean="0"/>
              <a:t>: </a:t>
            </a:r>
            <a:r>
              <a:rPr lang="en-US" sz="2700" dirty="0"/>
              <a:t>810.8 m 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46</a:t>
            </a:r>
            <a:r>
              <a:rPr lang="fr-FR" sz="2700" baseline="30000" dirty="0"/>
              <a:t>˚</a:t>
            </a:r>
            <a:r>
              <a:rPr lang="fr-FR" sz="2700" dirty="0"/>
              <a:t> 43'N </a:t>
            </a:r>
            <a:r>
              <a:rPr lang="en-US" sz="2700" dirty="0"/>
              <a:t>    Long</a:t>
            </a:r>
            <a:r>
              <a:rPr lang="en-US" sz="2700" dirty="0" smtClean="0"/>
              <a:t>: </a:t>
            </a:r>
            <a:r>
              <a:rPr lang="pl-PL" sz="2700" dirty="0"/>
              <a:t>116</a:t>
            </a:r>
            <a:r>
              <a:rPr lang="pl-PL" sz="2700" baseline="30000" dirty="0"/>
              <a:t>˚</a:t>
            </a:r>
            <a:r>
              <a:rPr lang="pl-PL" sz="2700" dirty="0"/>
              <a:t> 58'W 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874" r="15874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698785"/>
            <a:ext cx="4646612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594" name="Object 2"/>
          <p:cNvGraphicFramePr>
            <a:graphicFrameLocks noChangeAspect="1"/>
          </p:cNvGraphicFramePr>
          <p:nvPr/>
        </p:nvGraphicFramePr>
        <p:xfrm>
          <a:off x="155102" y="772029"/>
          <a:ext cx="8875736" cy="4457858"/>
        </p:xfrm>
        <a:graphic>
          <a:graphicData uri="http://schemas.openxmlformats.org/presentationml/2006/ole">
            <p:oleObj spid="_x0000_s110594" name="Document" r:id="rId3" imgW="5638800" imgH="2832100" progId="Word.Document.12">
              <p:link updateAutomatic="1"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98445" y="211686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Sample biome worksheet chart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Omsk, Russia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85 m 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54˚ 58' N </a:t>
            </a:r>
            <a:r>
              <a:rPr lang="en-US" sz="2700" dirty="0"/>
              <a:t>    Long:</a:t>
            </a:r>
            <a:r>
              <a:rPr lang="en-US" sz="2700" dirty="0" smtClean="0"/>
              <a:t> </a:t>
            </a:r>
            <a:r>
              <a:rPr lang="tr-TR" sz="2700" dirty="0"/>
              <a:t>73˚ 20' E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682746"/>
            <a:ext cx="4646611" cy="492109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Phoenix, AZ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337.4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33</a:t>
            </a:r>
            <a:r>
              <a:rPr lang="fr-FR" sz="2700" baseline="30000" dirty="0"/>
              <a:t>°</a:t>
            </a:r>
            <a:r>
              <a:rPr lang="fr-FR" sz="2700" dirty="0"/>
              <a:t> 26'N </a:t>
            </a:r>
            <a:r>
              <a:rPr lang="en-US" sz="2700" dirty="0"/>
              <a:t>    Long</a:t>
            </a:r>
            <a:r>
              <a:rPr lang="en-US" sz="2700" dirty="0" smtClean="0"/>
              <a:t>: </a:t>
            </a:r>
            <a:r>
              <a:rPr lang="pl-PL" sz="2700" dirty="0"/>
              <a:t>112</a:t>
            </a:r>
            <a:r>
              <a:rPr lang="pl-PL" sz="2700" baseline="30000" dirty="0"/>
              <a:t>˚</a:t>
            </a:r>
            <a:r>
              <a:rPr lang="pl-PL" sz="2700" dirty="0"/>
              <a:t> 00'W 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t="-12289" b="-12289"/>
          <a:stretch>
            <a:fillRect/>
          </a:stretch>
        </p:blipFill>
        <p:spPr>
          <a:xfrm>
            <a:off x="4645024" y="1714499"/>
            <a:ext cx="4498975" cy="4741703"/>
          </a:xfrm>
        </p:spPr>
      </p:pic>
      <p:pic>
        <p:nvPicPr>
          <p:cNvPr id="12" name="Content Placeholder 11" descr="PHX crpd2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t="-477" b="-477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Portland, OR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13.7 m 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43</a:t>
            </a:r>
            <a:r>
              <a:rPr lang="fr-FR" sz="2700" baseline="30000" dirty="0"/>
              <a:t>°</a:t>
            </a:r>
            <a:r>
              <a:rPr lang="fr-FR" sz="2700" dirty="0"/>
              <a:t> 39'N </a:t>
            </a:r>
            <a:r>
              <a:rPr lang="en-US" sz="2700" dirty="0"/>
              <a:t>   Long:</a:t>
            </a:r>
            <a:r>
              <a:rPr lang="en-US" sz="2700" dirty="0" smtClean="0"/>
              <a:t> </a:t>
            </a:r>
            <a:r>
              <a:rPr lang="pl-PL" sz="2700" dirty="0"/>
              <a:t>70</a:t>
            </a:r>
            <a:r>
              <a:rPr lang="pl-PL" sz="2700" baseline="30000" dirty="0"/>
              <a:t>°</a:t>
            </a:r>
            <a:r>
              <a:rPr lang="pl-PL" sz="2700" dirty="0"/>
              <a:t> 18'W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874" r="15874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4" y="1682910"/>
            <a:ext cx="4498975" cy="4921090"/>
          </a:xfr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12439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Reykjavik, Iceland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 smtClean="0"/>
              <a:t>: </a:t>
            </a:r>
            <a:r>
              <a:rPr lang="en-US" sz="2700" dirty="0"/>
              <a:t>28 m 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64 </a:t>
            </a:r>
            <a:r>
              <a:rPr lang="fr-FR" sz="2700" baseline="30000" dirty="0"/>
              <a:t>˚</a:t>
            </a:r>
            <a:r>
              <a:rPr lang="fr-FR" sz="2700" dirty="0"/>
              <a:t> 09' N </a:t>
            </a:r>
            <a:r>
              <a:rPr lang="en-US" sz="2700" dirty="0"/>
              <a:t>   Long:</a:t>
            </a:r>
            <a:r>
              <a:rPr lang="en-US" sz="2700" dirty="0" smtClean="0"/>
              <a:t> </a:t>
            </a:r>
            <a:r>
              <a:rPr lang="pl-PL" sz="2700" dirty="0"/>
              <a:t>21 </a:t>
            </a:r>
            <a:r>
              <a:rPr lang="pl-PL" sz="2700" baseline="30000" dirty="0"/>
              <a:t>˚</a:t>
            </a:r>
            <a:r>
              <a:rPr lang="pl-PL" sz="2700" dirty="0"/>
              <a:t> 56' W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874" r="15874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5" y="1809746"/>
            <a:ext cx="4498975" cy="4921090"/>
          </a:xfr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829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Salt Lake City, UT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1287.8 m 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40</a:t>
            </a:r>
            <a:r>
              <a:rPr lang="fr-FR" sz="2700" baseline="30000" dirty="0"/>
              <a:t>˚</a:t>
            </a:r>
            <a:r>
              <a:rPr lang="fr-FR" sz="2700" dirty="0"/>
              <a:t> 47'N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/>
              <a:t>111</a:t>
            </a:r>
            <a:r>
              <a:rPr lang="pl-PL" sz="2700" baseline="30000" dirty="0"/>
              <a:t>˚</a:t>
            </a:r>
            <a:r>
              <a:rPr lang="pl-PL" sz="2700" dirty="0"/>
              <a:t> 58'W 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3325" b="13325"/>
          <a:stretch>
            <a:fillRect/>
          </a:stretch>
        </p:blipFill>
        <p:spPr>
          <a:xfrm>
            <a:off x="457200" y="2190750"/>
            <a:ext cx="4040188" cy="3951288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778160"/>
            <a:ext cx="4411662" cy="4921090"/>
          </a:xfr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9693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San Diego, CA </a:t>
            </a:r>
            <a:r>
              <a:rPr lang="en-US" dirty="0" smtClean="0"/>
              <a:t>(USA)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4.0 m   </a:t>
            </a:r>
            <a:r>
              <a:rPr lang="en-US" sz="2700" dirty="0" err="1"/>
              <a:t>Lat</a:t>
            </a:r>
            <a:r>
              <a:rPr lang="en-US" sz="2700" dirty="0" smtClean="0"/>
              <a:t>: </a:t>
            </a:r>
            <a:r>
              <a:rPr lang="fr-FR" sz="2700" dirty="0"/>
              <a:t>32</a:t>
            </a:r>
            <a:r>
              <a:rPr lang="fr-FR" sz="2700" baseline="30000" dirty="0"/>
              <a:t>˚</a:t>
            </a:r>
            <a:r>
              <a:rPr lang="fr-FR" sz="2700" dirty="0"/>
              <a:t> 44'N </a:t>
            </a:r>
            <a:r>
              <a:rPr lang="en-US" sz="2700" dirty="0" smtClean="0"/>
              <a:t> </a:t>
            </a:r>
            <a:r>
              <a:rPr lang="en-US" sz="2700" dirty="0"/>
              <a:t>    Long</a:t>
            </a:r>
            <a:r>
              <a:rPr lang="en-US" sz="2700" dirty="0" smtClean="0"/>
              <a:t>:</a:t>
            </a:r>
            <a:r>
              <a:rPr lang="pl-PL" sz="2700" dirty="0"/>
              <a:t>117</a:t>
            </a:r>
            <a:r>
              <a:rPr lang="pl-PL" sz="2700" baseline="30000" dirty="0"/>
              <a:t>˚</a:t>
            </a:r>
            <a:r>
              <a:rPr lang="pl-PL" sz="2700" dirty="0"/>
              <a:t> 10'W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5746" r="15746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645024" y="1746246"/>
            <a:ext cx="4498975" cy="4921090"/>
          </a:xfr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602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Santiago, Chile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520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33˚ 27' S </a:t>
            </a:r>
            <a:r>
              <a:rPr lang="en-US" sz="2700" dirty="0"/>
              <a:t>    Long:</a:t>
            </a:r>
            <a:r>
              <a:rPr lang="en-US" sz="2700" dirty="0" smtClean="0"/>
              <a:t> </a:t>
            </a:r>
            <a:r>
              <a:rPr lang="pl-PL" sz="2700" dirty="0"/>
              <a:t>70˚ 42'W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024" y="2174875"/>
            <a:ext cx="4233863" cy="3950208"/>
          </a:xfrm>
          <a:prstGeom prst="rect">
            <a:avLst/>
          </a:prstGeo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16628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Saskatoon, Canada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515.1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52˚ 08' N </a:t>
            </a:r>
            <a:r>
              <a:rPr lang="en-US" sz="2700" dirty="0"/>
              <a:t>   Long:</a:t>
            </a:r>
            <a:r>
              <a:rPr lang="en-US" sz="2700" dirty="0" smtClean="0"/>
              <a:t> </a:t>
            </a:r>
            <a:r>
              <a:rPr lang="pl-PL" sz="2700" dirty="0"/>
              <a:t>106˚ 38'W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746410"/>
            <a:ext cx="4646612" cy="4921090"/>
          </a:xfr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57231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Vancouver, BC </a:t>
            </a:r>
            <a:r>
              <a:rPr lang="en-US" dirty="0" smtClean="0"/>
              <a:t>(Canada)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38.7 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700" dirty="0"/>
              <a:t>49 </a:t>
            </a:r>
            <a:r>
              <a:rPr lang="fr-FR" sz="2700" baseline="30000" dirty="0"/>
              <a:t>˚</a:t>
            </a:r>
            <a:r>
              <a:rPr lang="fr-FR" sz="2700" dirty="0"/>
              <a:t> 17' N </a:t>
            </a:r>
            <a:r>
              <a:rPr lang="en-US" sz="2700" dirty="0"/>
              <a:t>   Long</a:t>
            </a:r>
            <a:r>
              <a:rPr lang="en-US" sz="2700" dirty="0" smtClean="0"/>
              <a:t>: </a:t>
            </a:r>
            <a:r>
              <a:rPr lang="pl-PL" sz="2700" dirty="0"/>
              <a:t>123 </a:t>
            </a:r>
            <a:r>
              <a:rPr lang="pl-PL" sz="2700" baseline="30000" dirty="0"/>
              <a:t>˚</a:t>
            </a:r>
            <a:r>
              <a:rPr lang="pl-PL" sz="2700" dirty="0"/>
              <a:t> 05'W </a:t>
            </a:r>
            <a:r>
              <a:rPr lang="en-US" sz="2700" dirty="0" smtClean="0"/>
              <a:t> 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5746" b="5746"/>
          <a:stretch>
            <a:fillRect/>
          </a:stretch>
        </p:blipFill>
        <p:spPr/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4"/>
          </p:nvPr>
        </p:nvPicPr>
        <p:blipFill>
          <a:blip r:embed="rId4"/>
          <a:srcRect t="-12289" b="-12289"/>
          <a:stretch>
            <a:fillRect/>
          </a:stretch>
        </p:blipFill>
        <p:spPr>
          <a:xfrm>
            <a:off x="4497388" y="1650996"/>
            <a:ext cx="4646612" cy="4921090"/>
          </a:xfrm>
        </p:spPr>
      </p:pic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17965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hittaker_v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209896"/>
            <a:ext cx="7620000" cy="6502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Acapulco, Mexico</a:t>
            </a:r>
            <a:br>
              <a:rPr lang="en-US" dirty="0" smtClean="0"/>
            </a:br>
            <a:r>
              <a:rPr lang="en-US" sz="2700" dirty="0" err="1"/>
              <a:t>Elev</a:t>
            </a:r>
            <a:r>
              <a:rPr lang="en-US" sz="2700" dirty="0"/>
              <a:t>: </a:t>
            </a:r>
            <a:r>
              <a:rPr lang="en-US" sz="2700" dirty="0" smtClean="0"/>
              <a:t>3 </a:t>
            </a:r>
            <a:r>
              <a:rPr lang="en-US" sz="2700" dirty="0"/>
              <a:t>m 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en-US" sz="2700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16 ° 50' N</a:t>
            </a:r>
            <a:r>
              <a:rPr lang="en-US" sz="2700" dirty="0" smtClean="0"/>
              <a:t> </a:t>
            </a:r>
            <a:r>
              <a:rPr lang="en-US" sz="2700" dirty="0"/>
              <a:t>   Long: </a:t>
            </a:r>
            <a:r>
              <a:rPr lang="pl-PL" sz="2700" b="0" i="0" u="none" strike="noStrike" kern="1200" dirty="0" smtClean="0">
                <a:solidFill>
                  <a:schemeClr val="tx1"/>
                </a:solidFill>
                <a:effectLst/>
              </a:rPr>
              <a:t>99 ° 56'W</a:t>
            </a:r>
            <a:r>
              <a:rPr lang="pl-PL" sz="2700" dirty="0" smtClean="0"/>
              <a:t>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1656" r="11656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3747" y="2174875"/>
            <a:ext cx="4740253" cy="3950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Addis Ababa, Ethiopia</a:t>
            </a:r>
            <a:br>
              <a:rPr lang="en-US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lang="en-US" sz="2700" dirty="0" err="1" smtClean="0"/>
              <a:t>Elev</a:t>
            </a:r>
            <a:r>
              <a:rPr lang="en-US" sz="2700" dirty="0" smtClean="0"/>
              <a:t>: 2450m   </a:t>
            </a:r>
            <a:r>
              <a:rPr lang="en-US" sz="2700" dirty="0" err="1" smtClean="0"/>
              <a:t>Lat</a:t>
            </a:r>
            <a:r>
              <a:rPr lang="en-US" sz="2700" dirty="0" smtClean="0"/>
              <a:t>: </a:t>
            </a:r>
            <a:r>
              <a:rPr lang="tr-TR" sz="2400" dirty="0"/>
              <a:t>09 </a:t>
            </a:r>
            <a:r>
              <a:rPr lang="tr-TR" sz="2400" baseline="30000" dirty="0"/>
              <a:t>˚</a:t>
            </a:r>
            <a:r>
              <a:rPr lang="tr-TR" sz="2400" dirty="0"/>
              <a:t> 20' N </a:t>
            </a:r>
            <a:r>
              <a:rPr lang="en-US" sz="2700" dirty="0" smtClean="0"/>
              <a:t>    Long:</a:t>
            </a:r>
            <a:r>
              <a:rPr lang="fr-FR" sz="2400" dirty="0"/>
              <a:t>38 </a:t>
            </a:r>
            <a:r>
              <a:rPr lang="fr-FR" sz="2400" baseline="30000" dirty="0"/>
              <a:t>˚</a:t>
            </a:r>
            <a:r>
              <a:rPr lang="fr-FR" sz="2400" dirty="0"/>
              <a:t> 45' E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l="16002" r="16002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024" y="2174875"/>
            <a:ext cx="4041775" cy="3931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Alice Springs, Australia</a:t>
            </a:r>
            <a:br>
              <a:rPr lang="en-US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lang="en-US" sz="2700" dirty="0" err="1"/>
              <a:t>Elev</a:t>
            </a:r>
            <a:r>
              <a:rPr lang="en-US" sz="2700" dirty="0"/>
              <a:t>: </a:t>
            </a:r>
            <a:r>
              <a:rPr lang="en-US" sz="2700" dirty="0" smtClean="0"/>
              <a:t>6.1m</a:t>
            </a:r>
            <a:r>
              <a:rPr lang="en-US" sz="2700" dirty="0"/>
              <a:t>   </a:t>
            </a:r>
            <a:r>
              <a:rPr lang="en-US" sz="2700" dirty="0" err="1"/>
              <a:t>Lat</a:t>
            </a:r>
            <a:r>
              <a:rPr lang="en-US" sz="2700" dirty="0"/>
              <a:t>: </a:t>
            </a:r>
            <a:r>
              <a:rPr lang="fr-FR" sz="2400" dirty="0"/>
              <a:t>23 ° 48' S </a:t>
            </a:r>
            <a:r>
              <a:rPr lang="en-US" sz="2700" dirty="0"/>
              <a:t>    Long</a:t>
            </a:r>
            <a:r>
              <a:rPr lang="en-US" sz="2700" dirty="0" smtClean="0"/>
              <a:t>:</a:t>
            </a:r>
            <a:r>
              <a:rPr lang="fr-FR" sz="2400" dirty="0"/>
              <a:t>133 ° 53' E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3325" b="13325"/>
          <a:stretch>
            <a:fillRect/>
          </a:stretch>
        </p:blipFill>
        <p:spPr/>
      </p:pic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 rotWithShape="1">
          <a:blip r:embed="rId4"/>
          <a:srcRect t="-13241" b="-13241"/>
          <a:stretch/>
        </p:blipFill>
        <p:spPr>
          <a:xfrm>
            <a:off x="4645024" y="1714496"/>
            <a:ext cx="4276725" cy="47444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Anchorage, AK (USA)</a:t>
            </a:r>
            <a:br>
              <a:rPr lang="en-US" dirty="0" smtClean="0">
                <a:solidFill>
                  <a:srgbClr val="000000"/>
                </a:solidFill>
                <a:latin typeface="Verdana"/>
                <a:ea typeface="Verdana"/>
                <a:cs typeface="Verdana"/>
              </a:rPr>
            </a:br>
            <a:r>
              <a:rPr lang="en-US" sz="2700" dirty="0" err="1"/>
              <a:t>Elev</a:t>
            </a:r>
            <a:r>
              <a:rPr lang="en-US" sz="2700" dirty="0"/>
              <a:t>: </a:t>
            </a:r>
            <a:r>
              <a:rPr lang="en-US" sz="2400" dirty="0"/>
              <a:t>34.7 m </a:t>
            </a:r>
            <a:r>
              <a:rPr lang="en-US" sz="2700" dirty="0"/>
              <a:t>   </a:t>
            </a:r>
            <a:r>
              <a:rPr lang="en-US" sz="2700" dirty="0" err="1"/>
              <a:t>Lat</a:t>
            </a:r>
            <a:r>
              <a:rPr lang="en-US" sz="2700" dirty="0" smtClean="0"/>
              <a:t>:</a:t>
            </a:r>
            <a:r>
              <a:rPr lang="fr-FR" sz="2400" dirty="0"/>
              <a:t>61° 11'N </a:t>
            </a:r>
            <a:r>
              <a:rPr lang="en-US" sz="2700" dirty="0" smtClean="0"/>
              <a:t> </a:t>
            </a:r>
            <a:r>
              <a:rPr lang="en-US" sz="2700" dirty="0"/>
              <a:t>    Long</a:t>
            </a:r>
            <a:r>
              <a:rPr lang="en-US" sz="2700" dirty="0" smtClean="0"/>
              <a:t>:</a:t>
            </a:r>
            <a:r>
              <a:rPr lang="pl-PL" sz="2400" dirty="0"/>
              <a:t>150° 00'W </a:t>
            </a:r>
            <a:endParaRPr lang="en-US" sz="27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of biome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Climatograph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4"/>
          </p:nvPr>
        </p:nvPicPr>
        <p:blipFill>
          <a:blip r:embed="rId3"/>
          <a:srcRect l="9027" r="9027"/>
          <a:stretch>
            <a:fillRect/>
          </a:stretch>
        </p:blipFill>
        <p:spPr/>
      </p:pic>
      <p:pic>
        <p:nvPicPr>
          <p:cNvPr id="11" name="Content Placeholder 10" descr="ANC cropped.jpg"/>
          <p:cNvPicPr>
            <a:picLocks noGrp="1" noChangeAspect="1"/>
          </p:cNvPicPr>
          <p:nvPr>
            <p:ph sz="half" idx="2"/>
          </p:nvPr>
        </p:nvPicPr>
        <p:blipFill>
          <a:blip r:embed="rId4"/>
          <a:srcRect l="-149" r="-14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2176</Words>
  <Application>Microsoft Macintosh PowerPoint</Application>
  <PresentationFormat>On-screen Show (4:3)</PresentationFormat>
  <Paragraphs>242</Paragraphs>
  <Slides>48</Slides>
  <Notes>45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Links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Office Theme</vt:lpstr>
      <vt:lpstr>Macintosh HD:Users:betsy:Desktop:Whittaker diagram:Biome Worksheet.docx!OLE_LINK1</vt:lpstr>
      <vt:lpstr>Climate and Biomes </vt:lpstr>
      <vt:lpstr>Slide 2</vt:lpstr>
      <vt:lpstr>Name of City, Country elevation lat long</vt:lpstr>
      <vt:lpstr>Slide 4</vt:lpstr>
      <vt:lpstr>Slide 5</vt:lpstr>
      <vt:lpstr>Acapulco, Mexico Elev: 3 m    Lat: 16 ° 50' N    Long: 99 ° 56'W </vt:lpstr>
      <vt:lpstr>Addis Ababa, Ethiopia Elev: 2450m   Lat: 09 ˚ 20' N     Long:38 ˚ 45' E </vt:lpstr>
      <vt:lpstr>Alice Springs, Australia Elev: 6.1m   Lat: 23 ° 48' S     Long:133 ° 53' E </vt:lpstr>
      <vt:lpstr>Anchorage, AK (USA) Elev: 34.7 m    Lat:61° 11'N      Long:150° 00'W </vt:lpstr>
      <vt:lpstr>Asheville, NC  (USA) Elev: 652.3 m   Lat: 35˚ 26'N    Long:82˚ 32'W </vt:lpstr>
      <vt:lpstr>Athens Greece Elev: 107 m    Lat: 37 ° 58' N     Long:23 ° 43' E </vt:lpstr>
      <vt:lpstr>Atlanta, GA (USA) Elev: 307.8 m    Lat: 33˚ 38'N     Long:84˚ 26'W </vt:lpstr>
      <vt:lpstr>Austin, TX  (USA) Elev: 189.3 m   Lat: 30° 18'N    Long: 97˚ 42'W </vt:lpstr>
      <vt:lpstr>Baltimore, Maryland, (USA) Elev: 45.1 m    Lat: 39o 10'N    Long: 76o 41'W</vt:lpstr>
      <vt:lpstr>Bangkok , Thailand  Elev: 16.2 m     Lat: 13 ° 44' N    Long: 100 ° 30' E </vt:lpstr>
      <vt:lpstr>Baton Rouge, LA  (USA) Elev: 19.5 m   Lat: 30˚ 32'N     Long: 91˚ 09'W </vt:lpstr>
      <vt:lpstr>Belem, Brazil  Elev: 12.8 m   Lat: 01 ° 27' S    Long: 48 ° 29'W </vt:lpstr>
      <vt:lpstr>Bismark, ND  (USA)  Elev: 503.2 m   Lat: 46˚ 47'N      Long: 100˚ 45'W </vt:lpstr>
      <vt:lpstr>Boston, MA  (USA) Elev: 6.1 m     Lat: 42˚ 22'N    Long: 71˚ 01'W </vt:lpstr>
      <vt:lpstr>Brownsville, TX  (USA) Elev: 5.8 m    Lat: 25˚ 54'N       Long: 97˚ 26'W </vt:lpstr>
      <vt:lpstr> Buffalo, New York (USA) Elev: 214.9 m    Lat: 42o 56'N    Long: 78o 44'W </vt:lpstr>
      <vt:lpstr>Burlington, VT  (USA) Elev: 100.6 m    Lat: 44˚ 28'N    Long: 73˚ 09'W </vt:lpstr>
      <vt:lpstr>Cairo, Eygpt Elev: 116.1 m    Lat: 29 ˚ 52' N     Long: 31 ˚ 20' E </vt:lpstr>
      <vt:lpstr>Calgary, Alberta (Canada) Elev: 1079 m     Lat: 51° 06' N    Long: 114° 01'W </vt:lpstr>
      <vt:lpstr>Caribou, ME  (USA) Elev: 109.2 m    Lat: 46° 52'N    Long: 68° 02'W </vt:lpstr>
      <vt:lpstr>Charleston, SC (USA) Elev: 12.2 m    Lat: 32° 54'N    Long: 80˚ 02'W </vt:lpstr>
      <vt:lpstr>Christchurch, New Zealand Elev: 36 m    Lat: 43 ° 29' S    Long: 172 ° 36' E </vt:lpstr>
      <vt:lpstr>Dakar, Senegal Elev: 39.9 m    Lat: 14 ˚ 42' N    Long: 17˚ 29' W  </vt:lpstr>
      <vt:lpstr>Darwin, Australia Elev: 31.7 m    Lat: 15˚ 25' S     Long: 130˚ 52' E </vt:lpstr>
      <vt:lpstr>Denver, CO (USA) Elev: 1611.2 m     Lat: 39° 46'N     Long: 104˚ 52'W  </vt:lpstr>
      <vt:lpstr>Des Moines, IA (USA) Elev: 291.7 m    Lat: 41˚ 32'N     Long: 93˚ 40'W </vt:lpstr>
      <vt:lpstr>Fairbanks, AK (USA) Elev: 141.1 m    Lat: 64˚ 49'N     Long: 147˚ 51'W  </vt:lpstr>
      <vt:lpstr>Fresno, CA (USA) Elev: 101.5 m     Lat: 36° 47'N    Long: 119° 43'W  </vt:lpstr>
      <vt:lpstr>Green Bay, WI (USA) Elev: 209.7 m   Lat: 44˚ 29'N     Long: 88˚ 08'W </vt:lpstr>
      <vt:lpstr>Hilo, HI (USA) Elev: 9.1 m   Lat: 19˚ 43'N     Long: 155˚ 04'W </vt:lpstr>
      <vt:lpstr>Jackson, MS (USA)  Elev: 94.5 m    Lat: 32° 19'N      Long: 90° 05'W </vt:lpstr>
      <vt:lpstr>Lubbock, TX (USA) Elev: 991.8 m     Lat: 33˚ 39'N    Long: 101˚ 49'W </vt:lpstr>
      <vt:lpstr>Miami, FL (USA) Elev: 10.7 m    Lat: 25˚ 49'N    Long: 80˚ 18'W </vt:lpstr>
      <vt:lpstr>Moscow, ID (USA) Elev: 810.8 m     Lat: 46˚ 43'N     Long: 116˚ 58'W  </vt:lpstr>
      <vt:lpstr>Omsk, Russia Elev: 85 m   Lat: 54˚ 58' N     Long: 73˚ 20' E </vt:lpstr>
      <vt:lpstr>Phoenix, AZ (USA) Elev: 337.4 m    Lat: 33° 26'N     Long: 112˚ 00'W  </vt:lpstr>
      <vt:lpstr>Portland, OR (USA) Elev: 13.7 m   Lat: 43° 39'N    Long: 70° 18'W </vt:lpstr>
      <vt:lpstr>Reykjavik, Iceland Elev: 28 m     Lat: 64 ˚ 09' N    Long: 21 ˚ 56' W </vt:lpstr>
      <vt:lpstr>Salt Lake City, UT (USA) Elev: 1287.8 m   Lat: 40˚ 47'N    Long: 111˚ 58'W  </vt:lpstr>
      <vt:lpstr>San Diego, CA (USA) Elev: 4.0 m   Lat: 32˚ 44'N      Long:117˚ 10'W </vt:lpstr>
      <vt:lpstr>Santiago, Chile Elev: 520 m    Lat: 33˚ 27' S     Long: 70˚ 42'W </vt:lpstr>
      <vt:lpstr>Saskatoon, Canada Elev: 515.1 m    Lat: 52˚ 08' N    Long: 106˚ 38'W </vt:lpstr>
      <vt:lpstr>Vancouver, BC (Canada) Elev: 38.7 m    Lat: 49 ˚ 17' N    Long: 123 ˚ 05'W  </vt:lpstr>
    </vt:vector>
  </TitlesOfParts>
  <Company>busy bee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 Youngman</dc:creator>
  <cp:lastModifiedBy>B Youngman</cp:lastModifiedBy>
  <cp:revision>67</cp:revision>
  <cp:lastPrinted>2011-10-01T23:10:14Z</cp:lastPrinted>
  <dcterms:created xsi:type="dcterms:W3CDTF">2011-10-06T18:36:53Z</dcterms:created>
  <dcterms:modified xsi:type="dcterms:W3CDTF">2011-10-06T18:45:49Z</dcterms:modified>
</cp:coreProperties>
</file>