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2" r:id="rId2"/>
    <p:sldId id="263" r:id="rId3"/>
    <p:sldId id="264" r:id="rId4"/>
    <p:sldId id="277" r:id="rId5"/>
    <p:sldId id="282" r:id="rId6"/>
    <p:sldId id="267" r:id="rId7"/>
    <p:sldId id="284" r:id="rId8"/>
    <p:sldId id="268" r:id="rId9"/>
    <p:sldId id="288" r:id="rId10"/>
    <p:sldId id="270" r:id="rId11"/>
    <p:sldId id="279" r:id="rId12"/>
    <p:sldId id="280" r:id="rId13"/>
    <p:sldId id="273" r:id="rId14"/>
    <p:sldId id="275" r:id="rId15"/>
    <p:sldId id="274" r:id="rId16"/>
    <p:sldId id="286" r:id="rId17"/>
    <p:sldId id="269" r:id="rId18"/>
    <p:sldId id="276" r:id="rId19"/>
    <p:sldId id="292" r:id="rId20"/>
    <p:sldId id="29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5" autoAdjust="0"/>
    <p:restoredTop sz="94622" autoAdjust="0"/>
  </p:normalViewPr>
  <p:slideViewPr>
    <p:cSldViewPr snapToGrid="0" snapToObjects="1">
      <p:cViewPr>
        <p:scale>
          <a:sx n="90" d="100"/>
          <a:sy n="90" d="100"/>
        </p:scale>
        <p:origin x="-176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F4A8B-F5A8-E643-91A2-88E3A20A5D4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1B6A3-0552-5049-A869-6E16843A4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80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01678-0232-6947-A86D-FFF75F475163}" type="datetimeFigureOut">
              <a:rPr lang="en-US" smtClean="0"/>
              <a:t>3/13/12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132EE-6591-8D44-A684-F7C3D5D74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45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algae and </a:t>
            </a:r>
            <a:r>
              <a:rPr lang="en-US" baseline="0" dirty="0" err="1" smtClean="0"/>
              <a:t>protists</a:t>
            </a:r>
            <a:r>
              <a:rPr lang="en-US" baseline="0" dirty="0" smtClean="0"/>
              <a:t> are freshwater – not marine organisms </a:t>
            </a:r>
          </a:p>
          <a:p>
            <a:r>
              <a:rPr lang="en-US" baseline="0" dirty="0" smtClean="0"/>
              <a:t>We would need more pictures     phytoplankton, zooplankton, marine microbes, shelled organisms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we use a </a:t>
            </a:r>
            <a:r>
              <a:rPr lang="en-US" baseline="0" dirty="0" err="1" smtClean="0"/>
              <a:t>coccolith</a:t>
            </a:r>
            <a:r>
              <a:rPr lang="en-US" baseline="0" dirty="0" smtClean="0"/>
              <a:t> here – we need a more recognizable image</a:t>
            </a:r>
          </a:p>
          <a:p>
            <a:endParaRPr lang="en-US" baseline="0" dirty="0" smtClean="0"/>
          </a:p>
          <a:p>
            <a:r>
              <a:rPr lang="en-US" dirty="0" smtClean="0"/>
              <a:t>I think we need a picture of  ocean phytoplankton,  fish,   bacteria (not </a:t>
            </a:r>
            <a:r>
              <a:rPr lang="en-US" dirty="0" err="1" smtClean="0"/>
              <a:t>cynobacteria</a:t>
            </a:r>
            <a:r>
              <a:rPr lang="en-US" dirty="0" smtClean="0"/>
              <a:t>)    a shelled </a:t>
            </a:r>
            <a:r>
              <a:rPr lang="en-US" dirty="0" err="1" smtClean="0"/>
              <a:t>orgnaism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 a crab/</a:t>
            </a:r>
            <a:r>
              <a:rPr lang="en-US" baseline="0" dirty="0" err="1" smtClean="0"/>
              <a:t>coccolith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51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coccolithofores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40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a crab or lobster here or </a:t>
            </a:r>
            <a:r>
              <a:rPr lang="en-US" dirty="0" err="1" smtClean="0"/>
              <a:t>coccolithophore</a:t>
            </a:r>
            <a:endParaRPr lang="en-US" dirty="0" smtClean="0"/>
          </a:p>
          <a:p>
            <a:r>
              <a:rPr lang="en-US" dirty="0" smtClean="0"/>
              <a:t>Is there any way to make the  picture of the  reaction clearer?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2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 of </a:t>
            </a:r>
            <a:r>
              <a:rPr lang="en-US" dirty="0" err="1" smtClean="0"/>
              <a:t>coccolithophores</a:t>
            </a:r>
            <a:r>
              <a:rPr lang="en-US" dirty="0" smtClean="0"/>
              <a:t> and </a:t>
            </a:r>
            <a:r>
              <a:rPr lang="en-US" dirty="0" err="1" smtClean="0"/>
              <a:t>forams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552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want to use one or the other – which ever can be made clearer.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37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81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72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72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2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 of  lobster or crab, </a:t>
            </a:r>
            <a:r>
              <a:rPr lang="en-US" dirty="0" err="1" smtClean="0"/>
              <a:t>coccolithophore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89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you</a:t>
            </a:r>
            <a:r>
              <a:rPr lang="en-US" baseline="0" dirty="0" smtClean="0"/>
              <a:t> label these images    Phytoplankton         and  </a:t>
            </a:r>
            <a:r>
              <a:rPr lang="en-US" baseline="0" dirty="0" err="1" smtClean="0"/>
              <a:t>Nasa</a:t>
            </a:r>
            <a:r>
              <a:rPr lang="en-US" baseline="0" dirty="0" smtClean="0"/>
              <a:t>: Phytoplankton Bloom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11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Possible heading   Phytoplankton use energy from Sun, CO2 and H20</a:t>
            </a:r>
            <a:r>
              <a:rPr lang="en-US" baseline="0" dirty="0" smtClean="0"/>
              <a:t> to photosynthesize/.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67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25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76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we  need</a:t>
            </a:r>
            <a:r>
              <a:rPr lang="en-US" baseline="0" dirty="0" smtClean="0"/>
              <a:t> to draw CO2 and C  in here.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95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we  need</a:t>
            </a:r>
            <a:r>
              <a:rPr lang="en-US" baseline="0" dirty="0" smtClean="0"/>
              <a:t> to draw CO2 and C  in here.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D132EE-6591-8D44-A684-F7C3D5D74A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9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6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55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159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9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8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65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4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2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0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3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9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D197B-5BEE-854F-B89B-51BD0D8005CF}" type="datetimeFigureOut">
              <a:rPr lang="en-US" smtClean="0"/>
              <a:t>3/13/12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C211C-909C-7843-91A1-496967110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21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4.jpg"/><Relationship Id="rId7" Type="http://schemas.openxmlformats.org/officeDocument/2006/relationships/image" Target="../media/image5.jpg"/><Relationship Id="rId8" Type="http://schemas.openxmlformats.org/officeDocument/2006/relationships/image" Target="../media/image6.jpg"/><Relationship Id="rId9" Type="http://schemas.openxmlformats.org/officeDocument/2006/relationships/image" Target="../media/image7.jpeg"/><Relationship Id="rId10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17.jpg"/><Relationship Id="rId5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17.jpg"/><Relationship Id="rId6" Type="http://schemas.openxmlformats.org/officeDocument/2006/relationships/image" Target="../media/image19.jpg"/><Relationship Id="rId7" Type="http://schemas.openxmlformats.org/officeDocument/2006/relationships/image" Target="../media/image18.jpg"/><Relationship Id="rId8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13.jpg"/><Relationship Id="rId5" Type="http://schemas.openxmlformats.org/officeDocument/2006/relationships/image" Target="../media/image12.jpg"/><Relationship Id="rId6" Type="http://schemas.openxmlformats.org/officeDocument/2006/relationships/image" Target="../media/image11.jpg"/><Relationship Id="rId7" Type="http://schemas.openxmlformats.org/officeDocument/2006/relationships/image" Target="../media/image21.jpg"/><Relationship Id="rId8" Type="http://schemas.openxmlformats.org/officeDocument/2006/relationships/image" Target="../media/image22.jpg"/><Relationship Id="rId9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3.jpeg"/><Relationship Id="rId5" Type="http://schemas.microsoft.com/office/2007/relationships/hdphoto" Target="../media/hdphoto2.wdp"/><Relationship Id="rId6" Type="http://schemas.openxmlformats.org/officeDocument/2006/relationships/image" Target="../media/image8.jpg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4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5.jpeg"/><Relationship Id="rId5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9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hyperlink" Target="http://www.planktonchronicles.org/en/episode/11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10.pn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3.jpg"/><Relationship Id="rId8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4.jpg"/><Relationship Id="rId5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kelp-fores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83291"/>
            <a:ext cx="9272912" cy="3550927"/>
          </a:xfrm>
          <a:prstGeom prst="rect">
            <a:avLst/>
          </a:prstGeom>
        </p:spPr>
      </p:pic>
      <p:pic>
        <p:nvPicPr>
          <p:cNvPr id="5" name="Picture 4" descr="cyanobacteria22080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79" y="5233772"/>
            <a:ext cx="2074288" cy="13420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1502864" y="6499148"/>
            <a:ext cx="1531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Cyanobacteria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Biological </a:t>
            </a:r>
            <a:r>
              <a:rPr lang="en-US" dirty="0" smtClean="0"/>
              <a:t>Carbon Pump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02255" y="6513259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Coccolithophorres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737507" y="6527370"/>
            <a:ext cx="1367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Zooplankton</a:t>
            </a:r>
            <a:endParaRPr lang="en-US" dirty="0"/>
          </a:p>
        </p:txBody>
      </p:sp>
      <p:pic>
        <p:nvPicPr>
          <p:cNvPr id="14" name="Picture 13" descr="7_Diversite_du_plancton_C_Sardet_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803" y="5277557"/>
            <a:ext cx="2173642" cy="131233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 descr="phytoplankton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7" y="3499556"/>
            <a:ext cx="2130777" cy="13044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739764" y="4747590"/>
            <a:ext cx="1736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Phytoplankton</a:t>
            </a:r>
            <a:endParaRPr lang="en-US" dirty="0"/>
          </a:p>
        </p:txBody>
      </p:sp>
      <p:pic>
        <p:nvPicPr>
          <p:cNvPr id="10" name="Picture 9" descr="Marine microbes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779" y="3499555"/>
            <a:ext cx="2110438" cy="13448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Rectangle 16"/>
          <p:cNvSpPr/>
          <p:nvPr/>
        </p:nvSpPr>
        <p:spPr>
          <a:xfrm>
            <a:off x="6531334" y="4793088"/>
            <a:ext cx="1790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Marine Microbes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513671" y="4793088"/>
            <a:ext cx="2074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Shelled Organisms </a:t>
            </a:r>
            <a:endParaRPr lang="en-US" dirty="0"/>
          </a:p>
        </p:txBody>
      </p:sp>
      <p:pic>
        <p:nvPicPr>
          <p:cNvPr id="20" name="Picture 19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125" y="5233772"/>
            <a:ext cx="2125875" cy="13225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Picture 20" descr="lobster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633" y="3499556"/>
            <a:ext cx="2177028" cy="13327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58134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dirty="0"/>
              <a:t>Decomposers, </a:t>
            </a:r>
            <a:r>
              <a:rPr lang="en-US" sz="3200" dirty="0" smtClean="0"/>
              <a:t>Feces and Dead Stuff </a:t>
            </a:r>
            <a:r>
              <a:rPr lang="en-US" sz="3200" dirty="0"/>
              <a:t>– Oh My!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4333" y="1298222"/>
            <a:ext cx="7634111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Most dead, decaying bodies and fecal matter are dissolved by ocean water, decomposed by bacteria, or consumed by animals as they slowly sink towards the bottom of the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ocean.</a:t>
            </a:r>
          </a:p>
          <a:p>
            <a:pPr marL="342900" indent="-342900">
              <a:buFont typeface="Arial"/>
              <a:buChar char="•"/>
            </a:pPr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Only a small amount reaches the bottom sediments (about 1-2%)</a:t>
            </a:r>
          </a:p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Bacterial decomposition releases CO2 into the cold water of the deep ocean currents during respiration. </a:t>
            </a:r>
          </a:p>
          <a:p>
            <a:pPr marL="342900" indent="-342900">
              <a:buFont typeface="Arial"/>
              <a:buChar char="•"/>
            </a:pPr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Thus, carbon may stay in deep ocean currents for hundreds of years and in sediments for thousands to millions of years. </a:t>
            </a: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185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-104898"/>
            <a:ext cx="9144000" cy="695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phytoplankt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85" y="3480179"/>
            <a:ext cx="1719469" cy="12962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375994" y="1946583"/>
            <a:ext cx="988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0285" y="30786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4889" y="3068514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Photosynthesis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85581" y="3631691"/>
            <a:ext cx="164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sz="1600" dirty="0" smtClean="0">
                <a:solidFill>
                  <a:schemeClr val="bg1"/>
                </a:solidFill>
              </a:rPr>
              <a:t>Phytoplankton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1464" y="3068514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Respiration</a:t>
            </a:r>
            <a:endParaRPr lang="en-US" dirty="0"/>
          </a:p>
        </p:txBody>
      </p:sp>
      <p:pic>
        <p:nvPicPr>
          <p:cNvPr id="15" name="Picture 14" descr="zooplankt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261" y="4520497"/>
            <a:ext cx="1640849" cy="1088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219226" y="4802124"/>
            <a:ext cx="1236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Zooplankton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266860" y="5733974"/>
            <a:ext cx="1878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Berlin Sans FB" charset="0"/>
              </a:rPr>
              <a:t>Decomposition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08896" y="4830346"/>
            <a:ext cx="1608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Berlin Sans FB" charset="0"/>
              </a:rPr>
              <a:t>Consumed by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3" name="Picture 22" descr="oceanmicrob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921" y="5884334"/>
            <a:ext cx="2111519" cy="721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2494681" y="6266858"/>
            <a:ext cx="920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Bacteria</a:t>
            </a:r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580444" y="2408248"/>
            <a:ext cx="0" cy="9360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845733" y="2408248"/>
            <a:ext cx="0" cy="8927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AutoShape 10"/>
          <p:cNvCxnSpPr>
            <a:cxnSpLocks noChangeShapeType="1"/>
          </p:cNvCxnSpPr>
          <p:nvPr/>
        </p:nvCxnSpPr>
        <p:spPr bwMode="auto">
          <a:xfrm rot="16200000" flipH="1">
            <a:off x="2595478" y="4292420"/>
            <a:ext cx="190500" cy="1771650"/>
          </a:xfrm>
          <a:prstGeom prst="bentConnector2">
            <a:avLst/>
          </a:prstGeom>
          <a:noFill/>
          <a:ln w="28575" cmpd="sng">
            <a:solidFill>
              <a:srgbClr val="000000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8" name="AutoShape 13"/>
          <p:cNvCxnSpPr>
            <a:cxnSpLocks noChangeShapeType="1"/>
          </p:cNvCxnSpPr>
          <p:nvPr/>
        </p:nvCxnSpPr>
        <p:spPr bwMode="auto">
          <a:xfrm>
            <a:off x="1804903" y="5273495"/>
            <a:ext cx="0" cy="497949"/>
          </a:xfrm>
          <a:prstGeom prst="straightConnector1">
            <a:avLst/>
          </a:prstGeom>
          <a:noFill/>
          <a:ln w="38100" cmpd="sng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55742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-104898"/>
            <a:ext cx="9208889" cy="695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phytoplankt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23" y="3437846"/>
            <a:ext cx="1671565" cy="994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80285" y="30786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4889" y="3068514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Photosynthesis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50917" y="3490581"/>
            <a:ext cx="164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sz="1600" dirty="0" smtClean="0">
                <a:solidFill>
                  <a:schemeClr val="bg1"/>
                </a:solidFill>
              </a:rPr>
              <a:t>Phytoplankton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1464" y="3068514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Respiration</a:t>
            </a:r>
            <a:endParaRPr lang="en-US" dirty="0"/>
          </a:p>
        </p:txBody>
      </p:sp>
      <p:pic>
        <p:nvPicPr>
          <p:cNvPr id="15" name="Picture 14" descr="zooplankt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41" y="4313987"/>
            <a:ext cx="1495769" cy="1088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219226" y="4802124"/>
            <a:ext cx="1236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Zooplankton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-15360" y="5241367"/>
            <a:ext cx="18780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Berlin Sans FB" charset="0"/>
              </a:rPr>
              <a:t>Decomposition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08896" y="4830346"/>
            <a:ext cx="14506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Berlin Sans FB" charset="0"/>
              </a:rPr>
              <a:t>Consumed by</a:t>
            </a:r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23" name="Picture 22" descr="oceanmicrob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23" y="5275928"/>
            <a:ext cx="2033656" cy="848297"/>
          </a:xfrm>
          <a:prstGeom prst="round2DiagRect">
            <a:avLst>
              <a:gd name="adj1" fmla="val 3239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2113684" y="5603641"/>
            <a:ext cx="920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Bacteria</a:t>
            </a:r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580444" y="2408248"/>
            <a:ext cx="0" cy="9360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845733" y="2408248"/>
            <a:ext cx="0" cy="8927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Picture 21" descr="tuna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5113962"/>
            <a:ext cx="2540000" cy="1120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Rectangle 23"/>
          <p:cNvSpPr/>
          <p:nvPr/>
        </p:nvSpPr>
        <p:spPr>
          <a:xfrm>
            <a:off x="4054283" y="1946583"/>
            <a:ext cx="835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  <p:cxnSp>
        <p:nvCxnSpPr>
          <p:cNvPr id="28" name="AutoShape 10"/>
          <p:cNvCxnSpPr>
            <a:cxnSpLocks noChangeShapeType="1"/>
          </p:cNvCxnSpPr>
          <p:nvPr/>
        </p:nvCxnSpPr>
        <p:spPr bwMode="auto">
          <a:xfrm rot="16200000" flipH="1">
            <a:off x="2562225" y="3859745"/>
            <a:ext cx="190500" cy="1771650"/>
          </a:xfrm>
          <a:prstGeom prst="bentConnector2">
            <a:avLst/>
          </a:prstGeom>
          <a:noFill/>
          <a:ln w="38100" cmpd="sng">
            <a:solidFill>
              <a:srgbClr val="000000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9" name="AutoShape 13"/>
          <p:cNvCxnSpPr>
            <a:cxnSpLocks noChangeShapeType="1"/>
          </p:cNvCxnSpPr>
          <p:nvPr/>
        </p:nvCxnSpPr>
        <p:spPr bwMode="auto">
          <a:xfrm>
            <a:off x="1771650" y="4565654"/>
            <a:ext cx="0" cy="564011"/>
          </a:xfrm>
          <a:prstGeom prst="straightConnector1">
            <a:avLst/>
          </a:prstGeom>
          <a:noFill/>
          <a:ln w="38100" cmpd="sng">
            <a:solidFill>
              <a:srgbClr val="0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1" name="AutoShape 18"/>
          <p:cNvCxnSpPr>
            <a:cxnSpLocks noChangeShapeType="1"/>
          </p:cNvCxnSpPr>
          <p:nvPr/>
        </p:nvCxnSpPr>
        <p:spPr bwMode="auto">
          <a:xfrm rot="5400000">
            <a:off x="3766259" y="3170413"/>
            <a:ext cx="1392059" cy="12700"/>
          </a:xfrm>
          <a:prstGeom prst="bentConnector3">
            <a:avLst>
              <a:gd name="adj1" fmla="val 100684"/>
            </a:avLst>
          </a:prstGeom>
          <a:noFill/>
          <a:ln w="38100" cmpd="sng">
            <a:solidFill>
              <a:schemeClr val="tx1"/>
            </a:solidFill>
            <a:miter lim="800000"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3" name="Rectangle 32"/>
          <p:cNvSpPr/>
          <p:nvPr/>
        </p:nvSpPr>
        <p:spPr>
          <a:xfrm>
            <a:off x="7155882" y="1957873"/>
            <a:ext cx="835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63237" y="5665127"/>
            <a:ext cx="21918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Higher Level Consumers</a:t>
            </a:r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37" name="AutoShape 20"/>
          <p:cNvCxnSpPr>
            <a:cxnSpLocks noChangeShapeType="1"/>
          </p:cNvCxnSpPr>
          <p:nvPr/>
        </p:nvCxnSpPr>
        <p:spPr bwMode="auto">
          <a:xfrm rot="5400000">
            <a:off x="6735006" y="3201371"/>
            <a:ext cx="1458193" cy="12700"/>
          </a:xfrm>
          <a:prstGeom prst="bentConnector3">
            <a:avLst>
              <a:gd name="adj1" fmla="val 152577"/>
            </a:avLst>
          </a:prstGeom>
          <a:noFill/>
          <a:ln w="38100" cmpd="sng">
            <a:solidFill>
              <a:srgbClr val="000000"/>
            </a:solidFill>
            <a:miter lim="800000"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38" name="AutoShape 14"/>
          <p:cNvCxnSpPr>
            <a:cxnSpLocks noChangeShapeType="1"/>
          </p:cNvCxnSpPr>
          <p:nvPr/>
        </p:nvCxnSpPr>
        <p:spPr bwMode="auto">
          <a:xfrm rot="10800000" flipV="1">
            <a:off x="3317524" y="5571070"/>
            <a:ext cx="1346948" cy="385344"/>
          </a:xfrm>
          <a:prstGeom prst="bentConnector3">
            <a:avLst>
              <a:gd name="adj1" fmla="val -287"/>
            </a:avLst>
          </a:prstGeom>
          <a:noFill/>
          <a:ln w="38100" cmpd="sng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4" name="Text Box 31"/>
          <p:cNvSpPr txBox="1">
            <a:spLocks noChangeArrowheads="1"/>
          </p:cNvSpPr>
          <p:nvPr/>
        </p:nvSpPr>
        <p:spPr bwMode="auto">
          <a:xfrm>
            <a:off x="4780841" y="5444071"/>
            <a:ext cx="152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dirty="0" smtClean="0">
                <a:solidFill>
                  <a:srgbClr val="FFFFFF"/>
                </a:solidFill>
                <a:latin typeface="Berlin Sans FB" charset="0"/>
                <a:cs typeface="+mn-cs"/>
              </a:rPr>
              <a:t>Consumed by</a:t>
            </a:r>
            <a:endParaRPr lang="en-US" sz="1600" dirty="0">
              <a:solidFill>
                <a:srgbClr val="FFFFFF"/>
              </a:solidFill>
              <a:latin typeface="Berlin Sans FB" charset="0"/>
              <a:cs typeface="+mn-cs"/>
            </a:endParaRPr>
          </a:p>
        </p:txBody>
      </p:sp>
      <p:cxnSp>
        <p:nvCxnSpPr>
          <p:cNvPr id="46" name="AutoShape 11"/>
          <p:cNvCxnSpPr>
            <a:cxnSpLocks noChangeShapeType="1"/>
          </p:cNvCxnSpPr>
          <p:nvPr/>
        </p:nvCxnSpPr>
        <p:spPr bwMode="auto">
          <a:xfrm>
            <a:off x="4664472" y="5846219"/>
            <a:ext cx="1548987" cy="0"/>
          </a:xfrm>
          <a:prstGeom prst="straightConnector1">
            <a:avLst/>
          </a:prstGeom>
          <a:noFill/>
          <a:ln w="38100" cmpd="sng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3" name="Text Box 33"/>
          <p:cNvSpPr txBox="1">
            <a:spLocks noChangeArrowheads="1"/>
          </p:cNvSpPr>
          <p:nvPr/>
        </p:nvSpPr>
        <p:spPr bwMode="auto">
          <a:xfrm>
            <a:off x="3256841" y="6031081"/>
            <a:ext cx="152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dirty="0">
                <a:solidFill>
                  <a:srgbClr val="FFFFFF"/>
                </a:solidFill>
                <a:latin typeface="Berlin Sans FB" charset="0"/>
                <a:cs typeface="+mn-cs"/>
              </a:rPr>
              <a:t>Decomposition</a:t>
            </a:r>
          </a:p>
        </p:txBody>
      </p:sp>
      <p:cxnSp>
        <p:nvCxnSpPr>
          <p:cNvPr id="66" name="AutoShape 29"/>
          <p:cNvCxnSpPr>
            <a:cxnSpLocks noChangeShapeType="1"/>
          </p:cNvCxnSpPr>
          <p:nvPr/>
        </p:nvCxnSpPr>
        <p:spPr bwMode="auto">
          <a:xfrm rot="5400000">
            <a:off x="2934314" y="6403991"/>
            <a:ext cx="409083" cy="12700"/>
          </a:xfrm>
          <a:prstGeom prst="bentConnector3">
            <a:avLst>
              <a:gd name="adj1" fmla="val -8641"/>
            </a:avLst>
          </a:prstGeom>
          <a:noFill/>
          <a:ln w="38100" cmpd="sng">
            <a:solidFill>
              <a:srgbClr val="000000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2" name="Picture 61" descr="bottom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46" y="6610349"/>
            <a:ext cx="5037665" cy="239889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1255896" y="6552087"/>
            <a:ext cx="1556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Ocean Sediment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39" name="AutoShape 11"/>
          <p:cNvCxnSpPr>
            <a:cxnSpLocks noChangeShapeType="1"/>
          </p:cNvCxnSpPr>
          <p:nvPr/>
        </p:nvCxnSpPr>
        <p:spPr bwMode="auto">
          <a:xfrm flipH="1">
            <a:off x="627945" y="6069279"/>
            <a:ext cx="322972" cy="11307"/>
          </a:xfrm>
          <a:prstGeom prst="straightConnector1">
            <a:avLst/>
          </a:prstGeom>
          <a:noFill/>
          <a:ln w="38100" cmpd="sng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0" name="Rectangle 39"/>
          <p:cNvSpPr/>
          <p:nvPr/>
        </p:nvSpPr>
        <p:spPr>
          <a:xfrm>
            <a:off x="1344951" y="1986095"/>
            <a:ext cx="988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9807" y="5906132"/>
            <a:ext cx="943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Showcard Gothic" charset="0"/>
              </a:rPr>
              <a:t>2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623410" y="6199642"/>
            <a:ext cx="499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Showcard Gothic" charset="0"/>
              </a:rPr>
              <a:t>C</a:t>
            </a:r>
            <a:endParaRPr lang="en-US" sz="2400" b="1" baseline="-2500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/>
              </a:solidFill>
              <a:latin typeface="Showcard 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64472" y="3490581"/>
            <a:ext cx="249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Respiration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6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Stop and Think: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02000" y="280811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270000"/>
            <a:ext cx="78683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If phytoplankton populations decreased, you might expect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457200" indent="-457200">
              <a:buAutoNum type="alphaUcPeriod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CO2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in the atmosphere to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decrease</a:t>
            </a: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B.  CO2 in the atmosphere to increase</a:t>
            </a: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Explain your choice!</a:t>
            </a:r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459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-97511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25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Removal of CO</a:t>
            </a:r>
            <a:r>
              <a:rPr lang="en-US" baseline="-25000" dirty="0" smtClean="0">
                <a:latin typeface="Calibri" charset="0"/>
                <a:ea typeface="ＭＳ Ｐゴシック" charset="0"/>
                <a:cs typeface="ＭＳ Ｐゴシック" charset="0"/>
              </a:rPr>
              <a:t>2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by Shell-building organisms </a:t>
            </a:r>
            <a:endParaRPr lang="en-US" dirty="0"/>
          </a:p>
        </p:txBody>
      </p:sp>
      <p:pic>
        <p:nvPicPr>
          <p:cNvPr id="5" name="Picture 4" descr="pteropod-limacina-helicin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762" y="3428999"/>
            <a:ext cx="1312889" cy="1439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sea urchi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641" y="5208408"/>
            <a:ext cx="2064095" cy="1548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starfish-pictures_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6" y="5147022"/>
            <a:ext cx="2145942" cy="1609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Tropical_Reef_Tank_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318" y="5320699"/>
            <a:ext cx="1912056" cy="1435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OA3_Riccardo_Rodolfo-Metalpa_Intertidal_Mediterranean_community_normal_pH_thumb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75" y="3428999"/>
            <a:ext cx="1863196" cy="13959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154" y="3471332"/>
            <a:ext cx="1633645" cy="13959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5817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Use of CO</a:t>
            </a:r>
            <a:r>
              <a:rPr lang="en-US" baseline="-25000" dirty="0" smtClean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by  Shell-building Organisms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31333" y="1580444"/>
            <a:ext cx="73942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Shell-building phytoplankton and animals  build their shells from </a:t>
            </a:r>
            <a:r>
              <a:rPr lang="en-US" sz="2400" b="1" u="sng" dirty="0" smtClean="0">
                <a:latin typeface="Calibri" charset="0"/>
                <a:ea typeface="ＭＳ Ｐゴシック" charset="0"/>
                <a:cs typeface="ＭＳ Ｐゴシック" charset="0"/>
              </a:rPr>
              <a:t>carbonate ions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The carbonate ions are produced when dissolved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CO</a:t>
            </a:r>
            <a:r>
              <a:rPr lang="en-US" sz="2400" b="1" baseline="-25000" dirty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 combines with seawater H</a:t>
            </a:r>
            <a:r>
              <a:rPr lang="en-US" sz="2400" b="1" baseline="-25000" dirty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0  to produce carbonic acid(H</a:t>
            </a:r>
            <a:r>
              <a:rPr lang="en-US" sz="2400" b="1" baseline="-25000" dirty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CO</a:t>
            </a:r>
            <a:r>
              <a:rPr lang="en-US" sz="2400" b="1" baseline="-25000" dirty="0">
                <a:latin typeface="Calibri" charset="0"/>
                <a:ea typeface="ＭＳ Ｐゴシック" charset="0"/>
                <a:cs typeface="ＭＳ Ｐゴシック" charset="0"/>
              </a:rPr>
              <a:t>3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), bicarbonate(HCO</a:t>
            </a:r>
            <a:r>
              <a:rPr lang="en-US" sz="2400" b="1" baseline="-25000" dirty="0">
                <a:latin typeface="Calibri" charset="0"/>
                <a:ea typeface="ＭＳ Ｐゴシック" charset="0"/>
                <a:cs typeface="ＭＳ Ｐゴシック" charset="0"/>
              </a:rPr>
              <a:t>3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-) and carbonate ions (CO</a:t>
            </a:r>
            <a:r>
              <a:rPr lang="en-US" sz="2400" b="1" baseline="-25000" dirty="0">
                <a:latin typeface="Calibri" charset="0"/>
                <a:ea typeface="ＭＳ Ｐゴシック" charset="0"/>
                <a:cs typeface="ＭＳ Ｐゴシック" charset="0"/>
              </a:rPr>
              <a:t>3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2-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86" y="3767667"/>
            <a:ext cx="4038603" cy="242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obste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978" y="5007643"/>
            <a:ext cx="2177028" cy="1463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56" y="4232096"/>
            <a:ext cx="1601126" cy="1194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7466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14109" y="11007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39889" y="762351"/>
            <a:ext cx="8636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When shelled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organisms die,  their shells sink  to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the bottom of the oceans and accumulate as carbonate-rich ocean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sediments.</a:t>
            </a: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However, most shells dissolve before reaching bottom sediments, especially in deep, cold water!</a:t>
            </a:r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Most of the carbon that reaches deep ocean sediments are from shell-building plankton like the foraminifera and </a:t>
            </a:r>
            <a:r>
              <a:rPr lang="en-US" sz="24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coccolithophores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  pictured below.  </a:t>
            </a:r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5" descr="BMacEachern HD:Users:bmaceachern:Desktop:foram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377" y="4064001"/>
            <a:ext cx="1570179" cy="2300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2" y="4783668"/>
            <a:ext cx="2177281" cy="1320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1022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0778"/>
            <a:ext cx="8229600" cy="169544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carbon-rich ocean sediments eventually become part of the rock cycle. This time scale takes millions of years.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8557" y="1933222"/>
            <a:ext cx="5517444" cy="434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42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Take Home Point!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4000" y="1338291"/>
            <a:ext cx="86924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The Biological Pump plays a central role in the stability of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the global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carbon cycle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by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removing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CO2 from atmosphere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and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storing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carbon compounds  in: </a:t>
            </a: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Food Chains  (for short time scales -  minutes to years)</a:t>
            </a:r>
          </a:p>
          <a:p>
            <a:pPr marL="457200" indent="-457200">
              <a:buAutoNum type="arabicPeriod"/>
            </a:pPr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2.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Shells (for medium – very long time scales – years to millions of years )</a:t>
            </a:r>
          </a:p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3. Deep Ocean Currents (for long time scales – hundreds of years)</a:t>
            </a:r>
          </a:p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4. Sediments (for very long time scales – millions of years)</a:t>
            </a:r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793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8918"/>
          </a:xfrm>
        </p:spPr>
        <p:txBody>
          <a:bodyPr>
            <a:normAutofit/>
          </a:bodyPr>
          <a:lstStyle/>
          <a:p>
            <a:r>
              <a:rPr lang="en-US" dirty="0" smtClean="0"/>
              <a:t>Stop and Think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64445" y="1213557"/>
            <a:ext cx="76905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/>
              <a:t>2. Many </a:t>
            </a:r>
            <a:r>
              <a:rPr lang="en-US" sz="2800" dirty="0"/>
              <a:t>mountain tops contain </a:t>
            </a:r>
            <a:r>
              <a:rPr lang="en-US" sz="2800" dirty="0" smtClean="0"/>
              <a:t>fossils of shelled creatures that once </a:t>
            </a:r>
            <a:r>
              <a:rPr lang="en-US" sz="2800" dirty="0"/>
              <a:t>lived in the ocean.  Carbon is locked up in these fossils.  Which of the Earth’s spheres </a:t>
            </a:r>
            <a:r>
              <a:rPr lang="en-US" sz="2800" dirty="0" smtClean="0"/>
              <a:t>could </a:t>
            </a:r>
            <a:r>
              <a:rPr lang="en-US" sz="2800" dirty="0"/>
              <a:t>this carbon </a:t>
            </a:r>
            <a:r>
              <a:rPr lang="en-US" sz="2800" dirty="0" smtClean="0"/>
              <a:t>have traveled </a:t>
            </a:r>
            <a:r>
              <a:rPr lang="en-US" sz="2800" dirty="0"/>
              <a:t>through </a:t>
            </a:r>
            <a:r>
              <a:rPr lang="en-US" sz="2800" dirty="0" smtClean="0"/>
              <a:t>on </a:t>
            </a:r>
            <a:r>
              <a:rPr lang="en-US" sz="2800" dirty="0"/>
              <a:t>its </a:t>
            </a:r>
            <a:r>
              <a:rPr lang="en-US" sz="2800" dirty="0" smtClean="0"/>
              <a:t>journey </a:t>
            </a:r>
            <a:r>
              <a:rPr lang="en-US" sz="2800" dirty="0"/>
              <a:t>to </a:t>
            </a:r>
            <a:r>
              <a:rPr lang="en-US" sz="2800" dirty="0" smtClean="0"/>
              <a:t>these </a:t>
            </a:r>
            <a:r>
              <a:rPr lang="en-US" sz="2800" dirty="0"/>
              <a:t>mountain-</a:t>
            </a:r>
            <a:r>
              <a:rPr lang="en-US" sz="2800" dirty="0" smtClean="0"/>
              <a:t>tops? </a:t>
            </a:r>
            <a:endParaRPr lang="en-US" sz="2800" dirty="0"/>
          </a:p>
          <a:p>
            <a:r>
              <a:rPr lang="en-US" sz="2800" dirty="0"/>
              <a:t>A. Geosphere</a:t>
            </a:r>
          </a:p>
          <a:p>
            <a:r>
              <a:rPr lang="en-US" sz="2800" dirty="0"/>
              <a:t>B. Geosphere and biosphere</a:t>
            </a:r>
          </a:p>
          <a:p>
            <a:r>
              <a:rPr lang="en-US" sz="2800" dirty="0"/>
              <a:t>C. Geosphere, biosphere and hydrosphere </a:t>
            </a:r>
          </a:p>
          <a:p>
            <a:r>
              <a:rPr lang="en-US" sz="2800" dirty="0"/>
              <a:t>D. Geosphere, biosphere, hydrosphere and atmosphere</a:t>
            </a:r>
          </a:p>
        </p:txBody>
      </p:sp>
    </p:spTree>
    <p:extLst>
      <p:ext uri="{BB962C8B-B14F-4D97-AF65-F5344CB8AC3E}">
        <p14:creationId xmlns:p14="http://schemas.microsoft.com/office/powerpoint/2010/main" val="3392188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Biological Carbon Pump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89902" y="1417638"/>
            <a:ext cx="871087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Is a process by which CO2 in surface ocean water is transformed by ocean organisms into carbon compounds used to build living matter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9902" y="2474269"/>
            <a:ext cx="839689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These carbon compounds are transferred to deep ocean layers through dead organisms, fecal material and calcified skeletons and shells.</a:t>
            </a:r>
          </a:p>
        </p:txBody>
      </p:sp>
      <p:pic>
        <p:nvPicPr>
          <p:cNvPr id="3" name="Picture 2" descr="pump image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776" y="3561709"/>
            <a:ext cx="5362224" cy="3183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16655" y="6194771"/>
            <a:ext cx="1680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Biological Pump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54472" y="6220172"/>
            <a:ext cx="1532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Physical Pump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957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Credits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60224" y="2551837"/>
            <a:ext cx="505177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Created by Barbara </a:t>
            </a:r>
            <a:r>
              <a:rPr lang="en-US" dirty="0"/>
              <a:t>MacEachern </a:t>
            </a:r>
            <a:r>
              <a:rPr lang="en-US" dirty="0" smtClean="0"/>
              <a:t>and Candace Dunlap TERC</a:t>
            </a:r>
          </a:p>
          <a:p>
            <a:r>
              <a:rPr lang="en-US" dirty="0" smtClean="0"/>
              <a:t>Zooplankton/Phytoplankton images: </a:t>
            </a:r>
            <a:endParaRPr lang="en-US" dirty="0"/>
          </a:p>
          <a:p>
            <a:r>
              <a:rPr lang="en-US" dirty="0" smtClean="0"/>
              <a:t>Plankton </a:t>
            </a:r>
            <a:r>
              <a:rPr lang="en-US" dirty="0"/>
              <a:t>chronicles </a:t>
            </a:r>
            <a:r>
              <a:rPr lang="en-US" dirty="0">
                <a:hlinkClick r:id="rId4"/>
              </a:rPr>
              <a:t>http://www.planktonchronicles.org/en/episode/</a:t>
            </a:r>
            <a:r>
              <a:rPr lang="en-US" dirty="0" smtClean="0">
                <a:hlinkClick r:id="rId4"/>
              </a:rPr>
              <a:t>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571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38348" y="334811"/>
            <a:ext cx="861423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charset="0"/>
                <a:ea typeface="ＭＳ Ｐゴシック" charset="0"/>
                <a:cs typeface="ＭＳ Ｐゴシック" charset="0"/>
              </a:rPr>
              <a:t>The Biological Carbon Pump removes and stores  dissolved ocean CO2  through two different processes</a:t>
            </a:r>
            <a:r>
              <a:rPr lang="en-US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Photosynthesis and food chains</a:t>
            </a:r>
          </a:p>
          <a:p>
            <a:pPr marL="514350" indent="-514350">
              <a:buAutoNum type="arabicPeriod"/>
            </a:pPr>
            <a:r>
              <a:rPr lang="en-US" sz="3200" b="1" dirty="0" smtClean="0">
                <a:latin typeface="Calibri" charset="0"/>
                <a:ea typeface="ＭＳ Ｐゴシック" charset="0"/>
                <a:cs typeface="ＭＳ Ｐゴシック" charset="0"/>
              </a:rPr>
              <a:t>Shell-building organisms</a:t>
            </a:r>
          </a:p>
          <a:p>
            <a:endParaRPr lang="en-US" sz="32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32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en-US" sz="3200" dirty="0"/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88" y="3182570"/>
            <a:ext cx="2540001" cy="3133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starfish-pictures_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05" y="5454334"/>
            <a:ext cx="1539157" cy="1154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sea urchi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191" y="5161757"/>
            <a:ext cx="1159681" cy="8697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pteropod-limacina-helicina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362" y="3741876"/>
            <a:ext cx="918184" cy="10068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 descr="lobster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56" y="3544321"/>
            <a:ext cx="2177028" cy="1463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8088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Removal by  Photosynthesis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4372" y="1139551"/>
            <a:ext cx="885221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Like trees on land,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countless unicellular microscopic plants called </a:t>
            </a:r>
            <a:r>
              <a:rPr lang="en-US" sz="2400" b="1" u="sng" dirty="0" smtClean="0">
                <a:latin typeface="Calibri" charset="0"/>
                <a:ea typeface="ＭＳ Ｐゴシック" charset="0"/>
                <a:cs typeface="ＭＳ Ｐゴシック" charset="0"/>
              </a:rPr>
              <a:t>phytoplankton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  absorb CO</a:t>
            </a:r>
            <a:r>
              <a:rPr lang="en-US" sz="2400" b="1" baseline="-25000" dirty="0" smtClean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 from ocean surface water. </a:t>
            </a: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4372" y="2143428"/>
            <a:ext cx="831242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Large phytoplankton blooms occur when plenty of sunlight, CO2 and nutrients are available.  Important nutrients include nitrogen, iron and B12. </a:t>
            </a:r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6" descr="phytoplankt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89268"/>
            <a:ext cx="1778845" cy="1340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4311" y="3689268"/>
            <a:ext cx="2520245" cy="2464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56323" y="5244640"/>
            <a:ext cx="1736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Phytoplankton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266616" y="6356595"/>
            <a:ext cx="300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NASA Phytoplankton Bloom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44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3" descr="ocean-wallpaper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95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phytoplankt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40" y="3707421"/>
            <a:ext cx="1778845" cy="1340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85701" y="3808478"/>
            <a:ext cx="164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Phytoplankton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666" y="3108652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Photosynthesis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335067" y="1836993"/>
            <a:ext cx="988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  <p:sp>
        <p:nvSpPr>
          <p:cNvPr id="62485" name="Line 21"/>
          <p:cNvSpPr>
            <a:spLocks noChangeShapeType="1"/>
          </p:cNvSpPr>
          <p:nvPr/>
        </p:nvSpPr>
        <p:spPr bwMode="auto">
          <a:xfrm>
            <a:off x="1676400" y="2254945"/>
            <a:ext cx="0" cy="9874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4666" y="634997"/>
            <a:ext cx="12573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Phytoplankton use energy from Sun, CO2 and H20 to photosynthesize</a:t>
            </a:r>
          </a:p>
        </p:txBody>
      </p:sp>
    </p:spTree>
    <p:extLst>
      <p:ext uri="{BB962C8B-B14F-4D97-AF65-F5344CB8AC3E}">
        <p14:creationId xmlns:p14="http://schemas.microsoft.com/office/powerpoint/2010/main" val="2749063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-83857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Cell Respiration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898" y="2580711"/>
            <a:ext cx="543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380383"/>
            <a:ext cx="82295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Like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all living things, phytoplankton respire.  When phytoplankton break down the food they produced from photosynthesis, they release energy and  some CO2 is released back into the water. </a:t>
            </a:r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Some respired CO2 “</a:t>
            </a:r>
            <a:r>
              <a:rPr lang="en-US" sz="2400" b="1" dirty="0" err="1" smtClean="0">
                <a:latin typeface="Calibri" charset="0"/>
                <a:ea typeface="ＭＳ Ｐゴシック" charset="0"/>
                <a:cs typeface="ＭＳ Ｐゴシック" charset="0"/>
              </a:rPr>
              <a:t>undissolves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” and goes back into the atmosphere.  Some respired CO2 is taken up by phytoplankton, shell-building organisms and some moves into ocean currents. </a:t>
            </a:r>
          </a:p>
          <a:p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2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85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3" descr="ocean-wallpaper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-95316"/>
            <a:ext cx="9144000" cy="695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8630" name="Line 22"/>
          <p:cNvSpPr>
            <a:spLocks noChangeShapeType="1"/>
          </p:cNvSpPr>
          <p:nvPr/>
        </p:nvSpPr>
        <p:spPr bwMode="auto">
          <a:xfrm>
            <a:off x="1828800" y="2396055"/>
            <a:ext cx="0" cy="987425"/>
          </a:xfrm>
          <a:prstGeom prst="line">
            <a:avLst/>
          </a:prstGeom>
          <a:noFill/>
          <a:ln w="38100" cmpd="sng">
            <a:solidFill>
              <a:srgbClr val="000000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8629" name="Line 21"/>
          <p:cNvSpPr>
            <a:spLocks noChangeShapeType="1"/>
          </p:cNvSpPr>
          <p:nvPr/>
        </p:nvSpPr>
        <p:spPr bwMode="auto">
          <a:xfrm>
            <a:off x="1676400" y="2424277"/>
            <a:ext cx="0" cy="987425"/>
          </a:xfrm>
          <a:prstGeom prst="line">
            <a:avLst/>
          </a:prstGeom>
          <a:noFill/>
          <a:ln w="38100" cmpd="sng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defRPr/>
            </a:pPr>
            <a:endParaRPr lang="en-US" b="1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+mn-cs"/>
            </a:endParaRPr>
          </a:p>
        </p:txBody>
      </p:sp>
      <p:pic>
        <p:nvPicPr>
          <p:cNvPr id="12" name="Picture 11" descr="phytoplankt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11" y="3572967"/>
            <a:ext cx="1778845" cy="13409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896360" y="3681779"/>
            <a:ext cx="1560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Phytoplankton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-20034" y="3108652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Photosynthesis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873797" y="3110847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Respiration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390105" y="1946583"/>
            <a:ext cx="988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44432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Food Chains and Consumption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19744" y="1788747"/>
            <a:ext cx="746950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Tiny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zooplankton (floating animals) </a:t>
            </a:r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consume   phytoplankton 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for food and energy.  </a:t>
            </a:r>
            <a:endParaRPr lang="en-US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dirty="0" smtClean="0">
                <a:latin typeface="Calibri" charset="0"/>
                <a:ea typeface="ＭＳ Ｐゴシック" charset="0"/>
                <a:cs typeface="ＭＳ Ｐゴシック" charset="0"/>
              </a:rPr>
              <a:t>Thus</a:t>
            </a:r>
            <a:r>
              <a:rPr lang="en-US" sz="2400" b="1" dirty="0">
                <a:latin typeface="Calibri" charset="0"/>
                <a:ea typeface="ＭＳ Ｐゴシック" charset="0"/>
                <a:cs typeface="ＭＳ Ｐゴシック" charset="0"/>
              </a:rPr>
              <a:t>,  carbon compounds are moved into the food chain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. </a:t>
            </a:r>
          </a:p>
        </p:txBody>
      </p:sp>
      <p:pic>
        <p:nvPicPr>
          <p:cNvPr id="5" name="Picture 4" descr="2_Meduses_de_mediterranee_C_Carr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0" y="3521461"/>
            <a:ext cx="2935914" cy="2044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7_Diversite_du_plancton_C_Sardet_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809" y="3535144"/>
            <a:ext cx="2927916" cy="2035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5_Crustaces_et_mollusques_C_Sarde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2" y="3918857"/>
            <a:ext cx="2988772" cy="2125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70691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cean-wallpaper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0" y="-104898"/>
            <a:ext cx="9208889" cy="695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phytoplankt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23" y="3437846"/>
            <a:ext cx="1671565" cy="994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80285" y="307864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4889" y="3068514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Photosynthesis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50917" y="3490581"/>
            <a:ext cx="164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sz="1600" dirty="0" smtClean="0">
                <a:solidFill>
                  <a:schemeClr val="bg1"/>
                </a:solidFill>
              </a:rPr>
              <a:t>Phytoplankton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1464" y="3068514"/>
            <a:ext cx="172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Respiration</a:t>
            </a:r>
            <a:endParaRPr lang="en-US" dirty="0"/>
          </a:p>
        </p:txBody>
      </p:sp>
      <p:pic>
        <p:nvPicPr>
          <p:cNvPr id="15" name="Picture 14" descr="zooplankt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41" y="4153069"/>
            <a:ext cx="1495769" cy="10889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219226" y="4802124"/>
            <a:ext cx="1236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Zooplankton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08896" y="4830346"/>
            <a:ext cx="14506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  <a:latin typeface="Berlin Sans FB" charset="0"/>
              </a:rPr>
              <a:t>Consumed by</a:t>
            </a:r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580444" y="2408248"/>
            <a:ext cx="0" cy="9360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845733" y="2408248"/>
            <a:ext cx="0" cy="8927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Picture 21" descr="tun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5113962"/>
            <a:ext cx="2540000" cy="1120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Rectangle 23"/>
          <p:cNvSpPr/>
          <p:nvPr/>
        </p:nvSpPr>
        <p:spPr>
          <a:xfrm>
            <a:off x="4054283" y="1946583"/>
            <a:ext cx="835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  <p:cxnSp>
        <p:nvCxnSpPr>
          <p:cNvPr id="28" name="AutoShape 10"/>
          <p:cNvCxnSpPr>
            <a:cxnSpLocks noChangeShapeType="1"/>
          </p:cNvCxnSpPr>
          <p:nvPr/>
        </p:nvCxnSpPr>
        <p:spPr bwMode="auto">
          <a:xfrm>
            <a:off x="1771650" y="4571248"/>
            <a:ext cx="1771650" cy="190500"/>
          </a:xfrm>
          <a:prstGeom prst="bentConnector3">
            <a:avLst>
              <a:gd name="adj1" fmla="val 617"/>
            </a:avLst>
          </a:prstGeom>
          <a:noFill/>
          <a:ln w="38100" cmpd="sng">
            <a:solidFill>
              <a:srgbClr val="000000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0" name="Text Box 35"/>
          <p:cNvSpPr txBox="1">
            <a:spLocks noChangeArrowheads="1"/>
          </p:cNvSpPr>
          <p:nvPr/>
        </p:nvSpPr>
        <p:spPr bwMode="auto">
          <a:xfrm rot="5400000">
            <a:off x="2922065" y="3767265"/>
            <a:ext cx="152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dirty="0">
                <a:solidFill>
                  <a:schemeClr val="bg1"/>
                </a:solidFill>
                <a:latin typeface="Berlin Sans FB" charset="0"/>
                <a:cs typeface="+mn-cs"/>
              </a:rPr>
              <a:t>Respiration</a:t>
            </a:r>
          </a:p>
        </p:txBody>
      </p:sp>
      <p:cxnSp>
        <p:nvCxnSpPr>
          <p:cNvPr id="31" name="AutoShape 18"/>
          <p:cNvCxnSpPr>
            <a:cxnSpLocks noChangeShapeType="1"/>
          </p:cNvCxnSpPr>
          <p:nvPr/>
        </p:nvCxnSpPr>
        <p:spPr bwMode="auto">
          <a:xfrm rot="5400000">
            <a:off x="3766259" y="3170413"/>
            <a:ext cx="1392059" cy="12700"/>
          </a:xfrm>
          <a:prstGeom prst="bentConnector3">
            <a:avLst>
              <a:gd name="adj1" fmla="val 100684"/>
            </a:avLst>
          </a:prstGeom>
          <a:noFill/>
          <a:ln w="38100" cmpd="sng">
            <a:solidFill>
              <a:schemeClr val="tx1"/>
            </a:solidFill>
            <a:miter lim="800000"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3" name="Rectangle 32"/>
          <p:cNvSpPr/>
          <p:nvPr/>
        </p:nvSpPr>
        <p:spPr>
          <a:xfrm>
            <a:off x="7155882" y="1957873"/>
            <a:ext cx="835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63237" y="5665127"/>
            <a:ext cx="21918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Higher Level Consumers</a:t>
            </a:r>
            <a:endParaRPr lang="en-US" sz="1600" dirty="0">
              <a:solidFill>
                <a:srgbClr val="FFFFFF"/>
              </a:solidFill>
            </a:endParaRPr>
          </a:p>
        </p:txBody>
      </p:sp>
      <p:cxnSp>
        <p:nvCxnSpPr>
          <p:cNvPr id="37" name="AutoShape 20"/>
          <p:cNvCxnSpPr>
            <a:cxnSpLocks noChangeShapeType="1"/>
          </p:cNvCxnSpPr>
          <p:nvPr/>
        </p:nvCxnSpPr>
        <p:spPr bwMode="auto">
          <a:xfrm rot="5400000">
            <a:off x="6735006" y="3201371"/>
            <a:ext cx="1458193" cy="12700"/>
          </a:xfrm>
          <a:prstGeom prst="bentConnector3">
            <a:avLst>
              <a:gd name="adj1" fmla="val 152577"/>
            </a:avLst>
          </a:prstGeom>
          <a:noFill/>
          <a:ln w="38100" cmpd="sng">
            <a:solidFill>
              <a:srgbClr val="000000"/>
            </a:solidFill>
            <a:miter lim="800000"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4" name="Text Box 31"/>
          <p:cNvSpPr txBox="1">
            <a:spLocks noChangeArrowheads="1"/>
          </p:cNvSpPr>
          <p:nvPr/>
        </p:nvSpPr>
        <p:spPr bwMode="auto">
          <a:xfrm>
            <a:off x="4780841" y="5444071"/>
            <a:ext cx="152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dirty="0" smtClean="0">
                <a:solidFill>
                  <a:srgbClr val="FFFFFF"/>
                </a:solidFill>
                <a:latin typeface="Berlin Sans FB" charset="0"/>
                <a:cs typeface="+mn-cs"/>
              </a:rPr>
              <a:t>Consumed by</a:t>
            </a:r>
            <a:endParaRPr lang="en-US" sz="1600" dirty="0">
              <a:solidFill>
                <a:srgbClr val="FFFFFF"/>
              </a:solidFill>
              <a:latin typeface="Berlin Sans FB" charset="0"/>
              <a:cs typeface="+mn-cs"/>
            </a:endParaRPr>
          </a:p>
        </p:txBody>
      </p:sp>
      <p:cxnSp>
        <p:nvCxnSpPr>
          <p:cNvPr id="46" name="AutoShape 11"/>
          <p:cNvCxnSpPr>
            <a:cxnSpLocks noChangeShapeType="1"/>
          </p:cNvCxnSpPr>
          <p:nvPr/>
        </p:nvCxnSpPr>
        <p:spPr bwMode="auto">
          <a:xfrm>
            <a:off x="4780841" y="5387627"/>
            <a:ext cx="1432618" cy="414848"/>
          </a:xfrm>
          <a:prstGeom prst="bentConnector3">
            <a:avLst>
              <a:gd name="adj1" fmla="val 1736"/>
            </a:avLst>
          </a:prstGeom>
          <a:noFill/>
          <a:ln w="38100" cmpd="sng">
            <a:solidFill>
              <a:schemeClr val="tx1"/>
            </a:solidFill>
            <a:miter lim="800000"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0" name="Rectangle 39"/>
          <p:cNvSpPr/>
          <p:nvPr/>
        </p:nvSpPr>
        <p:spPr>
          <a:xfrm>
            <a:off x="1344951" y="1986095"/>
            <a:ext cx="988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CO</a:t>
            </a:r>
            <a:r>
              <a:rPr lang="en-US" sz="2400" b="1" baseline="-2500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latin typeface="Showcard Gothic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0683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947</Words>
  <Application>Microsoft Macintosh PowerPoint</Application>
  <PresentationFormat>On-screen Show (4:3)</PresentationFormat>
  <Paragraphs>156</Paragraphs>
  <Slides>20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The Biological Carbon Pump</vt:lpstr>
      <vt:lpstr> Biological Carbon Pump</vt:lpstr>
      <vt:lpstr>PowerPoint Presentation</vt:lpstr>
      <vt:lpstr>Removal by  Photosynthesis</vt:lpstr>
      <vt:lpstr>PowerPoint Presentation</vt:lpstr>
      <vt:lpstr>Cell Respiration</vt:lpstr>
      <vt:lpstr>PowerPoint Presentation</vt:lpstr>
      <vt:lpstr>Food Chains and Consumption</vt:lpstr>
      <vt:lpstr>PowerPoint Presentation</vt:lpstr>
      <vt:lpstr>Decomposers, Feces and Dead Stuff – Oh My!</vt:lpstr>
      <vt:lpstr>PowerPoint Presentation</vt:lpstr>
      <vt:lpstr>PowerPoint Presentation</vt:lpstr>
      <vt:lpstr>Stop and Think:</vt:lpstr>
      <vt:lpstr>Removal of CO2 by Shell-building organisms </vt:lpstr>
      <vt:lpstr>Use of CO2 by  Shell-building Organisms</vt:lpstr>
      <vt:lpstr>PowerPoint Presentation</vt:lpstr>
      <vt:lpstr>Some carbon-rich ocean sediments eventually become part of the rock cycle. This time scale takes millions of years.</vt:lpstr>
      <vt:lpstr>Take Home Point!</vt:lpstr>
      <vt:lpstr>Stop and Think</vt:lpstr>
      <vt:lpstr>Credits</vt:lpstr>
    </vt:vector>
  </TitlesOfParts>
  <Company>TERC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MacEachern</dc:creator>
  <cp:lastModifiedBy>Candace Dunlap</cp:lastModifiedBy>
  <cp:revision>100</cp:revision>
  <cp:lastPrinted>2011-10-05T19:39:11Z</cp:lastPrinted>
  <dcterms:created xsi:type="dcterms:W3CDTF">2011-09-20T19:06:04Z</dcterms:created>
  <dcterms:modified xsi:type="dcterms:W3CDTF">2012-03-13T14:09:59Z</dcterms:modified>
</cp:coreProperties>
</file>