
<file path=[Content_Types].xml><?xml version="1.0" encoding="utf-8"?>
<Types xmlns="http://schemas.openxmlformats.org/package/2006/content-types">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slideLayouts/slideLayout6.xml" ContentType="application/vnd.openxmlformats-officedocument.presentationml.slideLayout+xml"/>
  <Override PartName="/docProps/app.xml" ContentType="application/vnd.openxmlformats-officedocument.extended-properties+xml"/>
  <Override PartName="/ppt/presentation.xml" ContentType="application/vnd.openxmlformats-officedocument.presentationml.presentation.main+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Default Extension="tiff" ContentType="image/tiff"/>
  <Override PartName="/ppt/slideLayouts/slideLayout3.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viewProps.xml" ContentType="application/vnd.openxmlformats-officedocument.presentationml.viewProps+xml"/>
  <Override PartName="/ppt/slideMasters/slideMaster1.xml" ContentType="application/vnd.openxmlformats-officedocument.presentationml.slideMaster+xml"/>
  <Default Extension="bin" ContentType="application/vnd.openxmlformats-officedocument.presentationml.printerSettings"/>
  <Default Extension="rels" ContentType="application/vnd.openxmlformats-package.relationships+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r:id="rId1"/>
  </p:sldMasterIdLst>
  <p:sldIdLst>
    <p:sldId id="256" r:id="rId2"/>
  </p:sldIdLst>
  <p:sldSz cx="43891200" cy="21945600"/>
  <p:notesSz cx="6858000" cy="9144000"/>
  <p:defaultTextStyle>
    <a:defPPr>
      <a:defRPr lang="en-US"/>
    </a:defPPr>
    <a:lvl1pPr marL="0" algn="l" defTabSz="3762024" rtl="0" eaLnBrk="1" latinLnBrk="0" hangingPunct="1">
      <a:defRPr sz="7400" kern="1200">
        <a:solidFill>
          <a:schemeClr val="tx1"/>
        </a:solidFill>
        <a:latin typeface="+mn-lt"/>
        <a:ea typeface="+mn-ea"/>
        <a:cs typeface="+mn-cs"/>
      </a:defRPr>
    </a:lvl1pPr>
    <a:lvl2pPr marL="1881012" algn="l" defTabSz="3762024" rtl="0" eaLnBrk="1" latinLnBrk="0" hangingPunct="1">
      <a:defRPr sz="7400" kern="1200">
        <a:solidFill>
          <a:schemeClr val="tx1"/>
        </a:solidFill>
        <a:latin typeface="+mn-lt"/>
        <a:ea typeface="+mn-ea"/>
        <a:cs typeface="+mn-cs"/>
      </a:defRPr>
    </a:lvl2pPr>
    <a:lvl3pPr marL="3762024" algn="l" defTabSz="3762024" rtl="0" eaLnBrk="1" latinLnBrk="0" hangingPunct="1">
      <a:defRPr sz="7400" kern="1200">
        <a:solidFill>
          <a:schemeClr val="tx1"/>
        </a:solidFill>
        <a:latin typeface="+mn-lt"/>
        <a:ea typeface="+mn-ea"/>
        <a:cs typeface="+mn-cs"/>
      </a:defRPr>
    </a:lvl3pPr>
    <a:lvl4pPr marL="5643037" algn="l" defTabSz="3762024" rtl="0" eaLnBrk="1" latinLnBrk="0" hangingPunct="1">
      <a:defRPr sz="7400" kern="1200">
        <a:solidFill>
          <a:schemeClr val="tx1"/>
        </a:solidFill>
        <a:latin typeface="+mn-lt"/>
        <a:ea typeface="+mn-ea"/>
        <a:cs typeface="+mn-cs"/>
      </a:defRPr>
    </a:lvl4pPr>
    <a:lvl5pPr marL="7524049" algn="l" defTabSz="3762024" rtl="0" eaLnBrk="1" latinLnBrk="0" hangingPunct="1">
      <a:defRPr sz="7400" kern="1200">
        <a:solidFill>
          <a:schemeClr val="tx1"/>
        </a:solidFill>
        <a:latin typeface="+mn-lt"/>
        <a:ea typeface="+mn-ea"/>
        <a:cs typeface="+mn-cs"/>
      </a:defRPr>
    </a:lvl5pPr>
    <a:lvl6pPr marL="9405061" algn="l" defTabSz="3762024" rtl="0" eaLnBrk="1" latinLnBrk="0" hangingPunct="1">
      <a:defRPr sz="7400" kern="1200">
        <a:solidFill>
          <a:schemeClr val="tx1"/>
        </a:solidFill>
        <a:latin typeface="+mn-lt"/>
        <a:ea typeface="+mn-ea"/>
        <a:cs typeface="+mn-cs"/>
      </a:defRPr>
    </a:lvl6pPr>
    <a:lvl7pPr marL="11286073" algn="l" defTabSz="3762024" rtl="0" eaLnBrk="1" latinLnBrk="0" hangingPunct="1">
      <a:defRPr sz="7400" kern="1200">
        <a:solidFill>
          <a:schemeClr val="tx1"/>
        </a:solidFill>
        <a:latin typeface="+mn-lt"/>
        <a:ea typeface="+mn-ea"/>
        <a:cs typeface="+mn-cs"/>
      </a:defRPr>
    </a:lvl7pPr>
    <a:lvl8pPr marL="13167086" algn="l" defTabSz="3762024" rtl="0" eaLnBrk="1" latinLnBrk="0" hangingPunct="1">
      <a:defRPr sz="7400" kern="1200">
        <a:solidFill>
          <a:schemeClr val="tx1"/>
        </a:solidFill>
        <a:latin typeface="+mn-lt"/>
        <a:ea typeface="+mn-ea"/>
        <a:cs typeface="+mn-cs"/>
      </a:defRPr>
    </a:lvl8pPr>
    <a:lvl9pPr marL="15048098" algn="l" defTabSz="3762024" rtl="0" eaLnBrk="1" latinLnBrk="0" hangingPunct="1">
      <a:defRPr sz="7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clrMru>
    <a:srgbClr val="4B3D46"/>
    <a:srgbClr val="43497E"/>
    <a:srgbClr val="E4E5E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vertBarState="minimized">
    <p:restoredLeft sz="15620"/>
    <p:restoredTop sz="99842" autoAdjust="0"/>
  </p:normalViewPr>
  <p:slideViewPr>
    <p:cSldViewPr>
      <p:cViewPr varScale="1">
        <p:scale>
          <a:sx n="33" d="100"/>
          <a:sy n="33" d="100"/>
        </p:scale>
        <p:origin x="-200" y="-288"/>
      </p:cViewPr>
      <p:guideLst>
        <p:guide orient="horz" pos="6912"/>
        <p:guide pos="13824"/>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4" Type="http://schemas.openxmlformats.org/officeDocument/2006/relationships/presProps" Target="presProps.xml"/><Relationship Id="rId5" Type="http://schemas.openxmlformats.org/officeDocument/2006/relationships/viewProps" Target="viewProps.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interSettings" Target="printerSettings/printerSettings1.bin"/><Relationship Id="rId6"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6817362"/>
            <a:ext cx="37307520" cy="470408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2435840"/>
            <a:ext cx="30723840" cy="5608320"/>
          </a:xfrm>
        </p:spPr>
        <p:txBody>
          <a:bodyPr/>
          <a:lstStyle>
            <a:lvl1pPr marL="0" indent="0" algn="ctr">
              <a:buNone/>
              <a:defRPr>
                <a:solidFill>
                  <a:schemeClr val="tx1">
                    <a:tint val="75000"/>
                  </a:schemeClr>
                </a:solidFill>
              </a:defRPr>
            </a:lvl1pPr>
            <a:lvl2pPr marL="1881012" indent="0" algn="ctr">
              <a:buNone/>
              <a:defRPr>
                <a:solidFill>
                  <a:schemeClr val="tx1">
                    <a:tint val="75000"/>
                  </a:schemeClr>
                </a:solidFill>
              </a:defRPr>
            </a:lvl2pPr>
            <a:lvl3pPr marL="3762024" indent="0" algn="ctr">
              <a:buNone/>
              <a:defRPr>
                <a:solidFill>
                  <a:schemeClr val="tx1">
                    <a:tint val="75000"/>
                  </a:schemeClr>
                </a:solidFill>
              </a:defRPr>
            </a:lvl3pPr>
            <a:lvl4pPr marL="5643037" indent="0" algn="ctr">
              <a:buNone/>
              <a:defRPr>
                <a:solidFill>
                  <a:schemeClr val="tx1">
                    <a:tint val="75000"/>
                  </a:schemeClr>
                </a:solidFill>
              </a:defRPr>
            </a:lvl4pPr>
            <a:lvl5pPr marL="7524049" indent="0" algn="ctr">
              <a:buNone/>
              <a:defRPr>
                <a:solidFill>
                  <a:schemeClr val="tx1">
                    <a:tint val="75000"/>
                  </a:schemeClr>
                </a:solidFill>
              </a:defRPr>
            </a:lvl5pPr>
            <a:lvl6pPr marL="9405061" indent="0" algn="ctr">
              <a:buNone/>
              <a:defRPr>
                <a:solidFill>
                  <a:schemeClr val="tx1">
                    <a:tint val="75000"/>
                  </a:schemeClr>
                </a:solidFill>
              </a:defRPr>
            </a:lvl6pPr>
            <a:lvl7pPr marL="11286073" indent="0" algn="ctr">
              <a:buNone/>
              <a:defRPr>
                <a:solidFill>
                  <a:schemeClr val="tx1">
                    <a:tint val="75000"/>
                  </a:schemeClr>
                </a:solidFill>
              </a:defRPr>
            </a:lvl7pPr>
            <a:lvl8pPr marL="13167086" indent="0" algn="ctr">
              <a:buNone/>
              <a:defRPr>
                <a:solidFill>
                  <a:schemeClr val="tx1">
                    <a:tint val="75000"/>
                  </a:schemeClr>
                </a:solidFill>
              </a:defRPr>
            </a:lvl8pPr>
            <a:lvl9pPr marL="150480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9625E4-8FF9-4544-B9CC-88F8F2B9032D}" type="datetimeFigureOut">
              <a:rPr lang="en-US" smtClean="0"/>
              <a:pPr/>
              <a:t>11/7/11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9625E4-8FF9-4544-B9CC-88F8F2B9032D}" type="datetimeFigureOut">
              <a:rPr lang="en-US" smtClean="0"/>
              <a:pPr/>
              <a:t>11/7/11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878843"/>
            <a:ext cx="9875520" cy="1872488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4560" y="878843"/>
            <a:ext cx="28895040" cy="187248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9625E4-8FF9-4544-B9CC-88F8F2B9032D}" type="datetimeFigureOut">
              <a:rPr lang="en-US" smtClean="0"/>
              <a:pPr/>
              <a:t>11/7/11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9625E4-8FF9-4544-B9CC-88F8F2B9032D}" type="datetimeFigureOut">
              <a:rPr lang="en-US" smtClean="0"/>
              <a:pPr/>
              <a:t>11/7/11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14102082"/>
            <a:ext cx="37307520" cy="4358640"/>
          </a:xfrm>
        </p:spPr>
        <p:txBody>
          <a:bodyPr anchor="t"/>
          <a:lstStyle>
            <a:lvl1pPr algn="l">
              <a:defRPr sz="165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9301483"/>
            <a:ext cx="37307520" cy="4800598"/>
          </a:xfrm>
        </p:spPr>
        <p:txBody>
          <a:bodyPr anchor="b"/>
          <a:lstStyle>
            <a:lvl1pPr marL="0" indent="0">
              <a:buNone/>
              <a:defRPr sz="8200">
                <a:solidFill>
                  <a:schemeClr val="tx1">
                    <a:tint val="75000"/>
                  </a:schemeClr>
                </a:solidFill>
              </a:defRPr>
            </a:lvl1pPr>
            <a:lvl2pPr marL="1881012" indent="0">
              <a:buNone/>
              <a:defRPr sz="7400">
                <a:solidFill>
                  <a:schemeClr val="tx1">
                    <a:tint val="75000"/>
                  </a:schemeClr>
                </a:solidFill>
              </a:defRPr>
            </a:lvl2pPr>
            <a:lvl3pPr marL="3762024" indent="0">
              <a:buNone/>
              <a:defRPr sz="6600">
                <a:solidFill>
                  <a:schemeClr val="tx1">
                    <a:tint val="75000"/>
                  </a:schemeClr>
                </a:solidFill>
              </a:defRPr>
            </a:lvl3pPr>
            <a:lvl4pPr marL="5643037" indent="0">
              <a:buNone/>
              <a:defRPr sz="5800">
                <a:solidFill>
                  <a:schemeClr val="tx1">
                    <a:tint val="75000"/>
                  </a:schemeClr>
                </a:solidFill>
              </a:defRPr>
            </a:lvl4pPr>
            <a:lvl5pPr marL="7524049" indent="0">
              <a:buNone/>
              <a:defRPr sz="5800">
                <a:solidFill>
                  <a:schemeClr val="tx1">
                    <a:tint val="75000"/>
                  </a:schemeClr>
                </a:solidFill>
              </a:defRPr>
            </a:lvl5pPr>
            <a:lvl6pPr marL="9405061" indent="0">
              <a:buNone/>
              <a:defRPr sz="5800">
                <a:solidFill>
                  <a:schemeClr val="tx1">
                    <a:tint val="75000"/>
                  </a:schemeClr>
                </a:solidFill>
              </a:defRPr>
            </a:lvl6pPr>
            <a:lvl7pPr marL="11286073" indent="0">
              <a:buNone/>
              <a:defRPr sz="5800">
                <a:solidFill>
                  <a:schemeClr val="tx1">
                    <a:tint val="75000"/>
                  </a:schemeClr>
                </a:solidFill>
              </a:defRPr>
            </a:lvl7pPr>
            <a:lvl8pPr marL="13167086" indent="0">
              <a:buNone/>
              <a:defRPr sz="5800">
                <a:solidFill>
                  <a:schemeClr val="tx1">
                    <a:tint val="75000"/>
                  </a:schemeClr>
                </a:solidFill>
              </a:defRPr>
            </a:lvl8pPr>
            <a:lvl9pPr marL="15048098" indent="0">
              <a:buNone/>
              <a:defRPr sz="5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9625E4-8FF9-4544-B9CC-88F8F2B9032D}" type="datetimeFigureOut">
              <a:rPr lang="en-US" smtClean="0"/>
              <a:pPr/>
              <a:t>11/7/11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4560" y="5120641"/>
            <a:ext cx="19385280" cy="14483082"/>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311360" y="5120641"/>
            <a:ext cx="19385280" cy="14483082"/>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9625E4-8FF9-4544-B9CC-88F8F2B9032D}" type="datetimeFigureOut">
              <a:rPr lang="en-US" smtClean="0"/>
              <a:pPr/>
              <a:t>11/7/11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0" y="4912362"/>
            <a:ext cx="19392902" cy="2047238"/>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4" name="Content Placeholder 3"/>
          <p:cNvSpPr>
            <a:spLocks noGrp="1"/>
          </p:cNvSpPr>
          <p:nvPr>
            <p:ph sz="half" idx="2"/>
          </p:nvPr>
        </p:nvSpPr>
        <p:spPr>
          <a:xfrm>
            <a:off x="2194560" y="6959600"/>
            <a:ext cx="19392902" cy="12644122"/>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4912362"/>
            <a:ext cx="19400520" cy="2047238"/>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6" name="Content Placeholder 5"/>
          <p:cNvSpPr>
            <a:spLocks noGrp="1"/>
          </p:cNvSpPr>
          <p:nvPr>
            <p:ph sz="quarter" idx="4"/>
          </p:nvPr>
        </p:nvSpPr>
        <p:spPr>
          <a:xfrm>
            <a:off x="22296122" y="6959600"/>
            <a:ext cx="19400520" cy="12644122"/>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9625E4-8FF9-4544-B9CC-88F8F2B9032D}" type="datetimeFigureOut">
              <a:rPr lang="en-US" smtClean="0"/>
              <a:pPr/>
              <a:t>11/7/11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625E4-8FF9-4544-B9CC-88F8F2B9032D}" type="datetimeFigureOut">
              <a:rPr lang="en-US" smtClean="0"/>
              <a:pPr/>
              <a:t>11/7/11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625E4-8FF9-4544-B9CC-88F8F2B9032D}" type="datetimeFigureOut">
              <a:rPr lang="en-US" smtClean="0"/>
              <a:pPr/>
              <a:t>11/7/11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873760"/>
            <a:ext cx="14439902" cy="3718560"/>
          </a:xfrm>
        </p:spPr>
        <p:txBody>
          <a:bodyPr anchor="b"/>
          <a:lstStyle>
            <a:lvl1pPr algn="l">
              <a:defRPr sz="8200" b="1"/>
            </a:lvl1pPr>
          </a:lstStyle>
          <a:p>
            <a:r>
              <a:rPr lang="en-US" smtClean="0"/>
              <a:t>Click to edit Master title style</a:t>
            </a:r>
            <a:endParaRPr lang="en-US"/>
          </a:p>
        </p:txBody>
      </p:sp>
      <p:sp>
        <p:nvSpPr>
          <p:cNvPr id="3" name="Content Placeholder 2"/>
          <p:cNvSpPr>
            <a:spLocks noGrp="1"/>
          </p:cNvSpPr>
          <p:nvPr>
            <p:ph idx="1"/>
          </p:nvPr>
        </p:nvSpPr>
        <p:spPr>
          <a:xfrm>
            <a:off x="17160240" y="873761"/>
            <a:ext cx="24536400" cy="18729962"/>
          </a:xfrm>
        </p:spPr>
        <p:txBody>
          <a:bodyPr/>
          <a:lstStyle>
            <a:lvl1pPr>
              <a:defRPr sz="13200"/>
            </a:lvl1pPr>
            <a:lvl2pPr>
              <a:defRPr sz="11500"/>
            </a:lvl2pPr>
            <a:lvl3pPr>
              <a:defRPr sz="99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3" y="4592321"/>
            <a:ext cx="14439902" cy="15011402"/>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9625E4-8FF9-4544-B9CC-88F8F2B9032D}" type="datetimeFigureOut">
              <a:rPr lang="en-US" smtClean="0"/>
              <a:pPr/>
              <a:t>11/7/11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15361920"/>
            <a:ext cx="26334720" cy="1813562"/>
          </a:xfrm>
        </p:spPr>
        <p:txBody>
          <a:bodyPr anchor="b"/>
          <a:lstStyle>
            <a:lvl1pPr algn="l">
              <a:defRPr sz="8200" b="1"/>
            </a:lvl1pPr>
          </a:lstStyle>
          <a:p>
            <a:r>
              <a:rPr lang="en-US" smtClean="0"/>
              <a:t>Click to edit Master title style</a:t>
            </a:r>
            <a:endParaRPr lang="en-US"/>
          </a:p>
        </p:txBody>
      </p:sp>
      <p:sp>
        <p:nvSpPr>
          <p:cNvPr id="3" name="Picture Placeholder 2"/>
          <p:cNvSpPr>
            <a:spLocks noGrp="1"/>
          </p:cNvSpPr>
          <p:nvPr>
            <p:ph type="pic" idx="1"/>
          </p:nvPr>
        </p:nvSpPr>
        <p:spPr>
          <a:xfrm>
            <a:off x="8602982" y="1960880"/>
            <a:ext cx="26334720" cy="13167360"/>
          </a:xfrm>
        </p:spPr>
        <p:txBody>
          <a:bodyPr/>
          <a:lstStyle>
            <a:lvl1pPr marL="0" indent="0">
              <a:buNone/>
              <a:defRPr sz="13200"/>
            </a:lvl1pPr>
            <a:lvl2pPr marL="1881012" indent="0">
              <a:buNone/>
              <a:defRPr sz="11500"/>
            </a:lvl2pPr>
            <a:lvl3pPr marL="3762024" indent="0">
              <a:buNone/>
              <a:defRPr sz="9900"/>
            </a:lvl3pPr>
            <a:lvl4pPr marL="5643037" indent="0">
              <a:buNone/>
              <a:defRPr sz="8200"/>
            </a:lvl4pPr>
            <a:lvl5pPr marL="7524049" indent="0">
              <a:buNone/>
              <a:defRPr sz="8200"/>
            </a:lvl5pPr>
            <a:lvl6pPr marL="9405061" indent="0">
              <a:buNone/>
              <a:defRPr sz="8200"/>
            </a:lvl6pPr>
            <a:lvl7pPr marL="11286073" indent="0">
              <a:buNone/>
              <a:defRPr sz="8200"/>
            </a:lvl7pPr>
            <a:lvl8pPr marL="13167086" indent="0">
              <a:buNone/>
              <a:defRPr sz="8200"/>
            </a:lvl8pPr>
            <a:lvl9pPr marL="15048098" indent="0">
              <a:buNone/>
              <a:defRPr sz="8200"/>
            </a:lvl9pPr>
          </a:lstStyle>
          <a:p>
            <a:endParaRPr lang="en-US"/>
          </a:p>
        </p:txBody>
      </p:sp>
      <p:sp>
        <p:nvSpPr>
          <p:cNvPr id="4" name="Text Placeholder 3"/>
          <p:cNvSpPr>
            <a:spLocks noGrp="1"/>
          </p:cNvSpPr>
          <p:nvPr>
            <p:ph type="body" sz="half" idx="2"/>
          </p:nvPr>
        </p:nvSpPr>
        <p:spPr>
          <a:xfrm>
            <a:off x="8602982" y="17175482"/>
            <a:ext cx="26334720" cy="2575558"/>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9625E4-8FF9-4544-B9CC-88F8F2B9032D}" type="datetimeFigureOut">
              <a:rPr lang="en-US" smtClean="0"/>
              <a:pPr/>
              <a:t>11/7/11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2523A6-B9AD-438F-B3EA-A5ACC1512A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878842"/>
            <a:ext cx="39502080" cy="3657600"/>
          </a:xfrm>
          <a:prstGeom prst="rect">
            <a:avLst/>
          </a:prstGeom>
        </p:spPr>
        <p:txBody>
          <a:bodyPr vert="horz" lIns="376202" tIns="188101" rIns="376202" bIns="18810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94560" y="5120641"/>
            <a:ext cx="39502080" cy="14483082"/>
          </a:xfrm>
          <a:prstGeom prst="rect">
            <a:avLst/>
          </a:prstGeom>
        </p:spPr>
        <p:txBody>
          <a:bodyPr vert="horz" lIns="376202" tIns="188101" rIns="376202" bIns="18810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20340322"/>
            <a:ext cx="10241280" cy="1168400"/>
          </a:xfrm>
          <a:prstGeom prst="rect">
            <a:avLst/>
          </a:prstGeom>
        </p:spPr>
        <p:txBody>
          <a:bodyPr vert="horz" lIns="376202" tIns="188101" rIns="376202" bIns="188101" rtlCol="0" anchor="ctr"/>
          <a:lstStyle>
            <a:lvl1pPr algn="l">
              <a:defRPr sz="4900">
                <a:solidFill>
                  <a:schemeClr val="tx1">
                    <a:tint val="75000"/>
                  </a:schemeClr>
                </a:solidFill>
              </a:defRPr>
            </a:lvl1pPr>
          </a:lstStyle>
          <a:p>
            <a:fld id="{B49625E4-8FF9-4544-B9CC-88F8F2B9032D}" type="datetimeFigureOut">
              <a:rPr lang="en-US" smtClean="0"/>
              <a:pPr/>
              <a:t>11/7/11</a:t>
            </a:fld>
            <a:endParaRPr lang="en-US"/>
          </a:p>
        </p:txBody>
      </p:sp>
      <p:sp>
        <p:nvSpPr>
          <p:cNvPr id="5" name="Footer Placeholder 4"/>
          <p:cNvSpPr>
            <a:spLocks noGrp="1"/>
          </p:cNvSpPr>
          <p:nvPr>
            <p:ph type="ftr" sz="quarter" idx="3"/>
          </p:nvPr>
        </p:nvSpPr>
        <p:spPr>
          <a:xfrm>
            <a:off x="14996160" y="20340322"/>
            <a:ext cx="13898880" cy="1168400"/>
          </a:xfrm>
          <a:prstGeom prst="rect">
            <a:avLst/>
          </a:prstGeom>
        </p:spPr>
        <p:txBody>
          <a:bodyPr vert="horz" lIns="376202" tIns="188101" rIns="376202" bIns="188101" rtlCol="0" anchor="ctr"/>
          <a:lstStyle>
            <a:lvl1pPr algn="ctr">
              <a:defRPr sz="4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20340322"/>
            <a:ext cx="10241280" cy="1168400"/>
          </a:xfrm>
          <a:prstGeom prst="rect">
            <a:avLst/>
          </a:prstGeom>
        </p:spPr>
        <p:txBody>
          <a:bodyPr vert="horz" lIns="376202" tIns="188101" rIns="376202" bIns="188101" rtlCol="0" anchor="ctr"/>
          <a:lstStyle>
            <a:lvl1pPr algn="r">
              <a:defRPr sz="4900">
                <a:solidFill>
                  <a:schemeClr val="tx1">
                    <a:tint val="75000"/>
                  </a:schemeClr>
                </a:solidFill>
              </a:defRPr>
            </a:lvl1pPr>
          </a:lstStyle>
          <a:p>
            <a:fld id="{7E2523A6-B9AD-438F-B3EA-A5ACC1512A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ctr" defTabSz="3762024" rtl="0" eaLnBrk="1" latinLnBrk="0" hangingPunct="1">
        <a:spcBef>
          <a:spcPct val="0"/>
        </a:spcBef>
        <a:buNone/>
        <a:defRPr sz="18100" kern="1200">
          <a:solidFill>
            <a:schemeClr val="tx1"/>
          </a:solidFill>
          <a:latin typeface="+mj-lt"/>
          <a:ea typeface="+mj-ea"/>
          <a:cs typeface="+mj-cs"/>
        </a:defRPr>
      </a:lvl1pPr>
    </p:titleStyle>
    <p:bodyStyle>
      <a:lvl1pPr marL="1410759" indent="-1410759" algn="l" defTabSz="3762024" rtl="0" eaLnBrk="1" latinLnBrk="0" hangingPunct="1">
        <a:spcBef>
          <a:spcPct val="20000"/>
        </a:spcBef>
        <a:buFont typeface="Arial" pitchFamily="34" charset="0"/>
        <a:buChar char="•"/>
        <a:defRPr sz="13200" kern="1200">
          <a:solidFill>
            <a:schemeClr val="tx1"/>
          </a:solidFill>
          <a:latin typeface="+mn-lt"/>
          <a:ea typeface="+mn-ea"/>
          <a:cs typeface="+mn-cs"/>
        </a:defRPr>
      </a:lvl1pPr>
      <a:lvl2pPr marL="3056645" indent="-1175633" algn="l" defTabSz="3762024" rtl="0" eaLnBrk="1" latinLnBrk="0" hangingPunct="1">
        <a:spcBef>
          <a:spcPct val="20000"/>
        </a:spcBef>
        <a:buFont typeface="Arial" pitchFamily="34" charset="0"/>
        <a:buChar char="–"/>
        <a:defRPr sz="11500" kern="1200">
          <a:solidFill>
            <a:schemeClr val="tx1"/>
          </a:solidFill>
          <a:latin typeface="+mn-lt"/>
          <a:ea typeface="+mn-ea"/>
          <a:cs typeface="+mn-cs"/>
        </a:defRPr>
      </a:lvl2pPr>
      <a:lvl3pPr marL="4702531" indent="-940506" algn="l" defTabSz="3762024" rtl="0" eaLnBrk="1" latinLnBrk="0" hangingPunct="1">
        <a:spcBef>
          <a:spcPct val="20000"/>
        </a:spcBef>
        <a:buFont typeface="Arial" pitchFamily="34" charset="0"/>
        <a:buChar char="•"/>
        <a:defRPr sz="9900" kern="1200">
          <a:solidFill>
            <a:schemeClr val="tx1"/>
          </a:solidFill>
          <a:latin typeface="+mn-lt"/>
          <a:ea typeface="+mn-ea"/>
          <a:cs typeface="+mn-cs"/>
        </a:defRPr>
      </a:lvl3pPr>
      <a:lvl4pPr marL="6583543"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4pPr>
      <a:lvl5pPr marL="8464555"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5pPr>
      <a:lvl6pPr marL="10345567"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6580"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7592"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8604"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9pPr>
    </p:bodyStyle>
    <p:otherStyle>
      <a:defPPr>
        <a:defRPr lang="en-US"/>
      </a:defPPr>
      <a:lvl1pPr marL="0" algn="l" defTabSz="3762024" rtl="0" eaLnBrk="1" latinLnBrk="0" hangingPunct="1">
        <a:defRPr sz="7400" kern="1200">
          <a:solidFill>
            <a:schemeClr val="tx1"/>
          </a:solidFill>
          <a:latin typeface="+mn-lt"/>
          <a:ea typeface="+mn-ea"/>
          <a:cs typeface="+mn-cs"/>
        </a:defRPr>
      </a:lvl1pPr>
      <a:lvl2pPr marL="1881012" algn="l" defTabSz="3762024" rtl="0" eaLnBrk="1" latinLnBrk="0" hangingPunct="1">
        <a:defRPr sz="7400" kern="1200">
          <a:solidFill>
            <a:schemeClr val="tx1"/>
          </a:solidFill>
          <a:latin typeface="+mn-lt"/>
          <a:ea typeface="+mn-ea"/>
          <a:cs typeface="+mn-cs"/>
        </a:defRPr>
      </a:lvl2pPr>
      <a:lvl3pPr marL="3762024" algn="l" defTabSz="3762024" rtl="0" eaLnBrk="1" latinLnBrk="0" hangingPunct="1">
        <a:defRPr sz="7400" kern="1200">
          <a:solidFill>
            <a:schemeClr val="tx1"/>
          </a:solidFill>
          <a:latin typeface="+mn-lt"/>
          <a:ea typeface="+mn-ea"/>
          <a:cs typeface="+mn-cs"/>
        </a:defRPr>
      </a:lvl3pPr>
      <a:lvl4pPr marL="5643037" algn="l" defTabSz="3762024" rtl="0" eaLnBrk="1" latinLnBrk="0" hangingPunct="1">
        <a:defRPr sz="7400" kern="1200">
          <a:solidFill>
            <a:schemeClr val="tx1"/>
          </a:solidFill>
          <a:latin typeface="+mn-lt"/>
          <a:ea typeface="+mn-ea"/>
          <a:cs typeface="+mn-cs"/>
        </a:defRPr>
      </a:lvl4pPr>
      <a:lvl5pPr marL="7524049" algn="l" defTabSz="3762024" rtl="0" eaLnBrk="1" latinLnBrk="0" hangingPunct="1">
        <a:defRPr sz="7400" kern="1200">
          <a:solidFill>
            <a:schemeClr val="tx1"/>
          </a:solidFill>
          <a:latin typeface="+mn-lt"/>
          <a:ea typeface="+mn-ea"/>
          <a:cs typeface="+mn-cs"/>
        </a:defRPr>
      </a:lvl5pPr>
      <a:lvl6pPr marL="9405061" algn="l" defTabSz="3762024" rtl="0" eaLnBrk="1" latinLnBrk="0" hangingPunct="1">
        <a:defRPr sz="7400" kern="1200">
          <a:solidFill>
            <a:schemeClr val="tx1"/>
          </a:solidFill>
          <a:latin typeface="+mn-lt"/>
          <a:ea typeface="+mn-ea"/>
          <a:cs typeface="+mn-cs"/>
        </a:defRPr>
      </a:lvl6pPr>
      <a:lvl7pPr marL="11286073" algn="l" defTabSz="3762024" rtl="0" eaLnBrk="1" latinLnBrk="0" hangingPunct="1">
        <a:defRPr sz="7400" kern="1200">
          <a:solidFill>
            <a:schemeClr val="tx1"/>
          </a:solidFill>
          <a:latin typeface="+mn-lt"/>
          <a:ea typeface="+mn-ea"/>
          <a:cs typeface="+mn-cs"/>
        </a:defRPr>
      </a:lvl7pPr>
      <a:lvl8pPr marL="13167086" algn="l" defTabSz="3762024" rtl="0" eaLnBrk="1" latinLnBrk="0" hangingPunct="1">
        <a:defRPr sz="7400" kern="1200">
          <a:solidFill>
            <a:schemeClr val="tx1"/>
          </a:solidFill>
          <a:latin typeface="+mn-lt"/>
          <a:ea typeface="+mn-ea"/>
          <a:cs typeface="+mn-cs"/>
        </a:defRPr>
      </a:lvl8pPr>
      <a:lvl9pPr marL="15048098" algn="l" defTabSz="3762024" rtl="0" eaLnBrk="1" latinLnBrk="0" hangingPunct="1">
        <a:defRPr sz="7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tiff"/><Relationship Id="rId4" Type="http://schemas.openxmlformats.org/officeDocument/2006/relationships/image" Target="../media/image3.tiff"/><Relationship Id="rId10" Type="http://schemas.openxmlformats.org/officeDocument/2006/relationships/image" Target="../media/image9.jpeg"/><Relationship Id="rId5" Type="http://schemas.openxmlformats.org/officeDocument/2006/relationships/image" Target="../media/image4.tiff"/><Relationship Id="rId7" Type="http://schemas.openxmlformats.org/officeDocument/2006/relationships/image" Target="../media/image6.tiff"/><Relationship Id="rId11" Type="http://schemas.openxmlformats.org/officeDocument/2006/relationships/image" Target="../media/image10.png"/><Relationship Id="rId12" Type="http://schemas.openxmlformats.org/officeDocument/2006/relationships/image" Target="../media/image11.tiff"/><Relationship Id="rId1" Type="http://schemas.openxmlformats.org/officeDocument/2006/relationships/slideLayout" Target="../slideLayouts/slideLayout1.xml"/><Relationship Id="rId2" Type="http://schemas.openxmlformats.org/officeDocument/2006/relationships/image" Target="../media/image1.tiff"/><Relationship Id="rId9" Type="http://schemas.openxmlformats.org/officeDocument/2006/relationships/image" Target="../media/image8.tiff"/><Relationship Id="rId3" Type="http://schemas.openxmlformats.org/officeDocument/2006/relationships/image" Target="../media/image2.jpeg"/><Relationship Id="rId6" Type="http://schemas.openxmlformats.org/officeDocument/2006/relationships/image" Target="../media/image5.tif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18288000" y="609600"/>
            <a:ext cx="23393400" cy="2554545"/>
          </a:xfrm>
          <a:prstGeom prst="rect">
            <a:avLst/>
          </a:prstGeom>
          <a:noFill/>
        </p:spPr>
        <p:txBody>
          <a:bodyPr wrap="square" rtlCol="0">
            <a:spAutoFit/>
          </a:bodyPr>
          <a:lstStyle/>
          <a:p>
            <a:r>
              <a:rPr lang="en-US" sz="8000" b="1" dirty="0" smtClean="0">
                <a:solidFill>
                  <a:srgbClr val="43497E"/>
                </a:solidFill>
                <a:effectLst>
                  <a:outerShdw blurRad="38100" dist="38100" dir="2700000" algn="tl">
                    <a:srgbClr val="000000">
                      <a:alpha val="43137"/>
                    </a:srgbClr>
                  </a:outerShdw>
                </a:effectLst>
                <a:latin typeface="Helvetica"/>
                <a:cs typeface="Helvetica"/>
              </a:rPr>
              <a:t>Bringing Together Design and Evaluation to Understand Student Learning</a:t>
            </a:r>
          </a:p>
        </p:txBody>
      </p:sp>
      <p:sp>
        <p:nvSpPr>
          <p:cNvPr id="6" name="TextBox 5"/>
          <p:cNvSpPr txBox="1"/>
          <p:nvPr/>
        </p:nvSpPr>
        <p:spPr>
          <a:xfrm>
            <a:off x="990600" y="3200400"/>
            <a:ext cx="42824400" cy="1569660"/>
          </a:xfrm>
          <a:prstGeom prst="rect">
            <a:avLst/>
          </a:prstGeom>
          <a:noFill/>
        </p:spPr>
        <p:txBody>
          <a:bodyPr wrap="square" rtlCol="0">
            <a:spAutoFit/>
          </a:bodyPr>
          <a:lstStyle/>
          <a:p>
            <a:r>
              <a:rPr lang="en-US" sz="3200" dirty="0" err="1" smtClean="0">
                <a:solidFill>
                  <a:srgbClr val="4B3D46"/>
                </a:solidFill>
                <a:latin typeface="Times"/>
                <a:cs typeface="Times"/>
              </a:rPr>
              <a:t>Cathryn</a:t>
            </a:r>
            <a:r>
              <a:rPr lang="en-US" sz="3200" dirty="0" smtClean="0">
                <a:solidFill>
                  <a:srgbClr val="4B3D46"/>
                </a:solidFill>
                <a:latin typeface="Times"/>
                <a:cs typeface="Times"/>
              </a:rPr>
              <a:t> A. </a:t>
            </a:r>
            <a:r>
              <a:rPr lang="en-US" sz="3200" dirty="0" err="1" smtClean="0">
                <a:solidFill>
                  <a:srgbClr val="4B3D46"/>
                </a:solidFill>
                <a:latin typeface="Times"/>
                <a:cs typeface="Times"/>
              </a:rPr>
              <a:t>Manduca</a:t>
            </a:r>
            <a:r>
              <a:rPr lang="en-US" sz="3200" dirty="0" smtClean="0">
                <a:solidFill>
                  <a:srgbClr val="4B3D46"/>
                </a:solidFill>
                <a:latin typeface="Times"/>
                <a:cs typeface="Times"/>
              </a:rPr>
              <a:t>, Carleton College; Tim </a:t>
            </a:r>
            <a:r>
              <a:rPr lang="en-US" sz="3200" dirty="0" err="1" smtClean="0">
                <a:solidFill>
                  <a:srgbClr val="4B3D46"/>
                </a:solidFill>
                <a:latin typeface="Times"/>
                <a:cs typeface="Times"/>
              </a:rPr>
              <a:t>Bralower</a:t>
            </a:r>
            <a:r>
              <a:rPr lang="en-US" sz="3200" dirty="0" smtClean="0">
                <a:solidFill>
                  <a:srgbClr val="4B3D46"/>
                </a:solidFill>
                <a:latin typeface="Times"/>
                <a:cs typeface="Times"/>
              </a:rPr>
              <a:t>, Pennsylvania State University; Diane Clemens-Knott,  California State University-Fullerton; Diane </a:t>
            </a:r>
            <a:r>
              <a:rPr lang="en-US" sz="3200" dirty="0" err="1" smtClean="0">
                <a:solidFill>
                  <a:srgbClr val="4B3D46"/>
                </a:solidFill>
                <a:latin typeface="Times"/>
                <a:cs typeface="Times"/>
              </a:rPr>
              <a:t>Doser</a:t>
            </a:r>
            <a:r>
              <a:rPr lang="en-US" sz="3200" dirty="0" smtClean="0">
                <a:solidFill>
                  <a:srgbClr val="4B3D46"/>
                </a:solidFill>
                <a:latin typeface="Times"/>
                <a:cs typeface="Times"/>
              </a:rPr>
              <a:t>, University of Texas-El Paso; Geoff </a:t>
            </a:r>
            <a:r>
              <a:rPr lang="en-US" sz="3200" dirty="0" err="1" smtClean="0">
                <a:solidFill>
                  <a:srgbClr val="4B3D46"/>
                </a:solidFill>
                <a:latin typeface="Times"/>
                <a:cs typeface="Times"/>
              </a:rPr>
              <a:t>Feiss</a:t>
            </a:r>
            <a:r>
              <a:rPr lang="en-US" sz="3200" dirty="0" smtClean="0">
                <a:solidFill>
                  <a:srgbClr val="4B3D46"/>
                </a:solidFill>
                <a:latin typeface="Times"/>
                <a:cs typeface="Times"/>
              </a:rPr>
              <a:t>, College of William and Mary (retired); Heather Macdonald, College of William and Mary; Carol </a:t>
            </a:r>
            <a:r>
              <a:rPr lang="en-US" sz="3200" dirty="0" err="1" smtClean="0">
                <a:solidFill>
                  <a:srgbClr val="4B3D46"/>
                </a:solidFill>
                <a:latin typeface="Times"/>
                <a:cs typeface="Times"/>
              </a:rPr>
              <a:t>Ormand</a:t>
            </a:r>
            <a:r>
              <a:rPr lang="en-US" sz="3200" dirty="0" smtClean="0">
                <a:solidFill>
                  <a:srgbClr val="4B3D46"/>
                </a:solidFill>
                <a:latin typeface="Times"/>
                <a:cs typeface="Times"/>
              </a:rPr>
              <a:t>, Carleton College; Dallas Rhodes, Georgia Southern University; Randy Richardson, University of Arizona; Mary </a:t>
            </a:r>
            <a:r>
              <a:rPr lang="en-US" sz="3200" dirty="0" err="1" smtClean="0">
                <a:solidFill>
                  <a:srgbClr val="4B3D46"/>
                </a:solidFill>
                <a:latin typeface="Times"/>
                <a:cs typeface="Times"/>
              </a:rPr>
              <a:t>Savina</a:t>
            </a:r>
            <a:r>
              <a:rPr lang="en-US" sz="3200" dirty="0" smtClean="0">
                <a:solidFill>
                  <a:srgbClr val="4B3D46"/>
                </a:solidFill>
                <a:latin typeface="Times"/>
                <a:cs typeface="Times"/>
              </a:rPr>
              <a:t>, Carleton College </a:t>
            </a:r>
            <a:endParaRPr lang="en-US" sz="3200" dirty="0" smtClean="0">
              <a:solidFill>
                <a:schemeClr val="accent3">
                  <a:lumMod val="75000"/>
                </a:schemeClr>
              </a:solidFill>
              <a:latin typeface="Times"/>
              <a:cs typeface="Times"/>
            </a:endParaRPr>
          </a:p>
          <a:p>
            <a:endParaRPr lang="en-US" sz="3200" dirty="0"/>
          </a:p>
        </p:txBody>
      </p:sp>
      <p:cxnSp>
        <p:nvCxnSpPr>
          <p:cNvPr id="33" name="Straight Connector 32"/>
          <p:cNvCxnSpPr/>
          <p:nvPr/>
        </p:nvCxnSpPr>
        <p:spPr>
          <a:xfrm rot="5400000">
            <a:off x="8648700" y="13144500"/>
            <a:ext cx="15087600" cy="76200"/>
          </a:xfrm>
          <a:prstGeom prst="line">
            <a:avLst/>
          </a:prstGeom>
          <a:ln w="63500">
            <a:solidFill>
              <a:srgbClr val="43497E"/>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20574000" y="13182600"/>
            <a:ext cx="15163800" cy="76200"/>
          </a:xfrm>
          <a:prstGeom prst="line">
            <a:avLst/>
          </a:prstGeom>
          <a:ln w="63500">
            <a:solidFill>
              <a:srgbClr val="43497E"/>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1793200" y="12344400"/>
            <a:ext cx="10439400" cy="0"/>
          </a:xfrm>
          <a:prstGeom prst="line">
            <a:avLst/>
          </a:prstGeom>
          <a:ln w="63500">
            <a:noFill/>
          </a:ln>
        </p:spPr>
        <p:style>
          <a:lnRef idx="1">
            <a:schemeClr val="accent1"/>
          </a:lnRef>
          <a:fillRef idx="0">
            <a:schemeClr val="accent1"/>
          </a:fillRef>
          <a:effectRef idx="0">
            <a:schemeClr val="accent1"/>
          </a:effectRef>
          <a:fontRef idx="minor">
            <a:schemeClr val="tx1"/>
          </a:fontRef>
        </p:style>
      </p:cxnSp>
      <p:pic>
        <p:nvPicPr>
          <p:cNvPr id="70" name="Picture 69" descr="banner_large.tif"/>
          <p:cNvPicPr>
            <a:picLocks noChangeAspect="1"/>
          </p:cNvPicPr>
          <p:nvPr/>
        </p:nvPicPr>
        <p:blipFill>
          <a:blip r:embed="rId2"/>
          <a:stretch>
            <a:fillRect/>
          </a:stretch>
        </p:blipFill>
        <p:spPr>
          <a:xfrm>
            <a:off x="990600" y="609600"/>
            <a:ext cx="16507968" cy="1956816"/>
          </a:xfrm>
          <a:prstGeom prst="rect">
            <a:avLst/>
          </a:prstGeom>
        </p:spPr>
      </p:pic>
      <p:sp>
        <p:nvSpPr>
          <p:cNvPr id="72" name="TextBox 71"/>
          <p:cNvSpPr txBox="1"/>
          <p:nvPr/>
        </p:nvSpPr>
        <p:spPr>
          <a:xfrm>
            <a:off x="990600" y="8206026"/>
            <a:ext cx="4034065" cy="861774"/>
          </a:xfrm>
          <a:prstGeom prst="rect">
            <a:avLst/>
          </a:prstGeom>
          <a:noFill/>
        </p:spPr>
        <p:txBody>
          <a:bodyPr wrap="none" rtlCol="0">
            <a:spAutoFit/>
          </a:bodyPr>
          <a:lstStyle/>
          <a:p>
            <a:r>
              <a:rPr lang="en-US" sz="5000" dirty="0" smtClean="0">
                <a:solidFill>
                  <a:srgbClr val="43497E"/>
                </a:solidFill>
                <a:latin typeface="Helvetica"/>
                <a:cs typeface="Helvetica"/>
              </a:rPr>
              <a:t>Setting Goals</a:t>
            </a:r>
            <a:endParaRPr lang="en-US" sz="5000" dirty="0">
              <a:solidFill>
                <a:srgbClr val="43497E"/>
              </a:solidFill>
              <a:latin typeface="Helvetica"/>
              <a:cs typeface="Helvetica"/>
            </a:endParaRPr>
          </a:p>
        </p:txBody>
      </p:sp>
      <p:sp>
        <p:nvSpPr>
          <p:cNvPr id="74" name="TextBox 73"/>
          <p:cNvSpPr txBox="1"/>
          <p:nvPr/>
        </p:nvSpPr>
        <p:spPr>
          <a:xfrm>
            <a:off x="16687800" y="5029200"/>
            <a:ext cx="10287000" cy="1631216"/>
          </a:xfrm>
          <a:prstGeom prst="rect">
            <a:avLst/>
          </a:prstGeom>
          <a:noFill/>
        </p:spPr>
        <p:txBody>
          <a:bodyPr wrap="square" rtlCol="0">
            <a:spAutoFit/>
          </a:bodyPr>
          <a:lstStyle/>
          <a:p>
            <a:r>
              <a:rPr lang="en-US" sz="5000" dirty="0" smtClean="0">
                <a:solidFill>
                  <a:srgbClr val="43497E"/>
                </a:solidFill>
                <a:latin typeface="Helvetica"/>
                <a:cs typeface="Helvetica"/>
              </a:rPr>
              <a:t>Aligning Offerings : </a:t>
            </a:r>
          </a:p>
          <a:p>
            <a:r>
              <a:rPr lang="en-US" sz="5000" dirty="0" smtClean="0">
                <a:solidFill>
                  <a:srgbClr val="43497E"/>
                </a:solidFill>
                <a:latin typeface="Helvetica"/>
                <a:cs typeface="Helvetica"/>
              </a:rPr>
              <a:t>Teaching to the Goals</a:t>
            </a:r>
            <a:endParaRPr lang="en-US" sz="5000" dirty="0">
              <a:solidFill>
                <a:srgbClr val="43497E"/>
              </a:solidFill>
              <a:latin typeface="Helvetica"/>
              <a:cs typeface="Helvetica"/>
            </a:endParaRPr>
          </a:p>
        </p:txBody>
      </p:sp>
      <p:sp>
        <p:nvSpPr>
          <p:cNvPr id="75" name="TextBox 74"/>
          <p:cNvSpPr txBox="1"/>
          <p:nvPr/>
        </p:nvSpPr>
        <p:spPr>
          <a:xfrm>
            <a:off x="28803600" y="5029200"/>
            <a:ext cx="9372600" cy="1631216"/>
          </a:xfrm>
          <a:prstGeom prst="rect">
            <a:avLst/>
          </a:prstGeom>
          <a:noFill/>
        </p:spPr>
        <p:txBody>
          <a:bodyPr wrap="square" rtlCol="0">
            <a:spAutoFit/>
          </a:bodyPr>
          <a:lstStyle/>
          <a:p>
            <a:r>
              <a:rPr lang="en-US" sz="5000" dirty="0" smtClean="0">
                <a:solidFill>
                  <a:srgbClr val="43497E"/>
                </a:solidFill>
                <a:latin typeface="Helvetica"/>
                <a:cs typeface="Helvetica"/>
              </a:rPr>
              <a:t>Assessing Learning: Measuring Program Success </a:t>
            </a:r>
            <a:endParaRPr lang="en-US" sz="5000" dirty="0">
              <a:solidFill>
                <a:srgbClr val="43497E"/>
              </a:solidFill>
              <a:latin typeface="Helvetica"/>
              <a:cs typeface="Helvetica"/>
            </a:endParaRPr>
          </a:p>
        </p:txBody>
      </p:sp>
      <p:sp>
        <p:nvSpPr>
          <p:cNvPr id="76" name="TextBox 75"/>
          <p:cNvSpPr txBox="1"/>
          <p:nvPr/>
        </p:nvSpPr>
        <p:spPr>
          <a:xfrm>
            <a:off x="33909000" y="20955000"/>
            <a:ext cx="9416611" cy="461665"/>
          </a:xfrm>
          <a:prstGeom prst="rect">
            <a:avLst/>
          </a:prstGeom>
          <a:noFill/>
        </p:spPr>
        <p:txBody>
          <a:bodyPr wrap="none" rtlCol="0">
            <a:spAutoFit/>
          </a:bodyPr>
          <a:lstStyle/>
          <a:p>
            <a:r>
              <a:rPr lang="en-US" sz="2400" b="1" dirty="0" smtClean="0">
                <a:latin typeface="Times"/>
                <a:cs typeface="Times"/>
              </a:rPr>
              <a:t>This  work is funded by  NSF grants: </a:t>
            </a:r>
            <a:r>
              <a:rPr lang="en-US" sz="2400" b="1" dirty="0" smtClean="0">
                <a:solidFill>
                  <a:srgbClr val="4B3D46"/>
                </a:solidFill>
                <a:latin typeface="Times"/>
                <a:cs typeface="Times"/>
              </a:rPr>
              <a:t>DUE-0817353 and DUE-0817265</a:t>
            </a:r>
            <a:endParaRPr lang="en-US" sz="2400" b="1" dirty="0">
              <a:latin typeface="Times"/>
              <a:cs typeface="Times"/>
            </a:endParaRPr>
          </a:p>
        </p:txBody>
      </p:sp>
      <p:sp>
        <p:nvSpPr>
          <p:cNvPr id="79" name="Rectangle 78"/>
          <p:cNvSpPr/>
          <p:nvPr/>
        </p:nvSpPr>
        <p:spPr>
          <a:xfrm>
            <a:off x="990600" y="19473208"/>
            <a:ext cx="13868400" cy="1938992"/>
          </a:xfrm>
          <a:prstGeom prst="rect">
            <a:avLst/>
          </a:prstGeom>
        </p:spPr>
        <p:txBody>
          <a:bodyPr wrap="square">
            <a:spAutoFit/>
          </a:bodyPr>
          <a:lstStyle/>
          <a:p>
            <a:r>
              <a:rPr lang="en-US" sz="2400" dirty="0" err="1" smtClean="0">
                <a:latin typeface="Times"/>
                <a:cs typeface="Times"/>
              </a:rPr>
              <a:t>Geoscience</a:t>
            </a:r>
            <a:r>
              <a:rPr lang="en-US" sz="2400" dirty="0" smtClean="0">
                <a:latin typeface="Times"/>
                <a:cs typeface="Times"/>
              </a:rPr>
              <a:t> departments offer a wide variety of majors and inter-departmental programs reflecting a range of program goals from the development of geologists, geographers, geochemists, </a:t>
            </a:r>
            <a:r>
              <a:rPr lang="en-US" sz="2400" dirty="0" err="1" smtClean="0">
                <a:latin typeface="Times"/>
                <a:cs typeface="Times"/>
              </a:rPr>
              <a:t>biogeoscientists</a:t>
            </a:r>
            <a:r>
              <a:rPr lang="en-US" sz="2400" dirty="0" smtClean="0">
                <a:latin typeface="Times"/>
                <a:cs typeface="Times"/>
              </a:rPr>
              <a:t> and geophysicists for work in industry, government research and academia to the development of policy makers, environmental consultants, teachers, and sustainability experts.</a:t>
            </a:r>
          </a:p>
          <a:p>
            <a:endParaRPr lang="en-US" sz="2400" dirty="0" smtClean="0">
              <a:latin typeface="Times"/>
              <a:cs typeface="Times"/>
            </a:endParaRPr>
          </a:p>
        </p:txBody>
      </p:sp>
      <p:sp>
        <p:nvSpPr>
          <p:cNvPr id="80" name="TextBox 79"/>
          <p:cNvSpPr txBox="1"/>
          <p:nvPr/>
        </p:nvSpPr>
        <p:spPr>
          <a:xfrm>
            <a:off x="16840200" y="6781800"/>
            <a:ext cx="10896600" cy="4185762"/>
          </a:xfrm>
          <a:prstGeom prst="rect">
            <a:avLst/>
          </a:prstGeom>
          <a:noFill/>
        </p:spPr>
        <p:txBody>
          <a:bodyPr wrap="square" rtlCol="0">
            <a:spAutoFit/>
          </a:bodyPr>
          <a:lstStyle/>
          <a:p>
            <a:r>
              <a:rPr lang="en-US" sz="3200" dirty="0" smtClean="0">
                <a:latin typeface="Times"/>
                <a:cs typeface="Times"/>
              </a:rPr>
              <a:t>The alignment of program goals with course offerings lies at the heart of designing strong educational programming. Developing a matrix with learning opportunities on one axis and learning goals on another or a curriculum map showing the pathways of students through the curriculum to the awarding of a degree are two techniques that support this alignment.</a:t>
            </a:r>
          </a:p>
          <a:p>
            <a:endParaRPr lang="en-US" dirty="0"/>
          </a:p>
        </p:txBody>
      </p:sp>
      <p:sp>
        <p:nvSpPr>
          <p:cNvPr id="81" name="TextBox 80"/>
          <p:cNvSpPr txBox="1"/>
          <p:nvPr/>
        </p:nvSpPr>
        <p:spPr>
          <a:xfrm>
            <a:off x="990600" y="9144000"/>
            <a:ext cx="14249400" cy="1569660"/>
          </a:xfrm>
          <a:prstGeom prst="rect">
            <a:avLst/>
          </a:prstGeom>
          <a:noFill/>
        </p:spPr>
        <p:txBody>
          <a:bodyPr wrap="square" rtlCol="0">
            <a:spAutoFit/>
          </a:bodyPr>
          <a:lstStyle/>
          <a:p>
            <a:r>
              <a:rPr lang="en-US" sz="3200" dirty="0" smtClean="0">
                <a:latin typeface="Times"/>
                <a:cs typeface="Times"/>
              </a:rPr>
              <a:t>Articulating the goals of a program is the first step toward understanding if students are achieving the desired learning. Performing a SWOT analysis or imagining the ideal student on the day of graduation can initiate a discussion of program goals</a:t>
            </a:r>
            <a:r>
              <a:rPr lang="en-US" sz="3200" dirty="0" smtClean="0"/>
              <a:t>. </a:t>
            </a:r>
            <a:endParaRPr lang="en-US" sz="3200" dirty="0"/>
          </a:p>
        </p:txBody>
      </p:sp>
      <p:pic>
        <p:nvPicPr>
          <p:cNvPr id="82" name="Picture 81" descr="swot_diagram.v2.jpg"/>
          <p:cNvPicPr>
            <a:picLocks noChangeAspect="1"/>
          </p:cNvPicPr>
          <p:nvPr/>
        </p:nvPicPr>
        <p:blipFill>
          <a:blip r:embed="rId3"/>
          <a:stretch>
            <a:fillRect/>
          </a:stretch>
        </p:blipFill>
        <p:spPr>
          <a:xfrm>
            <a:off x="990600" y="11201400"/>
            <a:ext cx="1758686" cy="1752600"/>
          </a:xfrm>
          <a:prstGeom prst="rect">
            <a:avLst/>
          </a:prstGeom>
          <a:ln>
            <a:solidFill>
              <a:srgbClr val="4B3D46"/>
            </a:solidFill>
          </a:ln>
        </p:spPr>
      </p:pic>
      <p:pic>
        <p:nvPicPr>
          <p:cNvPr id="83" name="Picture 82" descr="fig 2.tiff"/>
          <p:cNvPicPr>
            <a:picLocks noChangeAspect="1"/>
          </p:cNvPicPr>
          <p:nvPr/>
        </p:nvPicPr>
        <p:blipFill>
          <a:blip r:embed="rId4"/>
          <a:stretch>
            <a:fillRect/>
          </a:stretch>
        </p:blipFill>
        <p:spPr>
          <a:xfrm>
            <a:off x="990600" y="13258800"/>
            <a:ext cx="6647757" cy="5867400"/>
          </a:xfrm>
          <a:prstGeom prst="rect">
            <a:avLst/>
          </a:prstGeom>
          <a:ln>
            <a:solidFill>
              <a:srgbClr val="4B3D46"/>
            </a:solidFill>
          </a:ln>
        </p:spPr>
      </p:pic>
      <p:sp>
        <p:nvSpPr>
          <p:cNvPr id="85" name="TextBox 84"/>
          <p:cNvSpPr txBox="1"/>
          <p:nvPr/>
        </p:nvSpPr>
        <p:spPr>
          <a:xfrm>
            <a:off x="990600" y="5029200"/>
            <a:ext cx="14097000" cy="3046988"/>
          </a:xfrm>
          <a:prstGeom prst="rect">
            <a:avLst/>
          </a:prstGeom>
          <a:solidFill>
            <a:schemeClr val="tx2">
              <a:lumMod val="20000"/>
              <a:lumOff val="80000"/>
            </a:schemeClr>
          </a:solidFill>
        </p:spPr>
        <p:txBody>
          <a:bodyPr wrap="square" rtlCol="0">
            <a:spAutoFit/>
          </a:bodyPr>
          <a:lstStyle/>
          <a:p>
            <a:r>
              <a:rPr lang="en-US" sz="3200" dirty="0" smtClean="0">
                <a:latin typeface="Times"/>
                <a:cs typeface="Times"/>
              </a:rPr>
              <a:t>We can understand what students’ are learning in </a:t>
            </a:r>
            <a:r>
              <a:rPr lang="en-US" sz="3200" dirty="0" err="1" smtClean="0">
                <a:latin typeface="Times"/>
                <a:cs typeface="Times"/>
              </a:rPr>
              <a:t>geoscience</a:t>
            </a:r>
            <a:r>
              <a:rPr lang="en-US" sz="3200" dirty="0" smtClean="0">
                <a:latin typeface="Times"/>
                <a:cs typeface="Times"/>
              </a:rPr>
              <a:t> programs from two points of view: by analyzing what we are teaching and by analyzing how students’ thinking changes as a result of our programming. To continually improve undergraduate </a:t>
            </a:r>
            <a:r>
              <a:rPr lang="en-US" sz="3200" dirty="0" err="1" smtClean="0">
                <a:latin typeface="Times"/>
                <a:cs typeface="Times"/>
              </a:rPr>
              <a:t>geoscience</a:t>
            </a:r>
            <a:r>
              <a:rPr lang="en-US" sz="3200" dirty="0" smtClean="0">
                <a:latin typeface="Times"/>
                <a:cs typeface="Times"/>
              </a:rPr>
              <a:t> education within a department requires that these two types of analysis be brought together with an understanding of the goals of the program.</a:t>
            </a:r>
            <a:endParaRPr lang="en-US" sz="3200" dirty="0"/>
          </a:p>
        </p:txBody>
      </p:sp>
      <p:pic>
        <p:nvPicPr>
          <p:cNvPr id="86" name="Picture 85" descr="fig 3.tiff"/>
          <p:cNvPicPr>
            <a:picLocks noChangeAspect="1"/>
          </p:cNvPicPr>
          <p:nvPr/>
        </p:nvPicPr>
        <p:blipFill>
          <a:blip r:embed="rId5"/>
          <a:stretch>
            <a:fillRect/>
          </a:stretch>
        </p:blipFill>
        <p:spPr>
          <a:xfrm>
            <a:off x="16840200" y="10210800"/>
            <a:ext cx="5870730" cy="4267200"/>
          </a:xfrm>
          <a:prstGeom prst="rect">
            <a:avLst/>
          </a:prstGeom>
          <a:ln>
            <a:solidFill>
              <a:srgbClr val="4B3D46"/>
            </a:solidFill>
          </a:ln>
        </p:spPr>
      </p:pic>
      <p:sp>
        <p:nvSpPr>
          <p:cNvPr id="87" name="TextBox 86"/>
          <p:cNvSpPr txBox="1"/>
          <p:nvPr/>
        </p:nvSpPr>
        <p:spPr>
          <a:xfrm>
            <a:off x="23241000" y="10287000"/>
            <a:ext cx="4191000" cy="4031873"/>
          </a:xfrm>
          <a:prstGeom prst="rect">
            <a:avLst/>
          </a:prstGeom>
          <a:noFill/>
        </p:spPr>
        <p:txBody>
          <a:bodyPr wrap="square" rtlCol="0">
            <a:spAutoFit/>
          </a:bodyPr>
          <a:lstStyle/>
          <a:p>
            <a:r>
              <a:rPr lang="en-US" sz="3200" dirty="0" smtClean="0">
                <a:latin typeface="Helvetica"/>
                <a:cs typeface="Helvetica"/>
              </a:rPr>
              <a:t>Benefits of the Matrix Approach</a:t>
            </a:r>
          </a:p>
          <a:p>
            <a:pPr marL="338138" indent="-338138">
              <a:buFont typeface="+mj-lt"/>
              <a:buAutoNum type="arabicPeriod"/>
              <a:tabLst>
                <a:tab pos="555625" algn="l"/>
              </a:tabLst>
            </a:pPr>
            <a:r>
              <a:rPr lang="en-US" sz="2400" dirty="0" smtClean="0">
                <a:latin typeface="Times"/>
                <a:cs typeface="Times"/>
              </a:rPr>
              <a:t>Faculty learn about each other’s teaching styles and courses.</a:t>
            </a:r>
          </a:p>
          <a:p>
            <a:pPr marL="338138" indent="-338138">
              <a:buFont typeface="+mj-lt"/>
              <a:buAutoNum type="arabicPeriod"/>
            </a:pPr>
            <a:r>
              <a:rPr lang="en-US" sz="2400" smtClean="0">
                <a:latin typeface="Times"/>
                <a:cs typeface="Times"/>
              </a:rPr>
              <a:t>Faculty feel relieved </a:t>
            </a:r>
            <a:r>
              <a:rPr lang="en-US" sz="2400" dirty="0" smtClean="0">
                <a:latin typeface="Times"/>
                <a:cs typeface="Times"/>
              </a:rPr>
              <a:t>at not having to try to teach every skill in their own courses.</a:t>
            </a:r>
          </a:p>
          <a:p>
            <a:pPr marL="338138" indent="-338138">
              <a:buFont typeface="+mj-lt"/>
              <a:buAutoNum type="arabicPeriod"/>
            </a:pPr>
            <a:r>
              <a:rPr lang="en-US" sz="2400" dirty="0" smtClean="0">
                <a:latin typeface="Times"/>
                <a:cs typeface="Times"/>
              </a:rPr>
              <a:t>Students feel well prepared for capstone experiences.</a:t>
            </a:r>
            <a:endParaRPr lang="en-US" sz="3200" dirty="0" smtClean="0">
              <a:latin typeface="Times"/>
              <a:cs typeface="Times"/>
            </a:endParaRPr>
          </a:p>
        </p:txBody>
      </p:sp>
      <p:pic>
        <p:nvPicPr>
          <p:cNvPr id="88" name="Picture 87" descr="fig 4.tiff"/>
          <p:cNvPicPr>
            <a:picLocks noChangeAspect="1"/>
          </p:cNvPicPr>
          <p:nvPr/>
        </p:nvPicPr>
        <p:blipFill>
          <a:blip r:embed="rId6"/>
          <a:stretch>
            <a:fillRect/>
          </a:stretch>
        </p:blipFill>
        <p:spPr>
          <a:xfrm>
            <a:off x="22860000" y="15621000"/>
            <a:ext cx="4603448" cy="4191000"/>
          </a:xfrm>
          <a:prstGeom prst="rect">
            <a:avLst/>
          </a:prstGeom>
          <a:ln>
            <a:solidFill>
              <a:srgbClr val="4B3D46"/>
            </a:solidFill>
          </a:ln>
        </p:spPr>
      </p:pic>
      <p:pic>
        <p:nvPicPr>
          <p:cNvPr id="90" name="Picture 89" descr="fig 2.tiff"/>
          <p:cNvPicPr>
            <a:picLocks noChangeAspect="1"/>
          </p:cNvPicPr>
          <p:nvPr/>
        </p:nvPicPr>
        <p:blipFill>
          <a:blip r:embed="rId7"/>
          <a:stretch>
            <a:fillRect/>
          </a:stretch>
        </p:blipFill>
        <p:spPr>
          <a:xfrm>
            <a:off x="16840200" y="16687800"/>
            <a:ext cx="4963583" cy="3200400"/>
          </a:xfrm>
          <a:prstGeom prst="rect">
            <a:avLst/>
          </a:prstGeom>
          <a:solidFill>
            <a:srgbClr val="43497E"/>
          </a:solidFill>
          <a:ln>
            <a:solidFill>
              <a:srgbClr val="4B3D46"/>
            </a:solidFill>
          </a:ln>
        </p:spPr>
      </p:pic>
      <p:sp>
        <p:nvSpPr>
          <p:cNvPr id="91" name="TextBox 90"/>
          <p:cNvSpPr txBox="1"/>
          <p:nvPr/>
        </p:nvSpPr>
        <p:spPr>
          <a:xfrm>
            <a:off x="16840200" y="15011400"/>
            <a:ext cx="5791200" cy="1323439"/>
          </a:xfrm>
          <a:prstGeom prst="rect">
            <a:avLst/>
          </a:prstGeom>
          <a:noFill/>
        </p:spPr>
        <p:txBody>
          <a:bodyPr wrap="square" rtlCol="0">
            <a:spAutoFit/>
          </a:bodyPr>
          <a:lstStyle/>
          <a:p>
            <a:r>
              <a:rPr lang="en-US" sz="3200" dirty="0" smtClean="0">
                <a:latin typeface="Helvetica"/>
                <a:cs typeface="Helvetica"/>
              </a:rPr>
              <a:t>Curriculum Maps </a:t>
            </a:r>
            <a:r>
              <a:rPr lang="en-US" sz="2400" dirty="0" smtClean="0">
                <a:latin typeface="Times"/>
                <a:cs typeface="Times"/>
              </a:rPr>
              <a:t>show the students’ experience at a glance providing a platform for discussion</a:t>
            </a:r>
            <a:endParaRPr lang="en-US" sz="2400" dirty="0">
              <a:latin typeface="Times"/>
              <a:cs typeface="Times"/>
            </a:endParaRPr>
          </a:p>
        </p:txBody>
      </p:sp>
      <p:sp>
        <p:nvSpPr>
          <p:cNvPr id="92" name="TextBox 91"/>
          <p:cNvSpPr txBox="1"/>
          <p:nvPr/>
        </p:nvSpPr>
        <p:spPr>
          <a:xfrm>
            <a:off x="28803600" y="6781800"/>
            <a:ext cx="14020800" cy="3046988"/>
          </a:xfrm>
          <a:prstGeom prst="rect">
            <a:avLst/>
          </a:prstGeom>
          <a:noFill/>
        </p:spPr>
        <p:txBody>
          <a:bodyPr wrap="square" rtlCol="0">
            <a:spAutoFit/>
          </a:bodyPr>
          <a:lstStyle/>
          <a:p>
            <a:r>
              <a:rPr lang="en-US" sz="3200" dirty="0" smtClean="0">
                <a:latin typeface="Times"/>
                <a:cs typeface="Times"/>
              </a:rPr>
              <a:t>Strong alignment of goals and programming does not ensure that students are mastering the desired knowledge and skills. An investigation into the response of the students to the programming is also required . Increasingly, all academic institutions are being asked to assess student learning within their programs. Assessment data can answer questions like “Is our well-designed program working as intended?” or “Are the students learning what I think I am teaching?”</a:t>
            </a:r>
          </a:p>
        </p:txBody>
      </p:sp>
      <p:sp>
        <p:nvSpPr>
          <p:cNvPr id="93" name="TextBox 92"/>
          <p:cNvSpPr txBox="1"/>
          <p:nvPr/>
        </p:nvSpPr>
        <p:spPr>
          <a:xfrm>
            <a:off x="28956000" y="18936831"/>
            <a:ext cx="13944600" cy="1815882"/>
          </a:xfrm>
          <a:prstGeom prst="rect">
            <a:avLst/>
          </a:prstGeom>
          <a:noFill/>
        </p:spPr>
        <p:txBody>
          <a:bodyPr wrap="square" rtlCol="0">
            <a:spAutoFit/>
          </a:bodyPr>
          <a:lstStyle/>
          <a:p>
            <a:r>
              <a:rPr lang="en-US" sz="2800" dirty="0" smtClean="0">
                <a:latin typeface="Times"/>
                <a:cs typeface="Times"/>
              </a:rPr>
              <a:t>Departments </a:t>
            </a:r>
            <a:r>
              <a:rPr lang="en-US" sz="2800" dirty="0" smtClean="0">
                <a:latin typeface="Times"/>
                <a:cs typeface="Times"/>
              </a:rPr>
              <a:t>have taken a wide variety of approaches to answering these questions including exit interviews and examinations, portfolios, and rubrics to evaluate senior level work, field work, and research presentations. Logic models can be used as a tool for designing program evaluation. </a:t>
            </a:r>
          </a:p>
          <a:p>
            <a:endParaRPr lang="en-US" sz="2800" dirty="0"/>
          </a:p>
        </p:txBody>
      </p:sp>
      <p:pic>
        <p:nvPicPr>
          <p:cNvPr id="94" name="Picture 93" descr="fig 3.tiff"/>
          <p:cNvPicPr>
            <a:picLocks noChangeAspect="1"/>
          </p:cNvPicPr>
          <p:nvPr/>
        </p:nvPicPr>
        <p:blipFill>
          <a:blip r:embed="rId8"/>
          <a:stretch>
            <a:fillRect/>
          </a:stretch>
        </p:blipFill>
        <p:spPr>
          <a:xfrm>
            <a:off x="28956000" y="10439400"/>
            <a:ext cx="6153545" cy="4572000"/>
          </a:xfrm>
          <a:prstGeom prst="rect">
            <a:avLst/>
          </a:prstGeom>
          <a:ln>
            <a:solidFill>
              <a:srgbClr val="4B3D46"/>
            </a:solidFill>
          </a:ln>
        </p:spPr>
      </p:pic>
      <p:sp>
        <p:nvSpPr>
          <p:cNvPr id="99" name="TextBox 98"/>
          <p:cNvSpPr txBox="1"/>
          <p:nvPr/>
        </p:nvSpPr>
        <p:spPr>
          <a:xfrm>
            <a:off x="16840200" y="20345400"/>
            <a:ext cx="10276313" cy="923330"/>
          </a:xfrm>
          <a:prstGeom prst="rect">
            <a:avLst/>
          </a:prstGeom>
          <a:noFill/>
        </p:spPr>
        <p:txBody>
          <a:bodyPr wrap="square" rtlCol="0">
            <a:spAutoFit/>
          </a:bodyPr>
          <a:lstStyle/>
          <a:p>
            <a:r>
              <a:rPr lang="en-US" sz="5400" dirty="0" err="1" smtClean="0">
                <a:latin typeface="Helvetica"/>
                <a:cs typeface="Helvetica"/>
              </a:rPr>
              <a:t>http:serc.carleton.edu</a:t>
            </a:r>
            <a:r>
              <a:rPr lang="en-US" sz="5400" dirty="0" smtClean="0">
                <a:latin typeface="Helvetica"/>
                <a:cs typeface="Helvetica"/>
              </a:rPr>
              <a:t>/departments</a:t>
            </a:r>
            <a:endParaRPr lang="en-US" sz="5400" dirty="0">
              <a:latin typeface="Helvetica"/>
              <a:cs typeface="Helvetica"/>
            </a:endParaRPr>
          </a:p>
        </p:txBody>
      </p:sp>
      <p:pic>
        <p:nvPicPr>
          <p:cNvPr id="103" name="Picture 102" descr="fig 4.tiff"/>
          <p:cNvPicPr>
            <a:picLocks noChangeAspect="1"/>
          </p:cNvPicPr>
          <p:nvPr/>
        </p:nvPicPr>
        <p:blipFill>
          <a:blip r:embed="rId9"/>
          <a:stretch>
            <a:fillRect/>
          </a:stretch>
        </p:blipFill>
        <p:spPr>
          <a:xfrm>
            <a:off x="8534400" y="11582400"/>
            <a:ext cx="6705600" cy="7341773"/>
          </a:xfrm>
          <a:prstGeom prst="rect">
            <a:avLst/>
          </a:prstGeom>
          <a:ln>
            <a:solidFill>
              <a:srgbClr val="4B3D46"/>
            </a:solidFill>
          </a:ln>
        </p:spPr>
      </p:pic>
      <p:sp>
        <p:nvSpPr>
          <p:cNvPr id="104" name="TextBox 103"/>
          <p:cNvSpPr txBox="1"/>
          <p:nvPr/>
        </p:nvSpPr>
        <p:spPr>
          <a:xfrm>
            <a:off x="2895600" y="11277600"/>
            <a:ext cx="5029200" cy="1077218"/>
          </a:xfrm>
          <a:prstGeom prst="rect">
            <a:avLst/>
          </a:prstGeom>
          <a:noFill/>
        </p:spPr>
        <p:txBody>
          <a:bodyPr wrap="square" rtlCol="0">
            <a:spAutoFit/>
          </a:bodyPr>
          <a:lstStyle/>
          <a:p>
            <a:r>
              <a:rPr lang="en-US" sz="3200" b="1" dirty="0" smtClean="0">
                <a:latin typeface="Helvetica"/>
                <a:cs typeface="Helvetica"/>
              </a:rPr>
              <a:t>S</a:t>
            </a:r>
            <a:r>
              <a:rPr lang="en-US" sz="3200" dirty="0" smtClean="0">
                <a:latin typeface="Helvetica"/>
                <a:cs typeface="Helvetica"/>
              </a:rPr>
              <a:t>trengths , </a:t>
            </a:r>
            <a:r>
              <a:rPr lang="en-US" sz="3200" b="1" dirty="0" smtClean="0">
                <a:latin typeface="Helvetica"/>
                <a:cs typeface="Helvetica"/>
              </a:rPr>
              <a:t>W</a:t>
            </a:r>
            <a:r>
              <a:rPr lang="en-US" sz="3200" dirty="0" smtClean="0">
                <a:latin typeface="Helvetica"/>
                <a:cs typeface="Helvetica"/>
              </a:rPr>
              <a:t>eaknesses </a:t>
            </a:r>
            <a:r>
              <a:rPr lang="en-US" sz="3200" b="1" dirty="0" smtClean="0">
                <a:latin typeface="Helvetica"/>
                <a:cs typeface="Helvetica"/>
              </a:rPr>
              <a:t>O</a:t>
            </a:r>
            <a:r>
              <a:rPr lang="en-US" sz="3200" dirty="0" smtClean="0">
                <a:latin typeface="Helvetica"/>
                <a:cs typeface="Helvetica"/>
              </a:rPr>
              <a:t>pportunities, </a:t>
            </a:r>
            <a:r>
              <a:rPr lang="en-US" sz="3200" b="1" dirty="0" smtClean="0">
                <a:latin typeface="Helvetica"/>
                <a:cs typeface="Helvetica"/>
              </a:rPr>
              <a:t>T</a:t>
            </a:r>
            <a:r>
              <a:rPr lang="en-US" sz="3200" dirty="0" smtClean="0">
                <a:latin typeface="Helvetica"/>
                <a:cs typeface="Helvetica"/>
              </a:rPr>
              <a:t>hreats</a:t>
            </a:r>
            <a:endParaRPr lang="en-US" sz="3200" dirty="0">
              <a:latin typeface="Helvetica"/>
              <a:cs typeface="Helvetica"/>
            </a:endParaRPr>
          </a:p>
        </p:txBody>
      </p:sp>
      <p:sp>
        <p:nvSpPr>
          <p:cNvPr id="105" name="TextBox 104"/>
          <p:cNvSpPr txBox="1"/>
          <p:nvPr/>
        </p:nvSpPr>
        <p:spPr>
          <a:xfrm>
            <a:off x="2895600" y="12420600"/>
            <a:ext cx="4724400" cy="615553"/>
          </a:xfrm>
          <a:prstGeom prst="rect">
            <a:avLst/>
          </a:prstGeom>
          <a:noFill/>
        </p:spPr>
        <p:txBody>
          <a:bodyPr wrap="square" rtlCol="0">
            <a:spAutoFit/>
          </a:bodyPr>
          <a:lstStyle/>
          <a:p>
            <a:r>
              <a:rPr lang="en-US" sz="1400" dirty="0" smtClean="0">
                <a:latin typeface="Times"/>
                <a:cs typeface="Times"/>
              </a:rPr>
              <a:t>Lest you think of this as strategic planning run amok, this activity was highly valued by travelling workshop participants</a:t>
            </a:r>
            <a:r>
              <a:rPr lang="en-US" sz="2000" dirty="0" smtClean="0">
                <a:latin typeface="Times"/>
                <a:cs typeface="Times"/>
              </a:rPr>
              <a:t>.</a:t>
            </a:r>
            <a:endParaRPr lang="en-US" sz="2000" dirty="0">
              <a:latin typeface="Times"/>
              <a:cs typeface="Times"/>
            </a:endParaRPr>
          </a:p>
        </p:txBody>
      </p:sp>
      <p:pic>
        <p:nvPicPr>
          <p:cNvPr id="107" name="Picture 54" descr="logic_model_internship_program.jpg"/>
          <p:cNvPicPr>
            <a:picLocks noChangeAspect="1"/>
          </p:cNvPicPr>
          <p:nvPr/>
        </p:nvPicPr>
        <p:blipFill>
          <a:blip r:embed="rId10"/>
          <a:srcRect/>
          <a:stretch>
            <a:fillRect/>
          </a:stretch>
        </p:blipFill>
        <p:spPr bwMode="auto">
          <a:xfrm>
            <a:off x="6319838" y="32438975"/>
            <a:ext cx="7124700" cy="5127625"/>
          </a:xfrm>
          <a:prstGeom prst="rect">
            <a:avLst/>
          </a:prstGeom>
          <a:noFill/>
          <a:ln w="12700">
            <a:solidFill>
              <a:schemeClr val="tx1"/>
            </a:solidFill>
            <a:miter lim="800000"/>
            <a:headEnd/>
            <a:tailEnd/>
          </a:ln>
        </p:spPr>
      </p:pic>
      <p:pic>
        <p:nvPicPr>
          <p:cNvPr id="109" name="Picture 54" descr="logic_model_internship_program.jpg"/>
          <p:cNvPicPr>
            <a:picLocks noChangeAspect="1"/>
          </p:cNvPicPr>
          <p:nvPr/>
        </p:nvPicPr>
        <p:blipFill>
          <a:blip r:embed="rId10"/>
          <a:srcRect/>
          <a:stretch>
            <a:fillRect/>
          </a:stretch>
        </p:blipFill>
        <p:spPr bwMode="auto">
          <a:xfrm>
            <a:off x="6472238" y="32591375"/>
            <a:ext cx="7124700" cy="5127625"/>
          </a:xfrm>
          <a:prstGeom prst="rect">
            <a:avLst/>
          </a:prstGeom>
          <a:noFill/>
          <a:ln w="12700">
            <a:solidFill>
              <a:schemeClr val="tx1"/>
            </a:solidFill>
            <a:miter lim="800000"/>
            <a:headEnd/>
            <a:tailEnd/>
          </a:ln>
        </p:spPr>
      </p:pic>
      <p:pic>
        <p:nvPicPr>
          <p:cNvPr id="110" name="Picture 54" descr="logic_model_internship_program.jpg"/>
          <p:cNvPicPr>
            <a:picLocks noChangeAspect="1"/>
          </p:cNvPicPr>
          <p:nvPr/>
        </p:nvPicPr>
        <p:blipFill>
          <a:blip r:embed="rId10"/>
          <a:srcRect/>
          <a:stretch>
            <a:fillRect/>
          </a:stretch>
        </p:blipFill>
        <p:spPr bwMode="auto">
          <a:xfrm>
            <a:off x="5672138" y="32080200"/>
            <a:ext cx="7124700" cy="5127625"/>
          </a:xfrm>
          <a:prstGeom prst="rect">
            <a:avLst/>
          </a:prstGeom>
          <a:noFill/>
          <a:ln w="12700">
            <a:solidFill>
              <a:schemeClr val="tx1"/>
            </a:solidFill>
            <a:miter lim="800000"/>
            <a:headEnd/>
            <a:tailEnd/>
          </a:ln>
        </p:spPr>
      </p:pic>
      <p:pic>
        <p:nvPicPr>
          <p:cNvPr id="113" name="Picture 47" descr="instrs.tiff"/>
          <p:cNvPicPr>
            <a:picLocks noChangeAspect="1"/>
          </p:cNvPicPr>
          <p:nvPr/>
        </p:nvPicPr>
        <p:blipFill>
          <a:blip r:embed="rId11"/>
          <a:srcRect/>
          <a:stretch>
            <a:fillRect/>
          </a:stretch>
        </p:blipFill>
        <p:spPr bwMode="auto">
          <a:xfrm>
            <a:off x="1066800" y="29575125"/>
            <a:ext cx="9239250" cy="6391275"/>
          </a:xfrm>
          <a:prstGeom prst="rect">
            <a:avLst/>
          </a:prstGeom>
          <a:noFill/>
          <a:ln w="25400">
            <a:solidFill>
              <a:schemeClr val="tx1"/>
            </a:solidFill>
            <a:miter lim="800000"/>
            <a:headEnd/>
            <a:tailEnd/>
          </a:ln>
        </p:spPr>
      </p:pic>
      <p:pic>
        <p:nvPicPr>
          <p:cNvPr id="114" name="P 3" descr="instrs.tiff"/>
          <p:cNvPicPr/>
          <p:nvPr/>
        </p:nvPicPr>
        <p:blipFill>
          <a:blip r:embed="rId11"/>
          <a:srcRect/>
          <a:stretch>
            <a:fillRect/>
          </a:stretch>
        </p:blipFill>
        <p:spPr bwMode="auto">
          <a:xfrm>
            <a:off x="35737800" y="10439400"/>
            <a:ext cx="5486400" cy="4572000"/>
          </a:xfrm>
          <a:prstGeom prst="rect">
            <a:avLst/>
          </a:prstGeom>
          <a:noFill/>
          <a:ln w="25400">
            <a:solidFill>
              <a:srgbClr val="4B3D46"/>
            </a:solidFill>
            <a:miter lim="800000"/>
            <a:headEnd/>
            <a:tailEnd/>
          </a:ln>
        </p:spPr>
      </p:pic>
      <p:pic>
        <p:nvPicPr>
          <p:cNvPr id="106" name="Picture 105" descr="fig 6.tiff"/>
          <p:cNvPicPr>
            <a:picLocks noChangeAspect="1"/>
          </p:cNvPicPr>
          <p:nvPr/>
        </p:nvPicPr>
        <p:blipFill>
          <a:blip r:embed="rId12"/>
          <a:stretch>
            <a:fillRect/>
          </a:stretch>
        </p:blipFill>
        <p:spPr>
          <a:xfrm>
            <a:off x="37947600" y="13106400"/>
            <a:ext cx="5105400" cy="5231200"/>
          </a:xfrm>
          <a:prstGeom prst="rect">
            <a:avLst/>
          </a:prstGeom>
          <a:ln>
            <a:solidFill>
              <a:srgbClr val="4B3D46"/>
            </a:solidFill>
          </a:ln>
        </p:spPr>
      </p:pic>
      <p:pic>
        <p:nvPicPr>
          <p:cNvPr id="112" name="P 1" descr="logic_model_internship_program.jpg"/>
          <p:cNvPicPr/>
          <p:nvPr/>
        </p:nvPicPr>
        <p:blipFill>
          <a:blip r:embed="rId10"/>
          <a:srcRect/>
          <a:stretch>
            <a:fillRect/>
          </a:stretch>
        </p:blipFill>
        <p:spPr bwMode="auto">
          <a:xfrm>
            <a:off x="30632400" y="14325600"/>
            <a:ext cx="5486400" cy="3948430"/>
          </a:xfrm>
          <a:prstGeom prst="rect">
            <a:avLst/>
          </a:prstGeom>
          <a:noFill/>
          <a:ln w="12700">
            <a:solidFill>
              <a:srgbClr val="4B3D46"/>
            </a:solid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852</TotalTime>
  <Words>564</Words>
  <Application>Microsoft Macintosh PowerPoint</Application>
  <PresentationFormat>Custom</PresentationFormat>
  <Paragraphs>21</Paragraphs>
  <Slides>1</Slides>
  <Notes>0</Notes>
  <HiddenSlides>0</HiddenSlides>
  <MMClips>0</MMClips>
  <ScaleCrop>false</ScaleCrop>
  <HeadingPairs>
    <vt:vector size="4" baseType="variant">
      <vt:variant>
        <vt:lpstr>Design Template</vt:lpstr>
      </vt:variant>
      <vt:variant>
        <vt:i4>1</vt:i4>
      </vt:variant>
      <vt:variant>
        <vt:lpstr>Slide Titles</vt:lpstr>
      </vt:variant>
      <vt:variant>
        <vt:i4>1</vt:i4>
      </vt:variant>
    </vt:vector>
  </HeadingPairs>
  <TitlesOfParts>
    <vt:vector size="2" baseType="lpstr">
      <vt:lpstr>Office Theme</vt:lpstr>
      <vt:lpstr>Slide 1</vt:lpstr>
    </vt:vector>
  </TitlesOfParts>
  <Company>Carleton College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 Services</dc:creator>
  <cp:lastModifiedBy>Carol Ormand</cp:lastModifiedBy>
  <cp:revision>81</cp:revision>
  <dcterms:created xsi:type="dcterms:W3CDTF">2011-11-07T17:58:23Z</dcterms:created>
  <dcterms:modified xsi:type="dcterms:W3CDTF">2011-11-07T17:59:07Z</dcterms:modified>
</cp:coreProperties>
</file>