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charts/chart4.xml" ContentType="application/vnd.openxmlformats-officedocument.drawingml.char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r:id="rId1"/>
  </p:sldMasterIdLst>
  <p:notesMasterIdLst>
    <p:notesMasterId r:id="rId15"/>
  </p:notesMasterIdLst>
  <p:sldIdLst>
    <p:sldId id="256" r:id="rId2"/>
    <p:sldId id="312" r:id="rId3"/>
    <p:sldId id="323" r:id="rId4"/>
    <p:sldId id="322" r:id="rId5"/>
    <p:sldId id="311" r:id="rId6"/>
    <p:sldId id="262" r:id="rId7"/>
    <p:sldId id="320" r:id="rId8"/>
    <p:sldId id="276" r:id="rId9"/>
    <p:sldId id="267" r:id="rId10"/>
    <p:sldId id="268" r:id="rId11"/>
    <p:sldId id="321" r:id="rId12"/>
    <p:sldId id="273" r:id="rId13"/>
    <p:sldId id="28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93967"/>
    <a:srgbClr val="093A67"/>
    <a:srgbClr val="234067"/>
    <a:srgbClr val="114569"/>
    <a:srgbClr val="233F57"/>
    <a:srgbClr val="1F395B"/>
    <a:srgbClr val="22455C"/>
    <a:srgbClr val="223C5C"/>
    <a:srgbClr val="27466B"/>
    <a:srgbClr val="283E6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416" y="-448"/>
      </p:cViewPr>
      <p:guideLst>
        <p:guide orient="horz" pos="1202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46816963" cy="46816963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19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soconnell-2008:Users:soconnell:Desktop:%20%20%20%20%20%20Geo%20minority%20paper:GSA%20Today_Ground%20work:Data%20Used:GW_paper_tab4-BAdeg,%20race,field_8_2_1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NSF\ADVANCE\Focus%20Groups\results%20tabulated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NSF\ADVANCE\Focus%20Groups\results%20tabulate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H:\ADVANCE%20PAID\data\Focus%20Groups\results%20tabulat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r>
              <a:rPr lang="en-US"/>
              <a:t>URM</a:t>
            </a:r>
            <a:r>
              <a:rPr lang="en-US" baseline="0"/>
              <a:t> </a:t>
            </a:r>
            <a:r>
              <a:rPr lang="en-US"/>
              <a:t>Geoscience Bachelors Degrees </a:t>
            </a:r>
          </a:p>
        </c:rich>
      </c:tx>
      <c:layout>
        <c:manualLayout>
          <c:xMode val="edge"/>
          <c:yMode val="edge"/>
          <c:x val="0.179201563581274"/>
          <c:y val="0.0470671815061579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8082209923022"/>
          <c:y val="0.253424763478219"/>
          <c:w val="0.789041887550053"/>
          <c:h val="0.568493388343033"/>
        </c:manualLayout>
      </c:layout>
      <c:barChart>
        <c:barDir val="col"/>
        <c:grouping val="clustered"/>
        <c:ser>
          <c:idx val="1"/>
          <c:order val="0"/>
          <c:tx>
            <c:v>AI/NA</c:v>
          </c:tx>
          <c:spPr>
            <a:solidFill>
              <a:schemeClr val="tx1"/>
            </a:solidFill>
          </c:spPr>
          <c:cat>
            <c:numRef>
              <c:f>'EAOS only'!$B$1:$N$1</c:f>
              <c:numCache>
                <c:formatCode>General</c:formatCode>
                <c:ptCount val="13"/>
                <c:pt idx="1">
                  <c:v>1996.0</c:v>
                </c:pt>
                <c:pt idx="4">
                  <c:v>2000.0</c:v>
                </c:pt>
                <c:pt idx="6">
                  <c:v>2002.0</c:v>
                </c:pt>
                <c:pt idx="8">
                  <c:v>2004.0</c:v>
                </c:pt>
                <c:pt idx="10">
                  <c:v>2006.0</c:v>
                </c:pt>
                <c:pt idx="12">
                  <c:v>2008.0</c:v>
                </c:pt>
              </c:numCache>
            </c:numRef>
          </c:cat>
          <c:val>
            <c:numRef>
              <c:f>'EAOS only URM'!$B$13:$N$13</c:f>
              <c:numCache>
                <c:formatCode>General</c:formatCode>
                <c:ptCount val="13"/>
                <c:pt idx="0">
                  <c:v>26.0</c:v>
                </c:pt>
                <c:pt idx="1">
                  <c:v>23.0</c:v>
                </c:pt>
                <c:pt idx="2">
                  <c:v>31.0</c:v>
                </c:pt>
                <c:pt idx="3">
                  <c:v>25.0</c:v>
                </c:pt>
                <c:pt idx="4" formatCode="#,##0">
                  <c:v>43.0</c:v>
                </c:pt>
                <c:pt idx="5" formatCode="#,##0">
                  <c:v>35.0</c:v>
                </c:pt>
                <c:pt idx="6" formatCode="#,##0">
                  <c:v>26.0</c:v>
                </c:pt>
                <c:pt idx="7" formatCode="#,##0">
                  <c:v>24.0</c:v>
                </c:pt>
                <c:pt idx="8" formatCode="#,##0">
                  <c:v>31.0</c:v>
                </c:pt>
                <c:pt idx="9" formatCode="#,##0">
                  <c:v>25.0</c:v>
                </c:pt>
                <c:pt idx="10" formatCode="#,##0">
                  <c:v>36.0</c:v>
                </c:pt>
                <c:pt idx="11" formatCode="#,##0">
                  <c:v>26.0</c:v>
                </c:pt>
                <c:pt idx="12" formatCode="#,##0">
                  <c:v>28.0</c:v>
                </c:pt>
              </c:numCache>
            </c:numRef>
          </c:val>
        </c:ser>
        <c:ser>
          <c:idx val="0"/>
          <c:order val="1"/>
          <c:tx>
            <c:v>Black</c:v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cat>
            <c:numRef>
              <c:f>'EAOS only'!$B$1:$N$1</c:f>
              <c:numCache>
                <c:formatCode>General</c:formatCode>
                <c:ptCount val="13"/>
                <c:pt idx="1">
                  <c:v>1996.0</c:v>
                </c:pt>
                <c:pt idx="4">
                  <c:v>2000.0</c:v>
                </c:pt>
                <c:pt idx="6">
                  <c:v>2002.0</c:v>
                </c:pt>
                <c:pt idx="8">
                  <c:v>2004.0</c:v>
                </c:pt>
                <c:pt idx="10">
                  <c:v>2006.0</c:v>
                </c:pt>
                <c:pt idx="12">
                  <c:v>2008.0</c:v>
                </c:pt>
              </c:numCache>
            </c:numRef>
          </c:cat>
          <c:val>
            <c:numRef>
              <c:f>'EAOS only URM'!$B$11:$N$11</c:f>
              <c:numCache>
                <c:formatCode>General</c:formatCode>
                <c:ptCount val="13"/>
                <c:pt idx="0">
                  <c:v>64.0</c:v>
                </c:pt>
                <c:pt idx="1">
                  <c:v>60.0</c:v>
                </c:pt>
                <c:pt idx="2">
                  <c:v>57.0</c:v>
                </c:pt>
                <c:pt idx="3">
                  <c:v>70.0</c:v>
                </c:pt>
                <c:pt idx="4" formatCode="#,##0">
                  <c:v>51.0</c:v>
                </c:pt>
                <c:pt idx="5" formatCode="#,##0">
                  <c:v>56.0</c:v>
                </c:pt>
                <c:pt idx="6" formatCode="#,##0">
                  <c:v>62.0</c:v>
                </c:pt>
                <c:pt idx="7" formatCode="#,##0">
                  <c:v>60.0</c:v>
                </c:pt>
                <c:pt idx="8" formatCode="#,##0">
                  <c:v>65.0</c:v>
                </c:pt>
                <c:pt idx="9" formatCode="#,##0">
                  <c:v>68.0</c:v>
                </c:pt>
                <c:pt idx="10" formatCode="#,##0">
                  <c:v>58.0</c:v>
                </c:pt>
                <c:pt idx="11" formatCode="#,##0">
                  <c:v>79.0</c:v>
                </c:pt>
                <c:pt idx="12" formatCode="#,##0">
                  <c:v>89.0</c:v>
                </c:pt>
              </c:numCache>
            </c:numRef>
          </c:val>
        </c:ser>
        <c:ser>
          <c:idx val="2"/>
          <c:order val="2"/>
          <c:tx>
            <c:v>Hispanic</c:v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cat>
            <c:numRef>
              <c:f>'EAOS only'!$B$1:$N$1</c:f>
              <c:numCache>
                <c:formatCode>General</c:formatCode>
                <c:ptCount val="13"/>
                <c:pt idx="1">
                  <c:v>1996.0</c:v>
                </c:pt>
                <c:pt idx="4">
                  <c:v>2000.0</c:v>
                </c:pt>
                <c:pt idx="6">
                  <c:v>2002.0</c:v>
                </c:pt>
                <c:pt idx="8">
                  <c:v>2004.0</c:v>
                </c:pt>
                <c:pt idx="10">
                  <c:v>2006.0</c:v>
                </c:pt>
                <c:pt idx="12">
                  <c:v>2008.0</c:v>
                </c:pt>
              </c:numCache>
            </c:numRef>
          </c:cat>
          <c:val>
            <c:numRef>
              <c:f>'EAOS only URM'!$B$12:$N$12</c:f>
              <c:numCache>
                <c:formatCode>General</c:formatCode>
                <c:ptCount val="13"/>
                <c:pt idx="0">
                  <c:v>84.0</c:v>
                </c:pt>
                <c:pt idx="1">
                  <c:v>105.0</c:v>
                </c:pt>
                <c:pt idx="2">
                  <c:v>113.0</c:v>
                </c:pt>
                <c:pt idx="3">
                  <c:v>118.0</c:v>
                </c:pt>
                <c:pt idx="4" formatCode="#,##0">
                  <c:v>125.0</c:v>
                </c:pt>
                <c:pt idx="5" formatCode="#,##0">
                  <c:v>157.0</c:v>
                </c:pt>
                <c:pt idx="6" formatCode="#,##0">
                  <c:v>136.0</c:v>
                </c:pt>
                <c:pt idx="7" formatCode="#,##0">
                  <c:v>119.0</c:v>
                </c:pt>
                <c:pt idx="8" formatCode="#,##0">
                  <c:v>131.0</c:v>
                </c:pt>
                <c:pt idx="9" formatCode="#,##0">
                  <c:v>151.0</c:v>
                </c:pt>
                <c:pt idx="10" formatCode="#,##0">
                  <c:v>143.0</c:v>
                </c:pt>
                <c:pt idx="11" formatCode="#,##0">
                  <c:v>135.0</c:v>
                </c:pt>
                <c:pt idx="12" formatCode="#,##0">
                  <c:v>192.0</c:v>
                </c:pt>
              </c:numCache>
            </c:numRef>
          </c:val>
        </c:ser>
        <c:ser>
          <c:idx val="3"/>
          <c:order val="3"/>
          <c:tx>
            <c:v>Total</c:v>
          </c:tx>
          <c:spPr>
            <a:solidFill>
              <a:srgbClr val="008000"/>
            </a:solidFill>
            <a:ln>
              <a:solidFill>
                <a:schemeClr val="tx1"/>
              </a:solidFill>
            </a:ln>
          </c:spPr>
          <c:cat>
            <c:numRef>
              <c:f>'EAOS only'!$B$1:$N$1</c:f>
              <c:numCache>
                <c:formatCode>General</c:formatCode>
                <c:ptCount val="13"/>
                <c:pt idx="1">
                  <c:v>1996.0</c:v>
                </c:pt>
                <c:pt idx="4">
                  <c:v>2000.0</c:v>
                </c:pt>
                <c:pt idx="6">
                  <c:v>2002.0</c:v>
                </c:pt>
                <c:pt idx="8">
                  <c:v>2004.0</c:v>
                </c:pt>
                <c:pt idx="10">
                  <c:v>2006.0</c:v>
                </c:pt>
                <c:pt idx="12">
                  <c:v>2008.0</c:v>
                </c:pt>
              </c:numCache>
            </c:numRef>
          </c:cat>
          <c:val>
            <c:numRef>
              <c:f>'EAOS only URM'!$B$14:$N$14</c:f>
              <c:numCache>
                <c:formatCode>General</c:formatCode>
                <c:ptCount val="13"/>
                <c:pt idx="0">
                  <c:v>174.0</c:v>
                </c:pt>
                <c:pt idx="1">
                  <c:v>188.0</c:v>
                </c:pt>
                <c:pt idx="2">
                  <c:v>201.0</c:v>
                </c:pt>
                <c:pt idx="3">
                  <c:v>213.0</c:v>
                </c:pt>
                <c:pt idx="4" formatCode="#,##0">
                  <c:v>219.0</c:v>
                </c:pt>
                <c:pt idx="5" formatCode="#,##0">
                  <c:v>248.0</c:v>
                </c:pt>
                <c:pt idx="6" formatCode="#,##0">
                  <c:v>224.0</c:v>
                </c:pt>
                <c:pt idx="7" formatCode="#,##0">
                  <c:v>203.0</c:v>
                </c:pt>
                <c:pt idx="8" formatCode="#,##0">
                  <c:v>227.0</c:v>
                </c:pt>
                <c:pt idx="9" formatCode="#,##0">
                  <c:v>244.0</c:v>
                </c:pt>
                <c:pt idx="10" formatCode="#,##0">
                  <c:v>237.0</c:v>
                </c:pt>
                <c:pt idx="11" formatCode="#,##0">
                  <c:v>240.0</c:v>
                </c:pt>
                <c:pt idx="12" formatCode="#,##0">
                  <c:v>309.0</c:v>
                </c:pt>
              </c:numCache>
            </c:numRef>
          </c:val>
        </c:ser>
        <c:axId val="467840184"/>
        <c:axId val="498028632"/>
      </c:barChart>
      <c:catAx>
        <c:axId val="4678401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"/>
                    <a:ea typeface="Verdana"/>
                    <a:cs typeface="Verdana"/>
                  </a:defRPr>
                </a:pPr>
                <a:r>
                  <a:rPr lang="en-US" sz="1200">
                    <a:latin typeface="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534247111362015"/>
              <c:y val="0.900685308037454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98028632"/>
        <c:crosses val="autoZero"/>
        <c:auto val="1"/>
        <c:lblAlgn val="ctr"/>
        <c:lblOffset val="100"/>
        <c:tickLblSkip val="1"/>
        <c:tickMarkSkip val="1"/>
      </c:catAx>
      <c:valAx>
        <c:axId val="49802863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"/>
                    <a:ea typeface="Verdana"/>
                    <a:cs typeface="Verdana"/>
                  </a:defRPr>
                </a:pPr>
                <a:r>
                  <a:rPr lang="en-US" sz="1200">
                    <a:latin typeface=""/>
                  </a:rPr>
                  <a:t>Number</a:t>
                </a:r>
              </a:p>
            </c:rich>
          </c:tx>
          <c:layout>
            <c:manualLayout>
              <c:xMode val="edge"/>
              <c:yMode val="edge"/>
              <c:x val="0.0546189238221708"/>
              <c:y val="0.40718327276398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467840184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.250421568444087"/>
          <c:y val="0.129127296587927"/>
          <c:w val="0.574494548038977"/>
          <c:h val="0.110350040379568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autoTitleDeleted val="1"/>
    <c:plotArea>
      <c:layout>
        <c:manualLayout>
          <c:layoutTarget val="inner"/>
          <c:xMode val="edge"/>
          <c:yMode val="edge"/>
          <c:x val="0.123036806483157"/>
          <c:y val="0.264705882352943"/>
          <c:w val="0.840315210236025"/>
          <c:h val="0.584558823529412"/>
        </c:manualLayout>
      </c:layout>
      <c:barChart>
        <c:barDir val="col"/>
        <c:grouping val="clustered"/>
        <c:ser>
          <c:idx val="0"/>
          <c:order val="0"/>
          <c:tx>
            <c:strRef>
              <c:f>'considered leaving'!$E$1</c:f>
              <c:strCache>
                <c:ptCount val="1"/>
                <c:pt idx="0">
                  <c:v>Yes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shade val="25000"/>
                    <a:satMod val="250000"/>
                  </a:schemeClr>
                </a:gs>
                <a:gs pos="68000">
                  <a:schemeClr val="accent2">
                    <a:tint val="86000"/>
                    <a:satMod val="115000"/>
                  </a:schemeClr>
                </a:gs>
                <a:gs pos="100000">
                  <a:schemeClr val="accent2">
                    <a:tint val="50000"/>
                    <a:satMod val="150000"/>
                  </a:schemeClr>
                </a:gs>
              </a:gsLst>
              <a:path path="circle">
                <a:fillToRect l="50000" t="130000" r="50000" b="-30000"/>
              </a:path>
            </a:gradFill>
            <a:ln w="9525" cap="flat" cmpd="sng" algn="ctr">
              <a:solidFill>
                <a:schemeClr val="accent2">
                  <a:shade val="50000"/>
                  <a:satMod val="103000"/>
                </a:schemeClr>
              </a:solidFill>
              <a:prstDash val="solid"/>
            </a:ln>
            <a:effectLst>
              <a:outerShdw blurRad="57150" dist="38100" dir="5400000" algn="ctr" rotWithShape="0">
                <a:schemeClr val="accent2">
                  <a:shade val="9000"/>
                  <a:satMod val="105000"/>
                  <a:alpha val="48000"/>
                </a:schemeClr>
              </a:outerShdw>
            </a:effectLst>
          </c:spPr>
          <c:dPt>
            <c:idx val="1"/>
            <c:spPr>
              <a:gradFill rotWithShape="1">
                <a:gsLst>
                  <a:gs pos="0">
                    <a:schemeClr val="accent4"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4">
                      <a:tint val="86000"/>
                      <a:satMod val="115000"/>
                    </a:schemeClr>
                  </a:gs>
                  <a:gs pos="100000">
                    <a:schemeClr val="accent4"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 w="9525" cap="flat" cmpd="sng" algn="ctr">
                <a:solidFill>
                  <a:schemeClr val="accent4">
                    <a:shade val="50000"/>
                    <a:satMod val="103000"/>
                  </a:schemeClr>
                </a:solidFill>
                <a:prstDash val="solid"/>
              </a:ln>
              <a:effectLst>
                <a:outerShdw blurRad="57150" dist="38100" dir="5400000" algn="ctr" rotWithShape="0">
                  <a:schemeClr val="accent4">
                    <a:shade val="9000"/>
                    <a:satMod val="105000"/>
                    <a:alpha val="48000"/>
                  </a:schemeClr>
                </a:outerShdw>
              </a:effectLst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2400"/>
                  </a:pPr>
                  <a:endParaRPr lang="en-US"/>
                </a:p>
              </c:txPr>
            </c:dLbl>
            <c:dLbl>
              <c:idx val="1"/>
              <c:layout>
                <c:manualLayout>
                  <c:x val="0.00242578389056026"/>
                  <c:y val="-0.0316608769492049"/>
                </c:manualLayout>
              </c:layout>
              <c:spPr/>
              <c:txPr>
                <a:bodyPr/>
                <a:lstStyle/>
                <a:p>
                  <a:pPr>
                    <a:defRPr sz="2400"/>
                  </a:pPr>
                  <a:endParaRPr lang="en-US"/>
                </a:p>
              </c:txPr>
              <c:dLblPos val="outEnd"/>
              <c:showVal val="1"/>
            </c:dLbl>
            <c:showVal val="1"/>
          </c:dLbls>
          <c:cat>
            <c:strRef>
              <c:f>'considered leaving'!$A$2:$A$3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'considered leaving'!$E$2:$E$3</c:f>
              <c:numCache>
                <c:formatCode>0%</c:formatCode>
                <c:ptCount val="2"/>
                <c:pt idx="0">
                  <c:v>0.487804878048783</c:v>
                </c:pt>
                <c:pt idx="1">
                  <c:v>0.358974358974361</c:v>
                </c:pt>
              </c:numCache>
            </c:numRef>
          </c:val>
        </c:ser>
        <c:dLbls>
          <c:showVal val="1"/>
        </c:dLbls>
        <c:axId val="499537144"/>
        <c:axId val="564060584"/>
      </c:barChart>
      <c:catAx>
        <c:axId val="499537144"/>
        <c:scaling>
          <c:orientation val="minMax"/>
        </c:scaling>
        <c:axPos val="b"/>
        <c:numFmt formatCode="General" sourceLinked="1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2400"/>
            </a:pPr>
            <a:endParaRPr lang="en-US"/>
          </a:p>
        </c:txPr>
        <c:crossAx val="564060584"/>
        <c:crosses val="autoZero"/>
        <c:auto val="1"/>
        <c:lblAlgn val="ctr"/>
        <c:lblOffset val="100"/>
        <c:tickLblSkip val="1"/>
        <c:tickMarkSkip val="1"/>
      </c:catAx>
      <c:valAx>
        <c:axId val="564060584"/>
        <c:scaling>
          <c:orientation val="minMax"/>
        </c:scaling>
        <c:delete val="1"/>
        <c:axPos val="l"/>
        <c:numFmt formatCode="0%" sourceLinked="1"/>
        <c:tickLblPos val="none"/>
        <c:crossAx val="49953714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>
        <c:manualLayout>
          <c:layoutTarget val="inner"/>
          <c:xMode val="edge"/>
          <c:yMode val="edge"/>
          <c:x val="0.0305555555555556"/>
          <c:y val="0.248611111111112"/>
          <c:w val="0.938888888888892"/>
          <c:h val="0.460917906095072"/>
        </c:manualLayout>
      </c:layout>
      <c:barChart>
        <c:barDir val="col"/>
        <c:grouping val="clustered"/>
        <c:ser>
          <c:idx val="0"/>
          <c:order val="0"/>
          <c:tx>
            <c:strRef>
              <c:f>'considered leaving'!$B$14</c:f>
              <c:strCache>
                <c:ptCount val="1"/>
                <c:pt idx="0">
                  <c:v>Female Responses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shade val="25000"/>
                    <a:satMod val="250000"/>
                  </a:schemeClr>
                </a:gs>
                <a:gs pos="68000">
                  <a:schemeClr val="accent2">
                    <a:tint val="86000"/>
                    <a:satMod val="115000"/>
                  </a:schemeClr>
                </a:gs>
                <a:gs pos="100000">
                  <a:schemeClr val="accent2">
                    <a:tint val="50000"/>
                    <a:satMod val="150000"/>
                  </a:schemeClr>
                </a:gs>
              </a:gsLst>
              <a:path path="circle">
                <a:fillToRect l="50000" t="130000" r="50000" b="-30000"/>
              </a:path>
            </a:gradFill>
            <a:ln w="9525" cap="flat" cmpd="sng" algn="ctr">
              <a:solidFill>
                <a:schemeClr val="accent2">
                  <a:shade val="50000"/>
                  <a:satMod val="103000"/>
                </a:schemeClr>
              </a:solidFill>
              <a:prstDash val="solid"/>
            </a:ln>
            <a:effectLst>
              <a:outerShdw blurRad="57150" dist="38100" dir="5400000" algn="ctr" rotWithShape="0">
                <a:schemeClr val="accent2">
                  <a:shade val="9000"/>
                  <a:satMod val="105000"/>
                  <a:alpha val="48000"/>
                </a:schemeClr>
              </a:outerShdw>
            </a:effectLst>
          </c:spPr>
          <c:dLbls>
            <c:showVal val="1"/>
          </c:dLbls>
          <c:cat>
            <c:strRef>
              <c:f>'considered leaving'!$A$15:$A$18</c:f>
              <c:strCache>
                <c:ptCount val="4"/>
                <c:pt idx="0">
                  <c:v>Uncertain job market</c:v>
                </c:pt>
                <c:pt idx="1">
                  <c:v>Wrong subdiscipline</c:v>
                </c:pt>
                <c:pt idx="2">
                  <c:v>Problems with graduate advisor</c:v>
                </c:pt>
                <c:pt idx="3">
                  <c:v>Family issues</c:v>
                </c:pt>
              </c:strCache>
            </c:strRef>
          </c:cat>
          <c:val>
            <c:numRef>
              <c:f>'considered leaving'!$B$15:$B$18</c:f>
              <c:numCache>
                <c:formatCode>General</c:formatCode>
                <c:ptCount val="4"/>
                <c:pt idx="0">
                  <c:v>3.0</c:v>
                </c:pt>
                <c:pt idx="1">
                  <c:v>2.0</c:v>
                </c:pt>
                <c:pt idx="2">
                  <c:v>6.0</c:v>
                </c:pt>
                <c:pt idx="3">
                  <c:v>7.0</c:v>
                </c:pt>
              </c:numCache>
            </c:numRef>
          </c:val>
        </c:ser>
        <c:dLbls>
          <c:showVal val="1"/>
        </c:dLbls>
        <c:overlap val="-25"/>
        <c:axId val="560925160"/>
        <c:axId val="515634856"/>
      </c:barChart>
      <c:catAx>
        <c:axId val="560925160"/>
        <c:scaling>
          <c:orientation val="minMax"/>
        </c:scaling>
        <c:axPos val="b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  <c:crossAx val="515634856"/>
        <c:crosses val="autoZero"/>
        <c:auto val="1"/>
        <c:lblAlgn val="ctr"/>
        <c:lblOffset val="100"/>
      </c:catAx>
      <c:valAx>
        <c:axId val="515634856"/>
        <c:scaling>
          <c:orientation val="minMax"/>
        </c:scaling>
        <c:delete val="1"/>
        <c:axPos val="l"/>
        <c:numFmt formatCode="General" sourceLinked="1"/>
        <c:tickLblPos val="none"/>
        <c:crossAx val="560925160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>
        <c:manualLayout>
          <c:layoutTarget val="inner"/>
          <c:xMode val="edge"/>
          <c:yMode val="edge"/>
          <c:x val="0.0305555555555556"/>
          <c:y val="0.287039680180384"/>
          <c:w val="0.938888888888892"/>
          <c:h val="0.456275154066089"/>
        </c:manualLayout>
      </c:layout>
      <c:barChart>
        <c:barDir val="col"/>
        <c:grouping val="clustered"/>
        <c:ser>
          <c:idx val="0"/>
          <c:order val="0"/>
          <c:tx>
            <c:strRef>
              <c:f>'considered leaving'!$B$7</c:f>
              <c:strCache>
                <c:ptCount val="1"/>
                <c:pt idx="0">
                  <c:v>Male Responses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98000"/>
                    <a:shade val="25000"/>
                    <a:satMod val="250000"/>
                  </a:schemeClr>
                </a:gs>
                <a:gs pos="68000">
                  <a:schemeClr val="accent4">
                    <a:tint val="86000"/>
                    <a:satMod val="115000"/>
                  </a:schemeClr>
                </a:gs>
                <a:gs pos="100000">
                  <a:schemeClr val="accent4">
                    <a:tint val="50000"/>
                    <a:satMod val="150000"/>
                  </a:schemeClr>
                </a:gs>
              </a:gsLst>
              <a:path path="circle">
                <a:fillToRect l="50000" t="130000" r="50000" b="-30000"/>
              </a:path>
            </a:gradFill>
            <a:ln w="9525" cap="flat" cmpd="sng" algn="ctr">
              <a:solidFill>
                <a:schemeClr val="accent4">
                  <a:shade val="50000"/>
                  <a:satMod val="103000"/>
                </a:schemeClr>
              </a:solidFill>
              <a:prstDash val="solid"/>
            </a:ln>
            <a:effectLst>
              <a:outerShdw blurRad="57150" dist="38100" dir="5400000" algn="ctr" rotWithShape="0">
                <a:schemeClr val="accent4">
                  <a:shade val="9000"/>
                  <a:satMod val="105000"/>
                  <a:alpha val="48000"/>
                </a:schemeClr>
              </a:outerShdw>
            </a:effectLst>
          </c:spPr>
          <c:dLbls>
            <c:showVal val="1"/>
          </c:dLbls>
          <c:cat>
            <c:strRef>
              <c:f>'considered leaving'!$A$8:$A$11</c:f>
              <c:strCache>
                <c:ptCount val="4"/>
                <c:pt idx="0">
                  <c:v>Uncertain job market</c:v>
                </c:pt>
                <c:pt idx="1">
                  <c:v>Wrong subdiscipline</c:v>
                </c:pt>
                <c:pt idx="2">
                  <c:v>Problems with graduate advisor</c:v>
                </c:pt>
                <c:pt idx="3">
                  <c:v>Difficult classes</c:v>
                </c:pt>
              </c:strCache>
            </c:strRef>
          </c:cat>
          <c:val>
            <c:numRef>
              <c:f>'considered leaving'!$B$8:$B$11</c:f>
              <c:numCache>
                <c:formatCode>General</c:formatCode>
                <c:ptCount val="4"/>
                <c:pt idx="0">
                  <c:v>8.0</c:v>
                </c:pt>
                <c:pt idx="1">
                  <c:v>2.0</c:v>
                </c:pt>
                <c:pt idx="2">
                  <c:v>1.0</c:v>
                </c:pt>
                <c:pt idx="3">
                  <c:v>2.0</c:v>
                </c:pt>
              </c:numCache>
            </c:numRef>
          </c:val>
        </c:ser>
        <c:dLbls>
          <c:showVal val="1"/>
        </c:dLbls>
        <c:overlap val="-25"/>
        <c:axId val="468140104"/>
        <c:axId val="541686200"/>
      </c:barChart>
      <c:catAx>
        <c:axId val="468140104"/>
        <c:scaling>
          <c:orientation val="minMax"/>
        </c:scaling>
        <c:axPos val="b"/>
        <c:maj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  <c:crossAx val="541686200"/>
        <c:crosses val="autoZero"/>
        <c:auto val="1"/>
        <c:lblAlgn val="ctr"/>
        <c:lblOffset val="100"/>
      </c:catAx>
      <c:valAx>
        <c:axId val="541686200"/>
        <c:scaling>
          <c:orientation val="minMax"/>
        </c:scaling>
        <c:delete val="1"/>
        <c:axPos val="l"/>
        <c:numFmt formatCode="General" sourceLinked="1"/>
        <c:tickLblPos val="none"/>
        <c:crossAx val="468140104"/>
        <c:crosses val="autoZero"/>
        <c:crossBetween val="between"/>
      </c:valAx>
    </c:plotArea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0.46081</cdr:x>
      <cdr:y>0.19551</cdr:y>
    </cdr:from>
    <cdr:to>
      <cdr:x>0.63183</cdr:x>
      <cdr:y>0.42628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63800" y="7747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8910D-6FB9-458B-A459-C31EB08AA566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9C59F-CD9B-46C6-A5FB-E500BD315A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Pink  Brain, Blue Brain; </a:t>
            </a:r>
            <a:r>
              <a:rPr lang="en-US" dirty="0" err="1" smtClean="0"/>
              <a:t>Lise</a:t>
            </a:r>
            <a:r>
              <a:rPr lang="en-US" dirty="0" smtClean="0"/>
              <a:t> Eliot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C59F-CD9B-46C6-A5FB-E500BD315AC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44AC92-0196-4602-AFF6-C872AC729391}" type="datetimeFigureOut">
              <a:rPr lang="en-US" smtClean="0"/>
              <a:pPr/>
              <a:t>12/4/11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42A668-2B5A-434C-91A4-B2F0B8037AB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image" Target="../media/image10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3.xml"/><Relationship Id="rId5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eg"/><Relationship Id="rId5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2.xml"/><Relationship Id="rId5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SCN22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-240000">
            <a:off x="-1068216" y="-315617"/>
            <a:ext cx="10530429" cy="748923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473" y="5306291"/>
            <a:ext cx="8496504" cy="1551709"/>
          </a:xfrm>
        </p:spPr>
        <p:txBody>
          <a:bodyPr numCol="2">
            <a:norm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Suzanne O’Connell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Earth &amp; Environmental Sciences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Wesleyan University</a:t>
            </a: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r>
              <a:rPr lang="en-US" sz="2000" b="1" dirty="0" smtClean="0">
                <a:solidFill>
                  <a:srgbClr val="002060"/>
                </a:solidFill>
              </a:rPr>
              <a:t>Mary Anne Holmes</a:t>
            </a:r>
          </a:p>
          <a:p>
            <a:r>
              <a:rPr lang="en-US" sz="1800" dirty="0" smtClean="0">
                <a:solidFill>
                  <a:srgbClr val="002060"/>
                </a:solidFill>
              </a:rPr>
              <a:t>Earth &amp; Atmospheric Sciences</a:t>
            </a:r>
          </a:p>
          <a:p>
            <a:r>
              <a:rPr lang="en-US" sz="1800" dirty="0" smtClean="0">
                <a:solidFill>
                  <a:srgbClr val="002060"/>
                </a:solidFill>
              </a:rPr>
              <a:t>University of Nebraska-Lincoln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19" y="333375"/>
            <a:ext cx="70632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</a:rPr>
              <a:t>Women in the Geosciences, 2011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4572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 descr="Hele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82775" y="1909746"/>
            <a:ext cx="858706" cy="12893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725594"/>
            <a:ext cx="4572000" cy="30845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0" y="1725594"/>
            <a:ext cx="4572000" cy="30845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298737" y="1035024"/>
            <a:ext cx="45291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Why Would You Leave?</a:t>
            </a:r>
            <a:endParaRPr lang="en-US" sz="3200" dirty="0"/>
          </a:p>
        </p:txBody>
      </p:sp>
      <p:graphicFrame>
        <p:nvGraphicFramePr>
          <p:cNvPr id="15" name="Chart 14"/>
          <p:cNvGraphicFramePr/>
          <p:nvPr/>
        </p:nvGraphicFramePr>
        <p:xfrm>
          <a:off x="0" y="1734384"/>
          <a:ext cx="4572000" cy="304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0790" y="1909746"/>
            <a:ext cx="2014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Men’s Responses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282856" y="1909746"/>
            <a:ext cx="2356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Women’s Responses</a:t>
            </a:r>
            <a:endParaRPr lang="en-US" dirty="0"/>
          </a:p>
        </p:txBody>
      </p:sp>
      <p:pic>
        <p:nvPicPr>
          <p:cNvPr id="5" name="Picture 4" descr="Socrat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28974" y="1909746"/>
            <a:ext cx="828684" cy="1287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animBg="1"/>
      <p:bldP spid="7" grpId="1" animBg="1"/>
      <p:bldP spid="8" grpId="0" animBg="1"/>
      <p:bldGraphic spid="15" grpId="0">
        <p:bldAsOne/>
      </p:bldGraphic>
      <p:bldGraphic spid="15" grpId="1">
        <p:bldAsOne/>
      </p:bldGraphic>
      <p:bldP spid="9" grpId="0"/>
      <p:bldP spid="9" grpId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AGU Potential Book:</a:t>
            </a:r>
            <a:br>
              <a:rPr lang="en-US" sz="3600" dirty="0" smtClean="0"/>
            </a:br>
            <a:r>
              <a:rPr lang="en-US" sz="3600" strike="sngStrike" dirty="0" smtClean="0"/>
              <a:t>Field </a:t>
            </a:r>
            <a:r>
              <a:rPr lang="en-US" sz="3600" dirty="0" smtClean="0"/>
              <a:t>Guide for Increasing (Gender) Diversity in the Geosciences (Faculty)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nteractional Geologists.JPG"/>
          <p:cNvPicPr>
            <a:picLocks noChangeAspect="1"/>
          </p:cNvPicPr>
          <p:nvPr/>
        </p:nvPicPr>
        <p:blipFill>
          <a:blip r:embed="rId3" cstate="print"/>
          <a:srcRect r="14234"/>
          <a:stretch>
            <a:fillRect/>
          </a:stretch>
        </p:blipFill>
        <p:spPr>
          <a:xfrm>
            <a:off x="3178626" y="2685140"/>
            <a:ext cx="2743197" cy="21269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2457" y="1030514"/>
            <a:ext cx="722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</a:rPr>
              <a:t>Three Levels of Gender Identity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 descr="gender.jpg"/>
          <p:cNvPicPr>
            <a:picLocks noChangeAspect="1"/>
          </p:cNvPicPr>
          <p:nvPr/>
        </p:nvPicPr>
        <p:blipFill>
          <a:blip r:embed="rId4" cstate="print"/>
          <a:srcRect l="4969" r="4596"/>
          <a:stretch>
            <a:fillRect/>
          </a:stretch>
        </p:blipFill>
        <p:spPr>
          <a:xfrm>
            <a:off x="188687" y="2685140"/>
            <a:ext cx="2757714" cy="19091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4905" y="2032000"/>
            <a:ext cx="196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Individual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477655" y="2075542"/>
            <a:ext cx="2145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Interactional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92565" y="2002972"/>
            <a:ext cx="2004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Institutional</a:t>
            </a:r>
          </a:p>
        </p:txBody>
      </p:sp>
      <p:pic>
        <p:nvPicPr>
          <p:cNvPr id="10" name="Picture 9" descr="Seney Hall Oxford GA.jpg"/>
          <p:cNvPicPr>
            <a:picLocks noChangeAspect="1"/>
          </p:cNvPicPr>
          <p:nvPr/>
        </p:nvPicPr>
        <p:blipFill>
          <a:blip r:embed="rId5" cstate="print"/>
          <a:srcRect r="24000" b="18857"/>
          <a:stretch>
            <a:fillRect/>
          </a:stretch>
        </p:blipFill>
        <p:spPr>
          <a:xfrm>
            <a:off x="6146802" y="2685140"/>
            <a:ext cx="2895600" cy="309154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7541" y="6199094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Risman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teractional Geologists.JPG"/>
          <p:cNvPicPr>
            <a:picLocks noChangeAspect="1"/>
          </p:cNvPicPr>
          <p:nvPr/>
        </p:nvPicPr>
        <p:blipFill>
          <a:blip r:embed="rId3" cstate="print"/>
          <a:srcRect r="14234"/>
          <a:stretch>
            <a:fillRect/>
          </a:stretch>
        </p:blipFill>
        <p:spPr>
          <a:xfrm>
            <a:off x="0" y="1090121"/>
            <a:ext cx="4787153" cy="37117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19107" y="1139157"/>
            <a:ext cx="2145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Interactional</a:t>
            </a:r>
          </a:p>
        </p:txBody>
      </p:sp>
      <p:pic>
        <p:nvPicPr>
          <p:cNvPr id="5" name="Picture 4" descr="Seney Hall Oxford GA.jpg"/>
          <p:cNvPicPr>
            <a:picLocks noChangeAspect="1"/>
          </p:cNvPicPr>
          <p:nvPr/>
        </p:nvPicPr>
        <p:blipFill>
          <a:blip r:embed="rId4" cstate="print"/>
          <a:srcRect r="24000" b="18857"/>
          <a:stretch>
            <a:fillRect/>
          </a:stretch>
        </p:blipFill>
        <p:spPr>
          <a:xfrm>
            <a:off x="4975412" y="1090121"/>
            <a:ext cx="4168588" cy="44506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53297" y="1643316"/>
            <a:ext cx="2676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Problems with Advisor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293012" y="1643316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Family Issues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139925" y="1139157"/>
            <a:ext cx="2004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Institutional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93012" y="1643316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Family Issues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3297" y="1643316"/>
            <a:ext cx="2676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Problems with Advisor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ril 2011 Bach Geos Deg women scatterpl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108" y="1546225"/>
            <a:ext cx="8419381" cy="42039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13444" y="1892586"/>
            <a:ext cx="904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43%</a:t>
            </a:r>
            <a:endParaRPr lang="en-U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0241" y="1297172"/>
            <a:ext cx="6743518" cy="4997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 2"/>
          <p:cNvGraphicFramePr/>
          <p:nvPr/>
        </p:nvGraphicFramePr>
        <p:xfrm>
          <a:off x="1143000" y="1265275"/>
          <a:ext cx="6858000" cy="468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pril 2011 Bach PhD Geos Deg women scatterpl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263" y="1590315"/>
            <a:ext cx="8419381" cy="438221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23138" y="2362200"/>
            <a:ext cx="3994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 smtClean="0"/>
              <a:t>40</a:t>
            </a:r>
            <a:endParaRPr lang="en-US" sz="15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8123138" y="2892328"/>
            <a:ext cx="3994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 smtClean="0"/>
              <a:t>30</a:t>
            </a:r>
            <a:endParaRPr lang="en-US" sz="15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8123138" y="3422456"/>
            <a:ext cx="3994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 smtClean="0"/>
              <a:t>20</a:t>
            </a:r>
            <a:endParaRPr lang="en-US" sz="15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8123138" y="3952584"/>
            <a:ext cx="3994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 smtClean="0"/>
              <a:t>10</a:t>
            </a:r>
            <a:endParaRPr lang="en-US" sz="15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32891" y="6273225"/>
            <a:ext cx="24111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Degree data from NSF</a:t>
            </a:r>
          </a:p>
          <a:p>
            <a:r>
              <a:rPr lang="en-US" sz="1600" dirty="0" smtClean="0"/>
              <a:t>Academic data from AGI</a:t>
            </a:r>
            <a:endParaRPr lang="en-US" sz="1600" dirty="0"/>
          </a:p>
        </p:txBody>
      </p:sp>
      <p:pic>
        <p:nvPicPr>
          <p:cNvPr id="4" name="Picture 3" descr="April 2011 degree and asst pro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744" y="1708821"/>
            <a:ext cx="8419381" cy="3856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ril 2011 degrees rank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1116" y="2248722"/>
            <a:ext cx="8229598" cy="33415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1484" y="1865643"/>
            <a:ext cx="2551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% Women,</a:t>
            </a:r>
          </a:p>
          <a:p>
            <a:r>
              <a:rPr lang="en-US" sz="2400" dirty="0" smtClean="0"/>
              <a:t>Geosciences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5805377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Recruiting new faculty…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aky pipe.jpg"/>
          <p:cNvPicPr>
            <a:picLocks noChangeAspect="1"/>
          </p:cNvPicPr>
          <p:nvPr/>
        </p:nvPicPr>
        <p:blipFill>
          <a:blip r:embed="rId3" cstate="print"/>
          <a:srcRect r="8990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26745" y="333594"/>
            <a:ext cx="4214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are they going??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275808" y="1186993"/>
          <a:ext cx="6675510" cy="4972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 descr="Hele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0871" y="3840146"/>
            <a:ext cx="858706" cy="1289304"/>
          </a:xfrm>
          <a:prstGeom prst="rect">
            <a:avLst/>
          </a:prstGeom>
        </p:spPr>
      </p:pic>
      <p:pic>
        <p:nvPicPr>
          <p:cNvPr id="5" name="Picture 4" descr="Socrat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974" y="3840146"/>
            <a:ext cx="828684" cy="12874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9709" y="1320800"/>
            <a:ext cx="77460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I’ve Considered Leaving the Geosciences</a:t>
            </a:r>
          </a:p>
          <a:p>
            <a:endParaRPr lang="en-US" sz="3200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57450" y="5600700"/>
            <a:ext cx="4286250" cy="514350"/>
          </a:xfrm>
          <a:prstGeom prst="rect">
            <a:avLst/>
          </a:prstGeom>
          <a:solidFill>
            <a:srgbClr val="093A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4">
      <a:dk1>
        <a:sysClr val="windowText" lastClr="000000"/>
      </a:dk1>
      <a:lt1>
        <a:sysClr val="window" lastClr="FFFFFF"/>
      </a:lt1>
      <a:dk2>
        <a:srgbClr val="093A67"/>
      </a:dk2>
      <a:lt2>
        <a:srgbClr val="DBF5F9"/>
      </a:lt2>
      <a:accent1>
        <a:srgbClr val="C7E2FA"/>
      </a:accent1>
      <a:accent2>
        <a:srgbClr val="9DCCF6"/>
      </a:accent2>
      <a:accent3>
        <a:srgbClr val="C9FAFC"/>
      </a:accent3>
      <a:accent4>
        <a:srgbClr val="7CCA62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2508</TotalTime>
  <Words>139</Words>
  <Application>Microsoft Office PowerPoint</Application>
  <PresentationFormat>On-screen Show (4:3)</PresentationFormat>
  <Paragraphs>53</Paragraphs>
  <Slides>13</Slides>
  <Notes>13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AGU Potential Book: Field Guide for Increasing (Gender) Diversity in the Geosciences (Faculty)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Holmes, Mary</dc:creator>
  <cp:lastModifiedBy>Carol Ormand</cp:lastModifiedBy>
  <cp:revision>424</cp:revision>
  <dcterms:created xsi:type="dcterms:W3CDTF">2011-12-05T06:03:38Z</dcterms:created>
  <dcterms:modified xsi:type="dcterms:W3CDTF">2011-12-05T06:08:20Z</dcterms:modified>
</cp:coreProperties>
</file>