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7" r:id="rId4"/>
    <p:sldId id="259" r:id="rId5"/>
    <p:sldId id="269" r:id="rId6"/>
    <p:sldId id="260" r:id="rId7"/>
    <p:sldId id="267" r:id="rId8"/>
    <p:sldId id="268" r:id="rId9"/>
    <p:sldId id="261" r:id="rId10"/>
    <p:sldId id="262" r:id="rId11"/>
    <p:sldId id="264" r:id="rId12"/>
    <p:sldId id="263" r:id="rId13"/>
    <p:sldId id="266" r:id="rId14"/>
    <p:sldId id="271" r:id="rId15"/>
    <p:sldId id="265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1FC02-1988-4225-B1DF-7F2C3EF002A5}" type="datetimeFigureOut">
              <a:rPr lang="en-US" smtClean="0"/>
              <a:pPr/>
              <a:t>12/4/2011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7034E3-24A6-4581-8518-42A7B25353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02E4-A6CD-4737-98B7-7C5AAD1890E9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DFE0A-DF6E-4751-8B93-EB66C868872B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7073-DD72-4337-BE09-1DD94EABABD6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defRPr sz="2800"/>
            </a:lvl1pPr>
            <a:lvl2pPr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defRPr sz="2400"/>
            </a:lvl2pPr>
            <a:lvl3pPr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defRPr/>
            </a:lvl3pPr>
            <a:lvl4pPr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defRPr/>
            </a:lvl4pPr>
            <a:lvl5pPr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5769-770B-4949-AD5B-329FCF927BDB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5412-9BA3-4AE0-81E5-C03085651974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A934-5169-4B78-95A9-FAE9201C819D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77C4-A1FA-41FD-B846-145361C8CDD8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87AEE-67C6-4FFA-A77F-C92122456BE9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82773-DD1E-4DB0-9EAA-B4EFB6CC098C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65E46-3899-403A-91D7-E4D3B79489E9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3561C-79A1-4975-9265-F896FB580634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5123-97D9-47C9-9A3C-3A31056DCD02}" type="datetime1">
              <a:rPr lang="en-US" smtClean="0"/>
              <a:pPr/>
              <a:t>12/4/2011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02514-6169-4E5D-A43C-E85904725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Fundraising for Departments 101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T. Snow</a:t>
            </a:r>
          </a:p>
          <a:p>
            <a:r>
              <a:rPr lang="en-US" dirty="0" smtClean="0"/>
              <a:t>School of Meteorology</a:t>
            </a:r>
          </a:p>
          <a:p>
            <a:r>
              <a:rPr lang="en-US" dirty="0" smtClean="0"/>
              <a:t>The University of Oklahoma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Donor expectations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Accountability </a:t>
            </a:r>
            <a:r>
              <a:rPr lang="en-US" dirty="0" smtClean="0">
                <a:sym typeface="Wingdings" pitchFamily="2" charset="2"/>
              </a:rPr>
              <a:t> was the donation used for the purpose intended?</a:t>
            </a:r>
          </a:p>
          <a:p>
            <a:r>
              <a:rPr lang="en-US" dirty="0" smtClean="0">
                <a:sym typeface="Wingdings" pitchFamily="2" charset="2"/>
              </a:rPr>
              <a:t>Thanks  were appropriate thank you letters sent?</a:t>
            </a:r>
          </a:p>
          <a:p>
            <a:r>
              <a:rPr lang="en-US" dirty="0" smtClean="0">
                <a:sym typeface="Wingdings" pitchFamily="2" charset="2"/>
              </a:rPr>
              <a:t>Recognition  plaques, luncheon, invitations to speak (for major gifts, never ends so long as the donor is alive) people like  their names on things and like to show those named spaces to family and friends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(Relatively) Easy to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78972" cy="4525963"/>
          </a:xfrm>
        </p:spPr>
        <p:txBody>
          <a:bodyPr/>
          <a:lstStyle/>
          <a:p>
            <a:r>
              <a:rPr lang="en-US" dirty="0" smtClean="0"/>
              <a:t>Student (small scholarships)</a:t>
            </a:r>
          </a:p>
          <a:p>
            <a:r>
              <a:rPr lang="en-US" dirty="0" smtClean="0"/>
              <a:t>Student awards (end of year ceremony)</a:t>
            </a:r>
          </a:p>
          <a:p>
            <a:r>
              <a:rPr lang="en-US" dirty="0" smtClean="0"/>
              <a:t>Student travel to professional meetings, field camps</a:t>
            </a:r>
          </a:p>
          <a:p>
            <a:r>
              <a:rPr lang="en-US" dirty="0" smtClean="0"/>
              <a:t>Graduation events </a:t>
            </a:r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 to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Gifts for routine expenses</a:t>
            </a:r>
          </a:p>
          <a:p>
            <a:pPr lvl="1"/>
            <a:r>
              <a:rPr lang="en-US" dirty="0" smtClean="0"/>
              <a:t>Carpet and paint, furniture; standard class room items</a:t>
            </a:r>
          </a:p>
          <a:p>
            <a:pPr lvl="1"/>
            <a:r>
              <a:rPr lang="en-US" dirty="0" smtClean="0"/>
              <a:t>Unrestricted funds for the Chair</a:t>
            </a:r>
          </a:p>
          <a:p>
            <a:r>
              <a:rPr lang="en-US" dirty="0" smtClean="0"/>
              <a:t>Amounts &gt; $10K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Gifts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Faculty position endowment – professorships and chairs</a:t>
            </a:r>
          </a:p>
          <a:p>
            <a:r>
              <a:rPr lang="en-US" dirty="0" smtClean="0"/>
              <a:t>New buildings, major facilities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New and novel things</a:t>
            </a:r>
            <a:r>
              <a:rPr lang="en-US" dirty="0" smtClean="0"/>
              <a:t> (particularly true with foundations)</a:t>
            </a:r>
          </a:p>
          <a:p>
            <a:pPr marL="0" lvl="1" indent="0">
              <a:buNone/>
            </a:pPr>
            <a:r>
              <a:rPr lang="en-US" dirty="0" smtClean="0"/>
              <a:t>Any/all of the above usually requires getting attention of the University administration </a:t>
            </a:r>
            <a:r>
              <a:rPr lang="en-US" dirty="0" smtClean="0">
                <a:sym typeface="Wingdings" pitchFamily="2" charset="2"/>
              </a:rPr>
              <a:t> what are the President’s strategic goals for the institution and how can the department make a major contribution to meeting them?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Concluding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4435"/>
            <a:ext cx="8560676" cy="4904335"/>
          </a:xfrm>
        </p:spPr>
        <p:txBody>
          <a:bodyPr/>
          <a:lstStyle/>
          <a:p>
            <a:r>
              <a:rPr lang="en-US" dirty="0" smtClean="0"/>
              <a:t>The departments which are most successful in fund raising are those which are prominent w/</a:t>
            </a:r>
            <a:r>
              <a:rPr lang="en-US" dirty="0" err="1" smtClean="0"/>
              <a:t>i</a:t>
            </a:r>
            <a:r>
              <a:rPr lang="en-US" dirty="0" smtClean="0"/>
              <a:t> their institution and discipline </a:t>
            </a:r>
            <a:r>
              <a:rPr lang="en-US" dirty="0" smtClean="0">
                <a:sym typeface="Wingdings" pitchFamily="2" charset="2"/>
              </a:rPr>
              <a:t> known for excellence in education and a few well defined research areas; contribute to institutional goals; have the support their alumni and the industries that employ their graduates</a:t>
            </a:r>
          </a:p>
          <a:p>
            <a:r>
              <a:rPr lang="en-US" dirty="0" smtClean="0">
                <a:sym typeface="Wingdings" pitchFamily="2" charset="2"/>
              </a:rPr>
              <a:t>A circular challenge!</a:t>
            </a:r>
            <a:endParaRPr lang="en-US" dirty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Students are a major asset, now and when they are graduates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Ideas to 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6422"/>
            <a:ext cx="8229600" cy="5383924"/>
          </a:xfrm>
        </p:spPr>
        <p:txBody>
          <a:bodyPr/>
          <a:lstStyle/>
          <a:p>
            <a:r>
              <a:rPr lang="en-US" dirty="0" smtClean="0"/>
              <a:t>Student telethons (need a particular goal)</a:t>
            </a:r>
          </a:p>
          <a:p>
            <a:r>
              <a:rPr lang="en-US" dirty="0" smtClean="0"/>
              <a:t>Name rooms, faculty offices - $10K to $25k</a:t>
            </a:r>
          </a:p>
          <a:p>
            <a:pPr lvl="1"/>
            <a:r>
              <a:rPr lang="en-US" dirty="0" smtClean="0"/>
              <a:t>Half for immediate use, half to Foundation for future use</a:t>
            </a:r>
          </a:p>
          <a:p>
            <a:r>
              <a:rPr lang="en-US" dirty="0" smtClean="0"/>
              <a:t>Gifts in honor of retiring faculty</a:t>
            </a:r>
          </a:p>
          <a:p>
            <a:r>
              <a:rPr lang="en-US" dirty="0" smtClean="0"/>
              <a:t>Arrange for donation by credit card via the departmental web site (work you university foundation) </a:t>
            </a:r>
            <a:r>
              <a:rPr lang="en-US" dirty="0" smtClean="0">
                <a:sym typeface="Wingdings" pitchFamily="2" charset="2"/>
              </a:rPr>
              <a:t> small amounts, but follow up all such donations as quickly as possible with thank you, even a phone call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Luck!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“We make a living by what we get. We make a life by what we give.”</a:t>
            </a:r>
          </a:p>
          <a:p>
            <a:pPr marL="3543300" lvl="8" indent="0">
              <a:buNone/>
            </a:pPr>
            <a:r>
              <a:rPr lang="en-US" sz="2800" dirty="0" smtClean="0"/>
              <a:t>Winston Churchill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a University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44910" cy="4525963"/>
          </a:xfrm>
        </p:spPr>
        <p:txBody>
          <a:bodyPr/>
          <a:lstStyle/>
          <a:p>
            <a:r>
              <a:rPr lang="en-US" dirty="0" smtClean="0"/>
              <a:t>State appropriations to base(↓)</a:t>
            </a:r>
          </a:p>
          <a:p>
            <a:r>
              <a:rPr lang="en-US" dirty="0" smtClean="0"/>
              <a:t>Tuition</a:t>
            </a:r>
          </a:p>
          <a:p>
            <a:r>
              <a:rPr lang="en-US" dirty="0" smtClean="0"/>
              <a:t>Recovery of Indirect Costs from grants/contracts</a:t>
            </a:r>
          </a:p>
          <a:p>
            <a:r>
              <a:rPr lang="en-US" dirty="0" smtClean="0"/>
              <a:t>Royalties and license income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“Gifts”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Know the Rules and Key Players at your University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President</a:t>
            </a:r>
          </a:p>
          <a:p>
            <a:r>
              <a:rPr lang="en-US" dirty="0" smtClean="0"/>
              <a:t>Vice-President for Development/Institutional Advancement</a:t>
            </a:r>
          </a:p>
          <a:p>
            <a:r>
              <a:rPr lang="en-US" dirty="0" smtClean="0"/>
              <a:t>Dean</a:t>
            </a:r>
          </a:p>
          <a:p>
            <a:r>
              <a:rPr lang="en-US" dirty="0" smtClean="0"/>
              <a:t>University Foundation</a:t>
            </a:r>
          </a:p>
          <a:p>
            <a:pPr marL="0" indent="0">
              <a:buNone/>
            </a:pPr>
            <a:r>
              <a:rPr lang="en-US" dirty="0" smtClean="0"/>
              <a:t>These folks can be helpful but they have their own agendas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Live within the rules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Donations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Alumni</a:t>
            </a:r>
          </a:p>
          <a:p>
            <a:r>
              <a:rPr lang="en-US" dirty="0" smtClean="0"/>
              <a:t>Industry</a:t>
            </a:r>
          </a:p>
          <a:p>
            <a:r>
              <a:rPr lang="en-US" dirty="0" smtClean="0"/>
              <a:t>Foundations</a:t>
            </a:r>
          </a:p>
          <a:p>
            <a:r>
              <a:rPr lang="en-US" dirty="0" smtClean="0"/>
              <a:t>Others (friends, students and their families, faculty)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Its all about relationship building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5476"/>
            <a:ext cx="8481848" cy="5478517"/>
          </a:xfrm>
        </p:spPr>
        <p:txBody>
          <a:bodyPr/>
          <a:lstStyle/>
          <a:p>
            <a:r>
              <a:rPr lang="en-US" dirty="0" smtClean="0"/>
              <a:t>The base on which most fundraising takes place</a:t>
            </a:r>
          </a:p>
          <a:p>
            <a:r>
              <a:rPr lang="en-US" dirty="0" smtClean="0"/>
              <a:t>Know your alumni and your friends in industry</a:t>
            </a:r>
          </a:p>
          <a:p>
            <a:pPr lvl="1"/>
            <a:r>
              <a:rPr lang="en-US" dirty="0" smtClean="0"/>
              <a:t>Takes a lot of time and effort</a:t>
            </a:r>
          </a:p>
          <a:p>
            <a:pPr lvl="1"/>
            <a:r>
              <a:rPr lang="en-US" dirty="0" smtClean="0"/>
              <a:t>Long term payoff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First step is </a:t>
            </a:r>
            <a:r>
              <a:rPr lang="en-US" i="1" dirty="0" smtClean="0">
                <a:solidFill>
                  <a:srgbClr val="FF0000"/>
                </a:solidFill>
              </a:rPr>
              <a:t>Connect</a:t>
            </a:r>
          </a:p>
          <a:p>
            <a:pPr lvl="1"/>
            <a:r>
              <a:rPr lang="en-US" dirty="0" smtClean="0"/>
              <a:t>Face-to-face is best, but continuous contact through newsletters, monthly e-mail notes, etc… are important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Understand donor interests and capacity for gifts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Must be proactive and forever positive; appearances matter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37593"/>
            <a:ext cx="8686801" cy="5257799"/>
          </a:xfrm>
        </p:spPr>
        <p:txBody>
          <a:bodyPr/>
          <a:lstStyle/>
          <a:p>
            <a:r>
              <a:rPr lang="en-US" dirty="0" smtClean="0"/>
              <a:t>Have a plan</a:t>
            </a:r>
          </a:p>
          <a:p>
            <a:pPr lvl="1"/>
            <a:r>
              <a:rPr lang="en-US" dirty="0" smtClean="0"/>
              <a:t>A “development plan” should be part of a department’s strategic plan</a:t>
            </a:r>
          </a:p>
          <a:p>
            <a:pPr lvl="1"/>
            <a:r>
              <a:rPr lang="en-US" dirty="0" smtClean="0"/>
              <a:t>Priority matrix</a:t>
            </a:r>
          </a:p>
          <a:p>
            <a:r>
              <a:rPr lang="en-US" dirty="0" smtClean="0"/>
              <a:t>Foster a sense of giving among today’s students</a:t>
            </a:r>
          </a:p>
          <a:p>
            <a:pPr lvl="1"/>
            <a:r>
              <a:rPr lang="en-US" dirty="0" smtClean="0"/>
              <a:t>Senior class gift, thank you letters to sponsors, …</a:t>
            </a:r>
          </a:p>
          <a:p>
            <a:r>
              <a:rPr lang="en-US" dirty="0" smtClean="0"/>
              <a:t>Involve alumni</a:t>
            </a:r>
          </a:p>
          <a:p>
            <a:pPr lvl="1"/>
            <a:r>
              <a:rPr lang="en-US" dirty="0" smtClean="0"/>
              <a:t>Alumni boards, homecoming events, job fairs, seminars, lunches and dinners at meetings</a:t>
            </a:r>
          </a:p>
          <a:p>
            <a:pPr lvl="1"/>
            <a:r>
              <a:rPr lang="en-US" dirty="0" smtClean="0"/>
              <a:t>Alumni can be important entre to major industry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0934"/>
          </a:xfrm>
        </p:spPr>
        <p:txBody>
          <a:bodyPr/>
          <a:lstStyle/>
          <a:p>
            <a:r>
              <a:rPr lang="en-US" dirty="0" smtClean="0"/>
              <a:t>Alumni (and friends) boards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5" y="796158"/>
            <a:ext cx="5320862" cy="5864773"/>
          </a:xfrm>
        </p:spPr>
        <p:txBody>
          <a:bodyPr/>
          <a:lstStyle/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en-US" dirty="0" smtClean="0"/>
              <a:t>Need to develop a charter with a clear statement of expectations balanced with a high degree of independence</a:t>
            </a:r>
          </a:p>
          <a:p>
            <a:pPr lvl="1">
              <a:lnSpc>
                <a:spcPct val="105000"/>
              </a:lnSpc>
              <a:spcAft>
                <a:spcPts val="0"/>
              </a:spcAft>
            </a:pPr>
            <a:r>
              <a:rPr lang="en-US" dirty="0" smtClean="0"/>
              <a:t>Individuals must pay own way (perhaps with some exceptions)</a:t>
            </a:r>
          </a:p>
          <a:p>
            <a:pPr lvl="1">
              <a:lnSpc>
                <a:spcPct val="105000"/>
              </a:lnSpc>
              <a:spcAft>
                <a:spcPts val="0"/>
              </a:spcAft>
            </a:pPr>
            <a:r>
              <a:rPr lang="en-US" dirty="0" smtClean="0"/>
              <a:t>Meet three or four times a year</a:t>
            </a:r>
          </a:p>
          <a:p>
            <a:pPr lvl="1">
              <a:lnSpc>
                <a:spcPct val="105000"/>
              </a:lnSpc>
              <a:spcAft>
                <a:spcPts val="0"/>
              </a:spcAft>
            </a:pPr>
            <a:r>
              <a:rPr lang="en-US" dirty="0" smtClean="0"/>
              <a:t>Must have real involvement in program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en-US" dirty="0" smtClean="0"/>
              <a:t>Chair needs to have fund-raising skills</a:t>
            </a:r>
          </a:p>
          <a:p>
            <a:pPr lvl="1">
              <a:lnSpc>
                <a:spcPct val="105000"/>
              </a:lnSpc>
              <a:spcAft>
                <a:spcPts val="0"/>
              </a:spcAft>
            </a:pPr>
            <a:r>
              <a:rPr lang="en-US" dirty="0" smtClean="0"/>
              <a:t>Marketing and fundraising committee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en-US" dirty="0" smtClean="0"/>
              <a:t>Alumni recognition program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435" y="132748"/>
            <a:ext cx="8229600" cy="458459"/>
          </a:xfrm>
        </p:spPr>
        <p:txBody>
          <a:bodyPr/>
          <a:lstStyle/>
          <a:p>
            <a:r>
              <a:rPr lang="en-US" dirty="0" smtClean="0"/>
              <a:t>Industry boards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59" y="567559"/>
            <a:ext cx="4642945" cy="6187965"/>
          </a:xfrm>
        </p:spPr>
        <p:txBody>
          <a:bodyPr>
            <a:noAutofit/>
          </a:bodyPr>
          <a:lstStyle/>
          <a:p>
            <a:pPr marL="228600" indent="-228600">
              <a:lnSpc>
                <a:spcPct val="105000"/>
              </a:lnSpc>
              <a:spcAft>
                <a:spcPts val="0"/>
              </a:spcAft>
            </a:pPr>
            <a:r>
              <a:rPr lang="en-US" sz="2400" dirty="0" smtClean="0"/>
              <a:t>Again, </a:t>
            </a:r>
            <a:r>
              <a:rPr lang="en-US" sz="2400" dirty="0"/>
              <a:t>n</a:t>
            </a:r>
            <a:r>
              <a:rPr lang="en-US" sz="2400" dirty="0" smtClean="0"/>
              <a:t>eed to develop a charter with a clear statement of expectations </a:t>
            </a:r>
          </a:p>
          <a:p>
            <a:pPr marL="228600" indent="-228600">
              <a:lnSpc>
                <a:spcPct val="105000"/>
              </a:lnSpc>
              <a:spcAft>
                <a:spcPts val="0"/>
              </a:spcAft>
            </a:pPr>
            <a:r>
              <a:rPr lang="en-US" sz="2400" dirty="0" smtClean="0"/>
              <a:t>Limited alumni involvement, but may be key people </a:t>
            </a:r>
          </a:p>
          <a:p>
            <a:pPr marL="228600" indent="-228600">
              <a:lnSpc>
                <a:spcPct val="105000"/>
              </a:lnSpc>
              <a:spcAft>
                <a:spcPts val="0"/>
              </a:spcAft>
            </a:pPr>
            <a:r>
              <a:rPr lang="en-US" sz="2400" dirty="0" smtClean="0"/>
              <a:t>Try for folks at VP, senior manager level </a:t>
            </a:r>
            <a:r>
              <a:rPr lang="en-US" sz="2400" dirty="0" smtClean="0">
                <a:sym typeface="Wingdings" pitchFamily="2" charset="2"/>
              </a:rPr>
              <a:t> can make funding decisions</a:t>
            </a:r>
          </a:p>
          <a:p>
            <a:pPr marL="228600" indent="-228600">
              <a:lnSpc>
                <a:spcPct val="105000"/>
              </a:lnSpc>
              <a:spcAft>
                <a:spcPts val="0"/>
              </a:spcAft>
            </a:pPr>
            <a:r>
              <a:rPr lang="en-US" sz="2400" dirty="0" smtClean="0">
                <a:sym typeface="Wingdings" pitchFamily="2" charset="2"/>
              </a:rPr>
              <a:t>Will initially focus on curriculum, time to degree, placement, costs of education</a:t>
            </a:r>
          </a:p>
          <a:p>
            <a:pPr marL="228600" indent="-228600">
              <a:lnSpc>
                <a:spcPct val="105000"/>
              </a:lnSpc>
              <a:spcAft>
                <a:spcPts val="0"/>
              </a:spcAft>
            </a:pPr>
            <a:r>
              <a:rPr lang="en-US" sz="2400" dirty="0" smtClean="0">
                <a:sym typeface="Wingdings" pitchFamily="2" charset="2"/>
              </a:rPr>
              <a:t>Acquaint with faculty/research in progress  help build a “brand” for the department</a:t>
            </a:r>
          </a:p>
          <a:p>
            <a:pPr marL="228600" indent="-228600">
              <a:lnSpc>
                <a:spcPct val="105000"/>
              </a:lnSpc>
              <a:spcAft>
                <a:spcPts val="0"/>
              </a:spcAft>
            </a:pPr>
            <a:r>
              <a:rPr lang="en-US" sz="2400" dirty="0" smtClean="0">
                <a:sym typeface="Wingdings" pitchFamily="2" charset="2"/>
              </a:rPr>
              <a:t>Recognition program (leader in the field, etc…)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Recognize potential donors have a range of interests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21262" cy="5108028"/>
          </a:xfrm>
        </p:spPr>
        <p:txBody>
          <a:bodyPr/>
          <a:lstStyle/>
          <a:p>
            <a:r>
              <a:rPr lang="en-US" dirty="0" smtClean="0"/>
              <a:t>Students (particularly undergraduates)</a:t>
            </a:r>
          </a:p>
          <a:p>
            <a:pPr lvl="1"/>
            <a:r>
              <a:rPr lang="en-US" dirty="0" smtClean="0"/>
              <a:t>Often the main focus of industry</a:t>
            </a:r>
          </a:p>
          <a:p>
            <a:r>
              <a:rPr lang="en-US" dirty="0" smtClean="0"/>
              <a:t>Libraries and other collections</a:t>
            </a:r>
          </a:p>
          <a:p>
            <a:r>
              <a:rPr lang="en-US" dirty="0" smtClean="0"/>
              <a:t>Field camp</a:t>
            </a:r>
          </a:p>
          <a:p>
            <a:r>
              <a:rPr lang="en-US" dirty="0" smtClean="0"/>
              <a:t>Certain disciplinary areas</a:t>
            </a:r>
          </a:p>
          <a:p>
            <a:r>
              <a:rPr lang="en-US" dirty="0" smtClean="0"/>
              <a:t>Art</a:t>
            </a:r>
          </a:p>
          <a:p>
            <a:r>
              <a:rPr lang="en-US" dirty="0" smtClean="0"/>
              <a:t>Gifts in kind (careful – can you afford the gift?; donor may have </a:t>
            </a:r>
            <a:r>
              <a:rPr lang="en-US" dirty="0" err="1" smtClean="0"/>
              <a:t>unrealisic</a:t>
            </a:r>
            <a:r>
              <a:rPr lang="en-US" dirty="0" smtClean="0"/>
              <a:t> expectation; may simply be seeking a tax write off)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02514-6169-4E5D-A43C-E859047252F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782</Words>
  <Application>Microsoft Office PowerPoint</Application>
  <PresentationFormat>On-screen Show (4:3)</PresentationFormat>
  <Paragraphs>111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Fundraising for Departments 101</vt:lpstr>
      <vt:lpstr>Funding a University</vt:lpstr>
      <vt:lpstr>Know the Rules and Key Players at your University</vt:lpstr>
      <vt:lpstr>Sources of Donations</vt:lpstr>
      <vt:lpstr>Its all about relationship building</vt:lpstr>
      <vt:lpstr>Things to do</vt:lpstr>
      <vt:lpstr>Alumni (and friends) boards</vt:lpstr>
      <vt:lpstr>Industry boards</vt:lpstr>
      <vt:lpstr>Recognize potential donors have a range of interests</vt:lpstr>
      <vt:lpstr>Donor expectations</vt:lpstr>
      <vt:lpstr>(Relatively) Easy to do</vt:lpstr>
      <vt:lpstr>Hard to do</vt:lpstr>
      <vt:lpstr>Major Gifts</vt:lpstr>
      <vt:lpstr>Concluding comments</vt:lpstr>
      <vt:lpstr>Ideas to try</vt:lpstr>
      <vt:lpstr>Good Luck!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Fundraising for Departments 101</dc:title>
  <dc:creator>John Snow</dc:creator>
  <cp:lastModifiedBy>John Snow</cp:lastModifiedBy>
  <cp:revision>24</cp:revision>
  <dcterms:created xsi:type="dcterms:W3CDTF">2011-12-03T15:28:30Z</dcterms:created>
  <dcterms:modified xsi:type="dcterms:W3CDTF">2011-12-04T23:57:49Z</dcterms:modified>
</cp:coreProperties>
</file>