
<file path=[Content_Types].xml><?xml version="1.0" encoding="utf-8"?>
<Types xmlns="http://schemas.openxmlformats.org/package/2006/content-types">
  <Override PartName="/ppt/slides/slide18.xml" ContentType="application/vnd.openxmlformats-officedocument.presentationml.slide+xml"/>
  <Override PartName="/ppt/notesSlides/notesSlide4.xml" ContentType="application/vnd.openxmlformats-officedocument.presentationml.notesSlide+xml"/>
  <Override PartName="/ppt/slides/slide9.xml" ContentType="application/vnd.openxmlformats-officedocument.presentationml.slide+xml"/>
  <Override PartName="/ppt/slides/slide14.xml" ContentType="application/vnd.openxmlformats-officedocument.presentationml.slide+xml"/>
  <Override PartName="/ppt/slideLayouts/slideLayout9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s/slide5.xml" ContentType="application/vnd.openxmlformats-officedocument.presentationml.slide+xml"/>
  <Default Extension="rels" ContentType="application/vnd.openxmlformats-package.relationships+xml"/>
  <Override PartName="/ppt/slides/slide10.xml" ContentType="application/vnd.openxmlformats-officedocument.presentationml.slide+xml"/>
  <Override PartName="/ppt/slideLayouts/slideLayout5.xml" ContentType="application/vnd.openxmlformats-officedocument.presentationml.slideLayout+xml"/>
  <Override PartName="/ppt/notesMasters/notesMaster1.xml" ContentType="application/vnd.openxmlformats-officedocument.presentationml.notesMaster+xml"/>
  <Override PartName="/ppt/slides/slide1.xml" ContentType="application/vnd.openxmlformats-officedocument.presentationml.slide+xml"/>
  <Override PartName="/ppt/slides/slide26.xml" ContentType="application/vnd.openxmlformats-officedocument.presentationml.slide+xml"/>
  <Default Extension="jpeg" ContentType="image/jpeg"/>
  <Override PartName="/docProps/app.xml" ContentType="application/vnd.openxmlformats-officedocument.extended-properties+xml"/>
  <Override PartName="/ppt/theme/theme2.xml" ContentType="application/vnd.openxmlformats-officedocument.theme+xml"/>
  <Override PartName="/ppt/slideLayouts/slideLayout1.xml" ContentType="application/vnd.openxmlformats-officedocument.presentationml.slideLayout+xml"/>
  <Override PartName="/ppt/slides/slide22.xml" ContentType="application/vnd.openxmlformats-officedocument.presentationml.slide+xml"/>
  <Default Extension="xml" ContentType="application/xml"/>
  <Override PartName="/ppt/slides/slide19.xml" ContentType="application/vnd.openxmlformats-officedocument.presentationml.slide+xml"/>
  <Override PartName="/ppt/tableStyles.xml" ContentType="application/vnd.openxmlformats-officedocument.presentationml.tableStyles+xml"/>
  <Override PartName="/ppt/slides/slide15.xml" ContentType="application/vnd.openxmlformats-officedocument.presentationml.slide+xml"/>
  <Override PartName="/ppt/notesSlides/notesSlide1.xml" ContentType="application/vnd.openxmlformats-officedocument.presentationml.notesSlide+xml"/>
  <Override PartName="/ppt/slides/slide6.xml" ContentType="application/vnd.openxmlformats-officedocument.presentationml.slide+xml"/>
  <Override PartName="/docProps/core.xml" ContentType="application/vnd.openxmlformats-package.core-properties+xml"/>
  <Override PartName="/ppt/slides/slide11.xml" ContentType="application/vnd.openxmlformats-officedocument.presentationml.slide+xml"/>
  <Override PartName="/ppt/slideLayouts/slideLayout6.xml" ContentType="application/vnd.openxmlformats-officedocument.presentationml.slideLayout+xml"/>
  <Override PartName="/ppt/slides/slide27.xml" ContentType="application/vnd.openxmlformats-officedocument.presentationml.slide+xml"/>
  <Override PartName="/ppt/slides/slide2.xml" ContentType="application/vnd.openxmlformats-officedocument.presentationml.slide+xml"/>
  <Default Extension="png" ContentType="image/png"/>
  <Override PartName="/ppt/slideLayouts/slideLayout2.xml" ContentType="application/vnd.openxmlformats-officedocument.presentationml.slideLayout+xml"/>
  <Override PartName="/ppt/slides/slide23.xml" ContentType="application/vnd.openxmlformats-officedocument.presentationml.slide+xml"/>
  <Override PartName="/ppt/slides/slide16.xml" ContentType="application/vnd.openxmlformats-officedocument.presentationml.slide+xml"/>
  <Override PartName="/ppt/notesSlides/notesSlide2.xml" ContentType="application/vnd.openxmlformats-officedocument.presentationml.notesSlide+xml"/>
  <Override PartName="/ppt/slides/slide7.xml" ContentType="application/vnd.openxmlformats-officedocument.presentationml.slide+xml"/>
  <Override PartName="/ppt/presentation.xml" ContentType="application/vnd.openxmlformats-officedocument.presentationml.presentation.main+xml"/>
  <Override PartName="/ppt/slides/slide12.xml" ContentType="application/vnd.openxmlformats-officedocument.presentationml.slide+xml"/>
  <Override PartName="/ppt/slideLayouts/slideLayout7.xml" ContentType="application/vnd.openxmlformats-officedocument.presentationml.slideLayout+xml"/>
  <Override PartName="/ppt/slides/slide3.xml" ContentType="application/vnd.openxmlformats-officedocument.presentationml.slide+xml"/>
  <Override PartName="/ppt/slides/slide28.xml" ContentType="application/vnd.openxmlformats-officedocument.presentationml.slide+xml"/>
  <Override PartName="/ppt/slideLayouts/slideLayout3.xml" ContentType="application/vnd.openxmlformats-officedocument.presentationml.slideLayout+xml"/>
  <Override PartName="/ppt/slides/slide24.xml" ContentType="application/vnd.openxmlformats-officedocument.presentationml.slide+xml"/>
  <Override PartName="/ppt/slides/slide20.xml" ContentType="application/vnd.openxmlformats-officedocument.presentationml.slide+xml"/>
  <Override PartName="/ppt/slides/slide17.xml" ContentType="application/vnd.openxmlformats-officedocument.presentationml.slide+xml"/>
  <Override PartName="/ppt/notesSlides/notesSlide3.xml" ContentType="application/vnd.openxmlformats-officedocument.presentationml.notesSlide+xml"/>
  <Override PartName="/ppt/slides/slide8.xml" ContentType="application/vnd.openxmlformats-officedocument.presentationml.slide+xml"/>
  <Override PartName="/ppt/presProps.xml" ContentType="application/vnd.openxmlformats-officedocument.presentationml.presProps+xml"/>
  <Override PartName="/ppt/slides/slide13.xml" ContentType="application/vnd.openxmlformats-officedocument.presentationml.slide+xml"/>
  <Override PartName="/ppt/slideLayouts/slideLayout8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4.xml" ContentType="application/vnd.openxmlformats-officedocument.presentationml.slide+xml"/>
  <Override PartName="/ppt/slideLayouts/slideLayout4.xml" ContentType="application/vnd.openxmlformats-officedocument.presentationml.slideLayout+xml"/>
  <Override PartName="/ppt/slides/slide25.xml" ContentType="application/vnd.openxmlformats-officedocument.presentationml.slide+xml"/>
  <Override PartName="/ppt/slideMasters/slideMaster1.xml" ContentType="application/vnd.openxmlformats-officedocument.presentationml.slideMaster+xml"/>
  <Override PartName="/ppt/theme/theme1.xml" ContentType="application/vnd.openxmlformats-officedocument.theme+xml"/>
  <Override PartName="/ppt/slides/slide21.xml" ContentType="application/vnd.openxmlformats-officedocument.presentationml.slide+xml"/>
  <Default Extension="bin" ContentType="application/vnd.openxmlformats-officedocument.presentationml.printerSettings"/>
  <Override PartName="/ppt/viewProps.xml" ContentType="application/vnd.openxmlformats-officedocument.presentationml.viewProp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4" Type="http://schemas.openxmlformats.org/officeDocument/2006/relationships/extended-properties" Target="docProps/app.xml"/><Relationship Id="rId1" Type="http://schemas.openxmlformats.org/officeDocument/2006/relationships/officeDocument" Target="ppt/presentation.xml"/><Relationship Id="rId2" Type="http://schemas.openxmlformats.org/package/2006/relationships/metadata/thumbnail" Target="docProps/thumbnail.jpeg"/></Relationships>
</file>

<file path=ppt/presentation.xml><?xml version="1.0" encoding="utf-8"?>
<p:presentation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 saveSubsetFonts="1" autoCompressPictures="0">
  <p:sldMasterIdLst>
    <p:sldMasterId id="2147483648" r:id="rId1"/>
  </p:sldMasterIdLst>
  <p:notesMasterIdLst>
    <p:notesMasterId r:id="rId30"/>
  </p:notesMasterIdLst>
  <p:sldIdLst>
    <p:sldId id="256" r:id="rId2"/>
    <p:sldId id="270" r:id="rId3"/>
    <p:sldId id="257" r:id="rId4"/>
    <p:sldId id="258" r:id="rId5"/>
    <p:sldId id="261" r:id="rId6"/>
    <p:sldId id="259" r:id="rId7"/>
    <p:sldId id="265" r:id="rId8"/>
    <p:sldId id="263" r:id="rId9"/>
    <p:sldId id="262" r:id="rId10"/>
    <p:sldId id="264" r:id="rId11"/>
    <p:sldId id="260" r:id="rId12"/>
    <p:sldId id="266" r:id="rId13"/>
    <p:sldId id="267" r:id="rId14"/>
    <p:sldId id="268" r:id="rId15"/>
    <p:sldId id="269" r:id="rId16"/>
    <p:sldId id="271" r:id="rId17"/>
    <p:sldId id="278" r:id="rId18"/>
    <p:sldId id="272" r:id="rId19"/>
    <p:sldId id="273" r:id="rId20"/>
    <p:sldId id="274" r:id="rId21"/>
    <p:sldId id="275" r:id="rId22"/>
    <p:sldId id="277" r:id="rId23"/>
    <p:sldId id="279" r:id="rId24"/>
    <p:sldId id="276" r:id="rId25"/>
    <p:sldId id="280" r:id="rId26"/>
    <p:sldId id="281" r:id="rId27"/>
    <p:sldId id="283" r:id="rId28"/>
    <p:sldId id="282" r:id="rId29"/>
  </p:sldIdLst>
  <p:sldSz cx="9144000" cy="6858000" type="screen4x3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>
  <p:prnPr hiddenSlides="1"/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>
  <p:normalViewPr>
    <p:restoredLeft sz="15620"/>
    <p:restoredTop sz="94660"/>
  </p:normalViewPr>
  <p:slideViewPr>
    <p:cSldViewPr snapToGrid="0" snapToObjects="1">
      <p:cViewPr varScale="1">
        <p:scale>
          <a:sx n="127" d="100"/>
          <a:sy n="127" d="100"/>
        </p:scale>
        <p:origin x="-1920" y="-104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8028800" cy="78028800"/>
</p:viewPr>
</file>

<file path=ppt/_rels/presentation.xml.rels><?xml version="1.0" encoding="UTF-8" standalone="yes"?>
<Relationships xmlns="http://schemas.openxmlformats.org/package/2006/relationships"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slide" Target="slides/slide21.xml"/><Relationship Id="rId23" Type="http://schemas.openxmlformats.org/officeDocument/2006/relationships/slide" Target="slides/slide22.xml"/><Relationship Id="rId24" Type="http://schemas.openxmlformats.org/officeDocument/2006/relationships/slide" Target="slides/slide23.xml"/><Relationship Id="rId25" Type="http://schemas.openxmlformats.org/officeDocument/2006/relationships/slide" Target="slides/slide24.xml"/><Relationship Id="rId26" Type="http://schemas.openxmlformats.org/officeDocument/2006/relationships/slide" Target="slides/slide25.xml"/><Relationship Id="rId27" Type="http://schemas.openxmlformats.org/officeDocument/2006/relationships/slide" Target="slides/slide26.xml"/><Relationship Id="rId28" Type="http://schemas.openxmlformats.org/officeDocument/2006/relationships/slide" Target="slides/slide27.xml"/><Relationship Id="rId29" Type="http://schemas.openxmlformats.org/officeDocument/2006/relationships/slide" Target="slides/slide28.xml"/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30" Type="http://schemas.openxmlformats.org/officeDocument/2006/relationships/notesMaster" Target="notesMasters/notesMaster1.xml"/><Relationship Id="rId31" Type="http://schemas.openxmlformats.org/officeDocument/2006/relationships/printerSettings" Target="printerSettings/printerSettings1.bin"/><Relationship Id="rId32" Type="http://schemas.openxmlformats.org/officeDocument/2006/relationships/presProps" Target="presProps.xml"/><Relationship Id="rId9" Type="http://schemas.openxmlformats.org/officeDocument/2006/relationships/slide" Target="slides/slide8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33" Type="http://schemas.openxmlformats.org/officeDocument/2006/relationships/viewProps" Target="viewProps.xml"/><Relationship Id="rId34" Type="http://schemas.openxmlformats.org/officeDocument/2006/relationships/theme" Target="theme/theme1.xml"/><Relationship Id="rId35" Type="http://schemas.openxmlformats.org/officeDocument/2006/relationships/tableStyles" Target="tableStyles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FD40EC86-051C-4249-A8DE-2862EF3B62E4}" type="datetimeFigureOut">
              <a:rPr lang="en-US" smtClean="0"/>
              <a:pPr/>
              <a:t>10/8/10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F649A755-1E36-6B49-8F39-EC72A5361D07}" type="slidenum">
              <a:rPr lang="en-US" smtClean="0"/>
              <a:pPr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4.xml"/></Relationships>
</file>

<file path=ppt/notesSlides/_rels/notesSlide2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13.xml"/></Relationships>
</file>

<file path=ppt/notesSlides/_rels/notesSlide3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14.xml"/></Relationships>
</file>

<file path=ppt/notesSlides/_rels/notesSlide4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15.xml"/></Relationships>
</file>

<file path=ppt/notesSlides/notesSlide1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en-US" dirty="0" smtClean="0"/>
              <a:t>CPU = control unit + ALU</a:t>
            </a:r>
          </a:p>
          <a:p>
            <a:r>
              <a:rPr lang="en-US" dirty="0" smtClean="0"/>
              <a:t>CPU executes instructions</a:t>
            </a:r>
          </a:p>
          <a:p>
            <a:r>
              <a:rPr lang="en-US" dirty="0" smtClean="0"/>
              <a:t>Main memory + cache memory</a:t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649A755-1E36-6B49-8F39-EC72A5361D07}" type="slidenum">
              <a:rPr lang="en-US" smtClean="0"/>
              <a:pPr/>
              <a:t>4</a:t>
            </a:fld>
            <a:endParaRPr lang="en-US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en-US" dirty="0" smtClean="0"/>
              <a:t>It helps us reason about the complexity of an algorithm- understand the best that it may perform</a:t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649A755-1E36-6B49-8F39-EC72A5361D07}" type="slidenum">
              <a:rPr lang="en-US" smtClean="0"/>
              <a:pPr/>
              <a:t>13</a:t>
            </a:fld>
            <a:endParaRPr lang="en-US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pPr marL="0" marR="0" indent="0" algn="l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US" dirty="0" smtClean="0"/>
              <a:t>Memory values = single word,  or more simply an integer, float, character</a:t>
            </a:r>
          </a:p>
          <a:p>
            <a:pPr marL="0" marR="0" indent="0" algn="l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US" dirty="0" smtClean="0"/>
              <a:t>EREW</a:t>
            </a:r>
          </a:p>
          <a:p>
            <a:pPr marL="0" marR="0" indent="0" algn="l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US" dirty="0" smtClean="0"/>
              <a:t>CREW</a:t>
            </a:r>
          </a:p>
          <a:p>
            <a:pPr marL="0" marR="0" indent="0" algn="l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US" dirty="0" smtClean="0"/>
              <a:t>CRCW</a:t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649A755-1E36-6B49-8F39-EC72A5361D07}" type="slidenum">
              <a:rPr lang="en-US" smtClean="0"/>
              <a:pPr/>
              <a:t>14</a:t>
            </a:fld>
            <a:endParaRPr lang="en-US"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649A755-1E36-6B49-8F39-EC72A5361D07}" type="slidenum">
              <a:rPr lang="en-US" smtClean="0"/>
              <a:pPr/>
              <a:t>15</a:t>
            </a:fld>
            <a:endParaRPr lang="en-US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9CCD9F-1971-0A4B-B005-284DB48CD95B}" type="datetimeFigureOut">
              <a:rPr lang="en-US" smtClean="0"/>
              <a:pPr/>
              <a:t>10/8/10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EB94F71-2643-8240-A773-33C5EE3F8D20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9CCD9F-1971-0A4B-B005-284DB48CD95B}" type="datetimeFigureOut">
              <a:rPr lang="en-US" smtClean="0"/>
              <a:pPr/>
              <a:t>10/8/10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EB94F71-2643-8240-A773-33C5EE3F8D20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9CCD9F-1971-0A4B-B005-284DB48CD95B}" type="datetimeFigureOut">
              <a:rPr lang="en-US" smtClean="0"/>
              <a:pPr/>
              <a:t>10/8/10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EB94F71-2643-8240-A773-33C5EE3F8D20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9CCD9F-1971-0A4B-B005-284DB48CD95B}" type="datetimeFigureOut">
              <a:rPr lang="en-US" smtClean="0"/>
              <a:pPr/>
              <a:t>10/8/10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EB94F71-2643-8240-A773-33C5EE3F8D20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9CCD9F-1971-0A4B-B005-284DB48CD95B}" type="datetimeFigureOut">
              <a:rPr lang="en-US" smtClean="0"/>
              <a:pPr/>
              <a:t>10/8/10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EB94F71-2643-8240-A773-33C5EE3F8D20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9CCD9F-1971-0A4B-B005-284DB48CD95B}" type="datetimeFigureOut">
              <a:rPr lang="en-US" smtClean="0"/>
              <a:pPr/>
              <a:t>10/8/10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EB94F71-2643-8240-A773-33C5EE3F8D20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9CCD9F-1971-0A4B-B005-284DB48CD95B}" type="datetimeFigureOut">
              <a:rPr lang="en-US" smtClean="0"/>
              <a:pPr/>
              <a:t>10/8/10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EB94F71-2643-8240-A773-33C5EE3F8D20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9CCD9F-1971-0A4B-B005-284DB48CD95B}" type="datetimeFigureOut">
              <a:rPr lang="en-US" smtClean="0"/>
              <a:pPr/>
              <a:t>10/8/10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EB94F71-2643-8240-A773-33C5EE3F8D20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9CCD9F-1971-0A4B-B005-284DB48CD95B}" type="datetimeFigureOut">
              <a:rPr lang="en-US" smtClean="0"/>
              <a:pPr/>
              <a:t>10/8/10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EB94F71-2643-8240-A773-33C5EE3F8D20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9CCD9F-1971-0A4B-B005-284DB48CD95B}" type="datetimeFigureOut">
              <a:rPr lang="en-US" smtClean="0"/>
              <a:pPr/>
              <a:t>10/8/10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EB94F71-2643-8240-A773-33C5EE3F8D20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9CCD9F-1971-0A4B-B005-284DB48CD95B}" type="datetimeFigureOut">
              <a:rPr lang="en-US" smtClean="0"/>
              <a:pPr/>
              <a:t>10/8/10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EB94F71-2643-8240-A773-33C5EE3F8D20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1" Type="http://schemas.openxmlformats.org/officeDocument/2006/relationships/slideLayout" Target="../slideLayouts/slideLayout11.xml"/><Relationship Id="rId12" Type="http://schemas.openxmlformats.org/officeDocument/2006/relationships/theme" Target="../theme/theme1.xml"/><Relationship Id="rId1" Type="http://schemas.openxmlformats.org/officeDocument/2006/relationships/slideLayout" Target="../slideLayouts/slideLayout1.xml"/><Relationship Id="rId2" Type="http://schemas.openxmlformats.org/officeDocument/2006/relationships/slideLayout" Target="../slideLayouts/slideLayout2.xml"/><Relationship Id="rId3" Type="http://schemas.openxmlformats.org/officeDocument/2006/relationships/slideLayout" Target="../slideLayouts/slideLayout3.xml"/><Relationship Id="rId4" Type="http://schemas.openxmlformats.org/officeDocument/2006/relationships/slideLayout" Target="../slideLayouts/slideLayout4.xml"/><Relationship Id="rId5" Type="http://schemas.openxmlformats.org/officeDocument/2006/relationships/slideLayout" Target="../slideLayouts/slideLayout5.xml"/><Relationship Id="rId6" Type="http://schemas.openxmlformats.org/officeDocument/2006/relationships/slideLayout" Target="../slideLayouts/slideLayout6.xml"/><Relationship Id="rId7" Type="http://schemas.openxmlformats.org/officeDocument/2006/relationships/slideLayout" Target="../slideLayouts/slideLayout7.xml"/><Relationship Id="rId8" Type="http://schemas.openxmlformats.org/officeDocument/2006/relationships/slideLayout" Target="../slideLayouts/slideLayout8.xml"/><Relationship Id="rId9" Type="http://schemas.openxmlformats.org/officeDocument/2006/relationships/slideLayout" Target="../slideLayouts/slideLayout9.xml"/><Relationship Id="rId10" Type="http://schemas.openxmlformats.org/officeDocument/2006/relationships/slideLayout" Target="../slideLayouts/slideLayout10.xml"/></Relationships>
</file>

<file path=ppt/slideMasters/slideMaster1.xml><?xml version="1.0" encoding="utf-8"?>
<p:sldMaster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9CCD9F-1971-0A4B-B005-284DB48CD95B}" type="datetimeFigureOut">
              <a:rPr lang="en-US" smtClean="0"/>
              <a:pPr/>
              <a:t>10/8/10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EB94F71-2643-8240-A773-33C5EE3F8D20}" type="slidenum">
              <a:rPr lang="en-US" smtClean="0"/>
              <a:pPr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4572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457200" rtl="0" eaLnBrk="1" latinLnBrk="0" hangingPunct="1">
        <a:spcBef>
          <a:spcPct val="20000"/>
        </a:spcBef>
        <a:buFont typeface="Arial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ct val="20000"/>
        </a:spcBef>
        <a:buFont typeface="Arial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ct val="20000"/>
        </a:spcBef>
        <a:buFont typeface="Arial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ct val="20000"/>
        </a:spcBef>
        <a:buFont typeface="Arial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ct val="20000"/>
        </a:spcBef>
        <a:buFont typeface="Arial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notesSlide" Target="../notesSlides/notesSlide1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1.png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4" Type="http://schemas.openxmlformats.org/officeDocument/2006/relationships/image" Target="../media/image4.png"/><Relationship Id="rId5" Type="http://schemas.openxmlformats.org/officeDocument/2006/relationships/image" Target="../media/image5.png"/><Relationship Id="rId6" Type="http://schemas.openxmlformats.org/officeDocument/2006/relationships/image" Target="../media/image6.png"/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2.pn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4" Type="http://schemas.openxmlformats.org/officeDocument/2006/relationships/image" Target="../media/image9.png"/><Relationship Id="rId5" Type="http://schemas.openxmlformats.org/officeDocument/2006/relationships/image" Target="../media/image10.png"/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7.png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6.png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notesSlide" Target="../notesSlides/notesSlide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notesSlide" Target="../notesSlides/notesSlide3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notesSlide" Target="../notesSlides/notesSlide4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11.png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Relationship Id="rId2" Type="http://schemas.openxmlformats.org/officeDocument/2006/relationships/image" Target="../media/image12.png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Relationship Id="rId2" Type="http://schemas.openxmlformats.org/officeDocument/2006/relationships/image" Target="../media/image12.png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Relationship Id="rId2" Type="http://schemas.openxmlformats.org/officeDocument/2006/relationships/image" Target="../media/image12.png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png"/><Relationship Id="rId4" Type="http://schemas.openxmlformats.org/officeDocument/2006/relationships/image" Target="../media/image15.png"/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13.png"/></Relationships>
</file>

<file path=ppt/slides/_rels/slide2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png"/><Relationship Id="rId4" Type="http://schemas.openxmlformats.org/officeDocument/2006/relationships/image" Target="../media/image15.png"/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13.png"/></Relationships>
</file>

<file path=ppt/slides/_rels/slide2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png"/><Relationship Id="rId4" Type="http://schemas.openxmlformats.org/officeDocument/2006/relationships/image" Target="../media/image13.png"/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16.png"/></Relationships>
</file>

<file path=ppt/slides/slide1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dirty="0" smtClean="0"/>
              <a:t>Parallel Algorithms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US" dirty="0" smtClean="0"/>
              <a:t>Sorting</a:t>
            </a:r>
          </a:p>
          <a:p>
            <a:r>
              <a:rPr lang="en-US" dirty="0" smtClean="0"/>
              <a:t>and more</a:t>
            </a:r>
            <a:endParaRPr lang="en-US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Keep hardware in mind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 smtClean="0"/>
              <a:t>When considering ‘parallel’ algorithms,</a:t>
            </a:r>
          </a:p>
          <a:p>
            <a:pPr lvl="1"/>
            <a:r>
              <a:rPr lang="en-US" dirty="0" smtClean="0"/>
              <a:t>We have to have an understanding of the hardware they will run on</a:t>
            </a:r>
          </a:p>
          <a:p>
            <a:pPr lvl="1"/>
            <a:endParaRPr lang="en-US" dirty="0" smtClean="0"/>
          </a:p>
          <a:p>
            <a:pPr lvl="1"/>
            <a:r>
              <a:rPr lang="en-US" dirty="0" smtClean="0"/>
              <a:t>Sequential algorithms: we are doing this implicitly</a:t>
            </a:r>
            <a:endParaRPr lang="en-US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Creative use of processing power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 smtClean="0"/>
              <a:t>Lots of data = need for speed</a:t>
            </a:r>
          </a:p>
          <a:p>
            <a:r>
              <a:rPr lang="en-US" dirty="0" smtClean="0"/>
              <a:t>~20 years :  parallel processing</a:t>
            </a:r>
          </a:p>
          <a:p>
            <a:pPr lvl="1"/>
            <a:r>
              <a:rPr lang="en-US" dirty="0" smtClean="0"/>
              <a:t>Studying how to use multiple processors together</a:t>
            </a:r>
          </a:p>
          <a:p>
            <a:pPr lvl="1"/>
            <a:r>
              <a:rPr lang="en-US" dirty="0" smtClean="0"/>
              <a:t>Really large and complex computations</a:t>
            </a:r>
          </a:p>
          <a:p>
            <a:pPr lvl="1"/>
            <a:r>
              <a:rPr lang="en-US" dirty="0" smtClean="0"/>
              <a:t>Parallel processing was an active sub-field of CS</a:t>
            </a:r>
          </a:p>
          <a:p>
            <a:endParaRPr lang="en-US" dirty="0" smtClean="0"/>
          </a:p>
          <a:p>
            <a:r>
              <a:rPr lang="en-US" dirty="0" smtClean="0"/>
              <a:t>Since 2005:  the era of </a:t>
            </a:r>
            <a:r>
              <a:rPr lang="en-US" dirty="0" err="1" smtClean="0"/>
              <a:t>multicore</a:t>
            </a:r>
            <a:r>
              <a:rPr lang="en-US" dirty="0" smtClean="0"/>
              <a:t> is here</a:t>
            </a:r>
          </a:p>
          <a:p>
            <a:pPr lvl="1"/>
            <a:r>
              <a:rPr lang="en-US" dirty="0" smtClean="0"/>
              <a:t>All computers will have &gt;1 processing unit</a:t>
            </a:r>
          </a:p>
          <a:p>
            <a:pPr lvl="1"/>
            <a:endParaRPr lang="en-US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Traditional Computing Machine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 smtClean="0"/>
              <a:t>Von Neumann model:</a:t>
            </a:r>
          </a:p>
          <a:p>
            <a:pPr lvl="1"/>
            <a:r>
              <a:rPr lang="en-US" dirty="0" smtClean="0"/>
              <a:t>The stored program computer</a:t>
            </a:r>
          </a:p>
          <a:p>
            <a:endParaRPr lang="en-US" dirty="0" smtClean="0"/>
          </a:p>
          <a:p>
            <a:r>
              <a:rPr lang="en-US" dirty="0" smtClean="0"/>
              <a:t>What is this?</a:t>
            </a:r>
          </a:p>
          <a:p>
            <a:pPr lvl="1"/>
            <a:r>
              <a:rPr lang="en-US" dirty="0" smtClean="0"/>
              <a:t>Abstractly, what does it look like?</a:t>
            </a:r>
            <a:endParaRPr lang="en-US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919434" y="1589770"/>
            <a:ext cx="5042553" cy="4808434"/>
          </a:xfrm>
          <a:prstGeom prst="rect">
            <a:avLst/>
          </a:prstGeom>
        </p:spPr>
      </p:pic>
    </p:spTree>
  </p:cSld>
  <p:clrMapOvr>
    <a:masterClrMapping/>
  </p:clrMapOvr>
  <p:transition/>
</p:sld>
</file>

<file path=ppt/slides/slide6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New twist: multiple control units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 smtClean="0"/>
              <a:t>It’s difficult to make the CPU any faster</a:t>
            </a:r>
          </a:p>
          <a:p>
            <a:pPr lvl="1"/>
            <a:r>
              <a:rPr lang="en-US" dirty="0" smtClean="0"/>
              <a:t>To increase potential speed, add more CPUs</a:t>
            </a:r>
          </a:p>
          <a:p>
            <a:pPr lvl="1"/>
            <a:r>
              <a:rPr lang="en-US" dirty="0" smtClean="0"/>
              <a:t>These CPUs are called cores</a:t>
            </a:r>
          </a:p>
          <a:p>
            <a:endParaRPr lang="en-US" dirty="0" smtClean="0"/>
          </a:p>
          <a:p>
            <a:r>
              <a:rPr lang="en-US" dirty="0" smtClean="0"/>
              <a:t>Abstractly, what might this look like in these new machines?</a:t>
            </a:r>
            <a:endParaRPr lang="en-US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Shared memory model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 smtClean="0"/>
              <a:t>Multiple processors can access memory locations</a:t>
            </a:r>
          </a:p>
          <a:p>
            <a:endParaRPr lang="en-US" dirty="0" smtClean="0"/>
          </a:p>
          <a:p>
            <a:r>
              <a:rPr lang="en-US" dirty="0" smtClean="0"/>
              <a:t>May not scale over time</a:t>
            </a:r>
          </a:p>
          <a:p>
            <a:pPr lvl="1"/>
            <a:r>
              <a:rPr lang="en-US" dirty="0" smtClean="0"/>
              <a:t>As we increase the ‘cores’</a:t>
            </a:r>
            <a:endParaRPr lang="en-US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0" y="0"/>
            <a:ext cx="6541270" cy="1143000"/>
          </a:xfrm>
        </p:spPr>
        <p:txBody>
          <a:bodyPr>
            <a:normAutofit fontScale="90000"/>
          </a:bodyPr>
          <a:lstStyle/>
          <a:p>
            <a:r>
              <a:rPr lang="en-US" dirty="0" smtClean="0"/>
              <a:t>Other ‘parallel’ configurations: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035162"/>
            <a:ext cx="8229600" cy="4525963"/>
          </a:xfrm>
        </p:spPr>
        <p:txBody>
          <a:bodyPr/>
          <a:lstStyle/>
          <a:p>
            <a:r>
              <a:rPr lang="en-US" dirty="0" smtClean="0"/>
              <a:t>Clusters of computers</a:t>
            </a:r>
          </a:p>
          <a:p>
            <a:pPr lvl="1"/>
            <a:r>
              <a:rPr lang="en-US" dirty="0" smtClean="0"/>
              <a:t>Network connects them</a:t>
            </a:r>
          </a:p>
          <a:p>
            <a:endParaRPr lang="en-US" dirty="0"/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2336800"/>
            <a:ext cx="3289300" cy="2463800"/>
          </a:xfrm>
          <a:prstGeom prst="rect">
            <a:avLst/>
          </a:prstGeom>
        </p:spPr>
      </p:pic>
      <p:pic>
        <p:nvPicPr>
          <p:cNvPr id="6" name="Picture 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848100" y="2304556"/>
            <a:ext cx="2374900" cy="3416300"/>
          </a:xfrm>
          <a:prstGeom prst="rect">
            <a:avLst/>
          </a:prstGeom>
        </p:spPr>
      </p:pic>
      <p:pic>
        <p:nvPicPr>
          <p:cNvPr id="7" name="Picture 6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474580" y="279400"/>
            <a:ext cx="2463800" cy="3289300"/>
          </a:xfrm>
          <a:prstGeom prst="rect">
            <a:avLst/>
          </a:prstGeom>
        </p:spPr>
      </p:pic>
      <p:pic>
        <p:nvPicPr>
          <p:cNvPr id="4" name="Picture 3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223000" y="3155950"/>
            <a:ext cx="2463800" cy="3289300"/>
          </a:xfrm>
          <a:prstGeom prst="rect">
            <a:avLst/>
          </a:prstGeom>
        </p:spPr>
      </p:pic>
      <p:pic>
        <p:nvPicPr>
          <p:cNvPr id="8" name="Picture 7"/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1299427" y="4216400"/>
            <a:ext cx="3073400" cy="2641600"/>
          </a:xfrm>
          <a:prstGeom prst="rect">
            <a:avLst/>
          </a:prstGeom>
        </p:spPr>
      </p:pic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Other ‘parallel’ configurations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234111"/>
            <a:ext cx="8229600" cy="4525963"/>
          </a:xfrm>
        </p:spPr>
        <p:txBody>
          <a:bodyPr/>
          <a:lstStyle/>
          <a:p>
            <a:r>
              <a:rPr lang="en-US" dirty="0" smtClean="0"/>
              <a:t>Massive data centers</a:t>
            </a:r>
            <a:endParaRPr lang="en-US" dirty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014773" y="2029356"/>
            <a:ext cx="3289300" cy="2463800"/>
          </a:xfrm>
          <a:prstGeom prst="rect">
            <a:avLst/>
          </a:prstGeom>
        </p:spPr>
      </p:pic>
      <p:pic>
        <p:nvPicPr>
          <p:cNvPr id="6" name="Picture 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397500" y="2029356"/>
            <a:ext cx="3289300" cy="2463800"/>
          </a:xfrm>
          <a:prstGeom prst="rect">
            <a:avLst/>
          </a:prstGeom>
        </p:spPr>
      </p:pic>
      <p:pic>
        <p:nvPicPr>
          <p:cNvPr id="7" name="Picture 6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4749800"/>
            <a:ext cx="3860800" cy="2108200"/>
          </a:xfrm>
          <a:prstGeom prst="rect">
            <a:avLst/>
          </a:prstGeom>
        </p:spPr>
      </p:pic>
      <p:pic>
        <p:nvPicPr>
          <p:cNvPr id="5" name="Picture 4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304073" y="4216824"/>
            <a:ext cx="3289300" cy="2476500"/>
          </a:xfrm>
          <a:prstGeom prst="rect">
            <a:avLst/>
          </a:prstGeom>
        </p:spPr>
      </p:pic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Clusters and data centers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417638"/>
            <a:ext cx="8229600" cy="4525963"/>
          </a:xfrm>
        </p:spPr>
        <p:txBody>
          <a:bodyPr/>
          <a:lstStyle/>
          <a:p>
            <a:r>
              <a:rPr lang="en-US" dirty="0" smtClean="0"/>
              <a:t>Distributed memory model</a:t>
            </a:r>
            <a:endParaRPr lang="en-US" dirty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408049" y="2110286"/>
            <a:ext cx="5139569" cy="4417481"/>
          </a:xfrm>
          <a:prstGeom prst="rect">
            <a:avLst/>
          </a:prstGeom>
        </p:spPr>
      </p:pic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Algorithms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417638"/>
            <a:ext cx="8229600" cy="5280107"/>
          </a:xfrm>
        </p:spPr>
        <p:txBody>
          <a:bodyPr>
            <a:normAutofit fontScale="92500" lnSpcReduction="20000"/>
          </a:bodyPr>
          <a:lstStyle/>
          <a:p>
            <a:r>
              <a:rPr lang="en-US" dirty="0" smtClean="0"/>
              <a:t>We will use term processor for the processing unit that executes instructions</a:t>
            </a:r>
          </a:p>
          <a:p>
            <a:endParaRPr lang="en-US" dirty="0" smtClean="0"/>
          </a:p>
          <a:p>
            <a:r>
              <a:rPr lang="en-US" dirty="0" smtClean="0"/>
              <a:t>When considering how to design algorithms for these architectures</a:t>
            </a:r>
          </a:p>
          <a:p>
            <a:pPr lvl="1"/>
            <a:r>
              <a:rPr lang="en-US" dirty="0" smtClean="0"/>
              <a:t>Useful to start with a base </a:t>
            </a:r>
            <a:r>
              <a:rPr lang="en-US" smtClean="0"/>
              <a:t>theoretical model</a:t>
            </a:r>
          </a:p>
          <a:p>
            <a:pPr lvl="1"/>
            <a:r>
              <a:rPr lang="en-US" smtClean="0"/>
              <a:t>Revise </a:t>
            </a:r>
            <a:r>
              <a:rPr lang="en-US" dirty="0" smtClean="0"/>
              <a:t>when implementing on different hardware with software packages</a:t>
            </a:r>
          </a:p>
          <a:p>
            <a:pPr lvl="2"/>
            <a:r>
              <a:rPr lang="en-US" dirty="0" smtClean="0"/>
              <a:t>Parallel computing course</a:t>
            </a:r>
          </a:p>
          <a:p>
            <a:pPr lvl="1"/>
            <a:endParaRPr lang="en-US" dirty="0" smtClean="0"/>
          </a:p>
          <a:p>
            <a:pPr lvl="1"/>
            <a:r>
              <a:rPr lang="en-US" dirty="0" smtClean="0"/>
              <a:t>Also consider:</a:t>
            </a:r>
          </a:p>
          <a:p>
            <a:pPr lvl="2"/>
            <a:r>
              <a:rPr lang="en-US" dirty="0" smtClean="0"/>
              <a:t>Memory location access by ‘competing’/’cooperating’ processors</a:t>
            </a:r>
          </a:p>
          <a:p>
            <a:pPr lvl="2"/>
            <a:r>
              <a:rPr lang="en-US" dirty="0" smtClean="0"/>
              <a:t>Theoretical arrangement of the processors</a:t>
            </a:r>
            <a:endParaRPr lang="en-US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PRAM model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 smtClean="0"/>
              <a:t>Parallel </a:t>
            </a:r>
            <a:r>
              <a:rPr lang="en-US" dirty="0"/>
              <a:t>R</a:t>
            </a:r>
            <a:r>
              <a:rPr lang="en-US" dirty="0" smtClean="0"/>
              <a:t>andom Access Machine</a:t>
            </a:r>
          </a:p>
          <a:p>
            <a:r>
              <a:rPr lang="en-US" dirty="0" smtClean="0"/>
              <a:t>Theoretical</a:t>
            </a:r>
          </a:p>
          <a:p>
            <a:endParaRPr lang="en-US" dirty="0" smtClean="0"/>
          </a:p>
          <a:p>
            <a:r>
              <a:rPr lang="en-US" dirty="0" smtClean="0"/>
              <a:t>Abstractly, what does it look like?</a:t>
            </a:r>
          </a:p>
          <a:p>
            <a:r>
              <a:rPr lang="en-US" dirty="0" smtClean="0"/>
              <a:t>How do processors access memory in this PRAM model?</a:t>
            </a:r>
            <a:endParaRPr lang="en-US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PRAM model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 smtClean="0"/>
              <a:t>Why is using the PRAM model useful when studying algorithms?</a:t>
            </a:r>
            <a:endParaRPr lang="en-US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PRAM model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 smtClean="0"/>
              <a:t>Processors working in parallel</a:t>
            </a:r>
          </a:p>
          <a:p>
            <a:pPr lvl="1"/>
            <a:r>
              <a:rPr lang="en-US" dirty="0" smtClean="0"/>
              <a:t>Each trying to access memory values</a:t>
            </a:r>
          </a:p>
          <a:p>
            <a:pPr lvl="1"/>
            <a:r>
              <a:rPr lang="en-US" dirty="0" smtClean="0"/>
              <a:t>Memory value:  what do we mean by this?</a:t>
            </a:r>
          </a:p>
          <a:p>
            <a:pPr lvl="1"/>
            <a:endParaRPr lang="en-US" dirty="0" smtClean="0"/>
          </a:p>
          <a:p>
            <a:r>
              <a:rPr lang="en-US" dirty="0" smtClean="0"/>
              <a:t>When designing algorithms, we need to consider what type of memory access that algorithm requires</a:t>
            </a:r>
          </a:p>
          <a:p>
            <a:pPr lvl="2"/>
            <a:r>
              <a:rPr lang="en-US" dirty="0" smtClean="0"/>
              <a:t>How might our theoretical computer work when many reads and writes are happening at the same time?</a:t>
            </a:r>
          </a:p>
          <a:p>
            <a:pPr lvl="2">
              <a:buNone/>
            </a:pPr>
            <a:endParaRPr lang="en-US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Designing algorithms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en-US" dirty="0" smtClean="0"/>
              <a:t>With many algorithms, we’re moving data around</a:t>
            </a:r>
          </a:p>
          <a:p>
            <a:pPr lvl="1"/>
            <a:r>
              <a:rPr lang="en-US" dirty="0" smtClean="0"/>
              <a:t>Sort, e.g.          Others?</a:t>
            </a:r>
          </a:p>
          <a:p>
            <a:endParaRPr lang="en-US" dirty="0" smtClean="0"/>
          </a:p>
          <a:p>
            <a:r>
              <a:rPr lang="en-US" dirty="0" smtClean="0"/>
              <a:t>Concurrent reads by multiple processors</a:t>
            </a:r>
          </a:p>
          <a:p>
            <a:pPr lvl="1"/>
            <a:r>
              <a:rPr lang="en-US" dirty="0" smtClean="0"/>
              <a:t>Memory not changed, so no ‘conflicts’</a:t>
            </a:r>
          </a:p>
          <a:p>
            <a:endParaRPr lang="en-US" dirty="0" smtClean="0"/>
          </a:p>
          <a:p>
            <a:r>
              <a:rPr lang="en-US" dirty="0" smtClean="0"/>
              <a:t>Exclusive writes (EW)</a:t>
            </a:r>
          </a:p>
          <a:p>
            <a:pPr lvl="1"/>
            <a:r>
              <a:rPr lang="en-US" dirty="0" smtClean="0"/>
              <a:t>Design </a:t>
            </a:r>
            <a:r>
              <a:rPr lang="en-US" dirty="0" err="1" smtClean="0"/>
              <a:t>pseudocode</a:t>
            </a:r>
            <a:r>
              <a:rPr lang="en-US" dirty="0" smtClean="0"/>
              <a:t> so that any processor is exclusively writing a data value into a memory location</a:t>
            </a:r>
            <a:endParaRPr lang="en-US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Designing Algorithms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417638"/>
            <a:ext cx="8229600" cy="4848768"/>
          </a:xfrm>
        </p:spPr>
        <p:txBody>
          <a:bodyPr>
            <a:normAutofit fontScale="92500" lnSpcReduction="10000"/>
          </a:bodyPr>
          <a:lstStyle/>
          <a:p>
            <a:r>
              <a:rPr lang="en-US" dirty="0" smtClean="0"/>
              <a:t>Arranging the processors</a:t>
            </a:r>
          </a:p>
          <a:p>
            <a:pPr lvl="1"/>
            <a:r>
              <a:rPr lang="en-US" dirty="0" smtClean="0"/>
              <a:t>Helpful for design of algorithm</a:t>
            </a:r>
          </a:p>
          <a:p>
            <a:pPr lvl="2"/>
            <a:r>
              <a:rPr lang="en-US" dirty="0" smtClean="0"/>
              <a:t>We can envision how it works</a:t>
            </a:r>
          </a:p>
          <a:p>
            <a:pPr lvl="2"/>
            <a:r>
              <a:rPr lang="en-US" dirty="0" smtClean="0"/>
              <a:t>We can envision the data access pattern needed</a:t>
            </a:r>
          </a:p>
          <a:p>
            <a:pPr lvl="3"/>
            <a:r>
              <a:rPr lang="en-US" dirty="0" smtClean="0"/>
              <a:t>EREW, CREW  (CRCW)</a:t>
            </a:r>
          </a:p>
          <a:p>
            <a:pPr lvl="1"/>
            <a:r>
              <a:rPr lang="en-US" dirty="0" smtClean="0"/>
              <a:t>Not how processors are necessarily arranged in practice</a:t>
            </a:r>
          </a:p>
          <a:p>
            <a:pPr lvl="2"/>
            <a:r>
              <a:rPr lang="en-US" dirty="0" smtClean="0"/>
              <a:t>Although some machines have been</a:t>
            </a:r>
          </a:p>
          <a:p>
            <a:pPr lvl="1"/>
            <a:endParaRPr lang="en-US" dirty="0" smtClean="0"/>
          </a:p>
          <a:p>
            <a:pPr lvl="1"/>
            <a:r>
              <a:rPr lang="en-US" dirty="0" smtClean="0"/>
              <a:t>What are some possible arrangements?</a:t>
            </a:r>
          </a:p>
          <a:p>
            <a:pPr lvl="1"/>
            <a:r>
              <a:rPr lang="en-US" dirty="0" smtClean="0"/>
              <a:t>Why might these arrangements prove useful for design?</a:t>
            </a:r>
            <a:endParaRPr lang="en-US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Arrangements</a:t>
            </a:r>
            <a:endParaRPr lang="en-US" dirty="0"/>
          </a:p>
        </p:txBody>
      </p:sp>
      <p:pic>
        <p:nvPicPr>
          <p:cNvPr id="4" name="Content Placeholder 3" descr="Arrangements.png"/>
          <p:cNvPicPr>
            <a:picLocks noGrp="1" noChangeAspect="1"/>
          </p:cNvPicPr>
          <p:nvPr>
            <p:ph idx="1"/>
          </p:nvPr>
        </p:nvPicPr>
        <p:blipFill>
          <a:blip r:embed="rId2"/>
          <a:srcRect t="-6458" b="-6458"/>
          <a:stretch>
            <a:fillRect/>
          </a:stretch>
        </p:blipFill>
        <p:spPr/>
      </p:pic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dirty="0" smtClean="0"/>
              <a:t>Sorting in Parallel</a:t>
            </a:r>
            <a:endParaRPr lang="en-US" dirty="0"/>
          </a:p>
        </p:txBody>
      </p:sp>
      <p:sp>
        <p:nvSpPr>
          <p:cNvPr id="5" name="Subtitle 4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US" dirty="0" smtClean="0"/>
              <a:t>Emphasis: merge sort</a:t>
            </a:r>
            <a:endParaRPr lang="en-US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Sequential merge sort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>
            <a:normAutofit fontScale="55000" lnSpcReduction="20000"/>
          </a:bodyPr>
          <a:lstStyle/>
          <a:p>
            <a:r>
              <a:rPr lang="en-US" sz="3700" dirty="0" smtClean="0"/>
              <a:t>Recursive</a:t>
            </a:r>
          </a:p>
          <a:p>
            <a:pPr lvl="1"/>
            <a:r>
              <a:rPr lang="en-US" sz="3700" dirty="0" smtClean="0"/>
              <a:t>Can envision a </a:t>
            </a:r>
            <a:r>
              <a:rPr lang="en-US" sz="3700" i="1" dirty="0" smtClean="0"/>
              <a:t>recursion tree</a:t>
            </a:r>
            <a:endParaRPr lang="en-US" sz="3700" i="1" dirty="0"/>
          </a:p>
        </p:txBody>
      </p:sp>
      <p:sp>
        <p:nvSpPr>
          <p:cNvPr id="7" name="Content Placeholder 6"/>
          <p:cNvSpPr>
            <a:spLocks noGrp="1"/>
          </p:cNvSpPr>
          <p:nvPr>
            <p:ph sz="half" idx="2"/>
          </p:nvPr>
        </p:nvSpPr>
        <p:spPr>
          <a:xfrm>
            <a:off x="5688954" y="1600200"/>
            <a:ext cx="3280863" cy="4525963"/>
          </a:xfrm>
        </p:spPr>
        <p:txBody>
          <a:bodyPr>
            <a:normAutofit fontScale="55000" lnSpcReduction="20000"/>
          </a:bodyPr>
          <a:lstStyle/>
          <a:p>
            <a:pPr>
              <a:buNone/>
            </a:pPr>
            <a:r>
              <a:rPr lang="en-US" dirty="0" smtClean="0"/>
              <a:t>function </a:t>
            </a:r>
            <a:r>
              <a:rPr lang="en-US" dirty="0" err="1" smtClean="0"/>
              <a:t>mergesort(m</a:t>
            </a:r>
            <a:r>
              <a:rPr lang="en-US" dirty="0" smtClean="0"/>
              <a:t>)</a:t>
            </a:r>
          </a:p>
          <a:p>
            <a:pPr>
              <a:buNone/>
            </a:pPr>
            <a:r>
              <a:rPr lang="en-US" dirty="0" smtClean="0"/>
              <a:t>    </a:t>
            </a:r>
            <a:r>
              <a:rPr lang="en-US" dirty="0" err="1" smtClean="0"/>
              <a:t>var</a:t>
            </a:r>
            <a:r>
              <a:rPr lang="en-US" dirty="0" smtClean="0"/>
              <a:t> list left, right</a:t>
            </a:r>
          </a:p>
          <a:p>
            <a:pPr>
              <a:buNone/>
            </a:pPr>
            <a:r>
              <a:rPr lang="en-US" dirty="0" smtClean="0"/>
              <a:t>    if </a:t>
            </a:r>
            <a:r>
              <a:rPr lang="en-US" dirty="0" err="1" smtClean="0"/>
              <a:t>length(m</a:t>
            </a:r>
            <a:r>
              <a:rPr lang="en-US" dirty="0" smtClean="0"/>
              <a:t>) ≤ 1</a:t>
            </a:r>
          </a:p>
          <a:p>
            <a:pPr>
              <a:buNone/>
            </a:pPr>
            <a:r>
              <a:rPr lang="en-US" dirty="0" smtClean="0"/>
              <a:t>        return </a:t>
            </a:r>
            <a:r>
              <a:rPr lang="en-US" dirty="0" err="1" smtClean="0"/>
              <a:t>m</a:t>
            </a:r>
            <a:endParaRPr lang="en-US" dirty="0" smtClean="0"/>
          </a:p>
          <a:p>
            <a:pPr>
              <a:buNone/>
            </a:pPr>
            <a:r>
              <a:rPr lang="en-US" dirty="0" smtClean="0"/>
              <a:t>    else</a:t>
            </a:r>
          </a:p>
          <a:p>
            <a:pPr>
              <a:buNone/>
            </a:pPr>
            <a:r>
              <a:rPr lang="en-US" dirty="0" smtClean="0"/>
              <a:t>        middle = </a:t>
            </a:r>
            <a:r>
              <a:rPr lang="en-US" dirty="0" err="1" smtClean="0"/>
              <a:t>length(m</a:t>
            </a:r>
            <a:r>
              <a:rPr lang="en-US" dirty="0" smtClean="0"/>
              <a:t>) / 2</a:t>
            </a:r>
            <a:br>
              <a:rPr lang="en-US" dirty="0" smtClean="0"/>
            </a:br>
            <a:r>
              <a:rPr lang="en-US" dirty="0" smtClean="0"/>
              <a:t>        </a:t>
            </a:r>
          </a:p>
          <a:p>
            <a:pPr>
              <a:buNone/>
            </a:pPr>
            <a:r>
              <a:rPr lang="en-US" dirty="0" smtClean="0"/>
              <a:t>        for each </a:t>
            </a:r>
            <a:r>
              <a:rPr lang="en-US" dirty="0" err="1" smtClean="0"/>
              <a:t>x</a:t>
            </a:r>
            <a:r>
              <a:rPr lang="en-US" dirty="0" smtClean="0"/>
              <a:t> in </a:t>
            </a:r>
            <a:r>
              <a:rPr lang="en-US" dirty="0" err="1" smtClean="0"/>
              <a:t>m</a:t>
            </a:r>
            <a:r>
              <a:rPr lang="en-US" dirty="0" smtClean="0"/>
              <a:t> up to middle</a:t>
            </a:r>
          </a:p>
          <a:p>
            <a:pPr>
              <a:buNone/>
            </a:pPr>
            <a:r>
              <a:rPr lang="en-US" dirty="0" smtClean="0"/>
              <a:t>            add </a:t>
            </a:r>
            <a:r>
              <a:rPr lang="en-US" dirty="0" err="1" smtClean="0"/>
              <a:t>x</a:t>
            </a:r>
            <a:r>
              <a:rPr lang="en-US" dirty="0" smtClean="0"/>
              <a:t> to left</a:t>
            </a:r>
            <a:br>
              <a:rPr lang="en-US" dirty="0" smtClean="0"/>
            </a:br>
            <a:r>
              <a:rPr lang="en-US" dirty="0" smtClean="0"/>
              <a:t>        </a:t>
            </a:r>
          </a:p>
          <a:p>
            <a:pPr>
              <a:buNone/>
            </a:pPr>
            <a:r>
              <a:rPr lang="en-US" dirty="0" smtClean="0"/>
              <a:t>        for each </a:t>
            </a:r>
            <a:r>
              <a:rPr lang="en-US" dirty="0" err="1" smtClean="0"/>
              <a:t>x</a:t>
            </a:r>
            <a:r>
              <a:rPr lang="en-US" dirty="0" smtClean="0"/>
              <a:t> in </a:t>
            </a:r>
            <a:r>
              <a:rPr lang="en-US" dirty="0" err="1" smtClean="0"/>
              <a:t>m</a:t>
            </a:r>
            <a:r>
              <a:rPr lang="en-US" dirty="0" smtClean="0"/>
              <a:t> after middle</a:t>
            </a:r>
          </a:p>
          <a:p>
            <a:pPr>
              <a:buNone/>
            </a:pPr>
            <a:r>
              <a:rPr lang="en-US" dirty="0" smtClean="0"/>
              <a:t>            add </a:t>
            </a:r>
            <a:r>
              <a:rPr lang="en-US" dirty="0" err="1" smtClean="0"/>
              <a:t>x</a:t>
            </a:r>
            <a:r>
              <a:rPr lang="en-US" dirty="0" smtClean="0"/>
              <a:t> to right</a:t>
            </a:r>
            <a:br>
              <a:rPr lang="en-US" dirty="0" smtClean="0"/>
            </a:br>
            <a:r>
              <a:rPr lang="en-US" dirty="0" smtClean="0"/>
              <a:t>        </a:t>
            </a:r>
          </a:p>
          <a:p>
            <a:pPr>
              <a:buNone/>
            </a:pPr>
            <a:r>
              <a:rPr lang="en-US" dirty="0" smtClean="0"/>
              <a:t>        left = </a:t>
            </a:r>
            <a:r>
              <a:rPr lang="en-US" i="1" dirty="0" err="1" smtClean="0"/>
              <a:t>mergesort</a:t>
            </a:r>
            <a:r>
              <a:rPr lang="en-US" dirty="0" err="1" smtClean="0"/>
              <a:t>(left</a:t>
            </a:r>
            <a:r>
              <a:rPr lang="en-US" dirty="0" smtClean="0"/>
              <a:t>)</a:t>
            </a:r>
            <a:br>
              <a:rPr lang="en-US" dirty="0" smtClean="0"/>
            </a:br>
            <a:r>
              <a:rPr lang="en-US" dirty="0" smtClean="0"/>
              <a:t>        </a:t>
            </a:r>
          </a:p>
          <a:p>
            <a:pPr>
              <a:buNone/>
            </a:pPr>
            <a:r>
              <a:rPr lang="en-US" dirty="0" smtClean="0"/>
              <a:t>        right = </a:t>
            </a:r>
            <a:r>
              <a:rPr lang="en-US" i="1" dirty="0" err="1" smtClean="0"/>
              <a:t>mergesort</a:t>
            </a:r>
            <a:r>
              <a:rPr lang="en-US" dirty="0" err="1" smtClean="0"/>
              <a:t>(right</a:t>
            </a:r>
            <a:r>
              <a:rPr lang="en-US" dirty="0" smtClean="0"/>
              <a:t>)</a:t>
            </a:r>
            <a:br>
              <a:rPr lang="en-US" dirty="0" smtClean="0"/>
            </a:br>
            <a:r>
              <a:rPr lang="en-US" dirty="0" smtClean="0"/>
              <a:t>        </a:t>
            </a:r>
          </a:p>
          <a:p>
            <a:pPr>
              <a:buNone/>
            </a:pPr>
            <a:r>
              <a:rPr lang="en-US" dirty="0" smtClean="0"/>
              <a:t>        result = </a:t>
            </a:r>
            <a:r>
              <a:rPr lang="en-US" b="1" dirty="0" err="1" smtClean="0"/>
              <a:t>merge</a:t>
            </a:r>
            <a:r>
              <a:rPr lang="en-US" dirty="0" err="1" smtClean="0"/>
              <a:t>(left</a:t>
            </a:r>
            <a:r>
              <a:rPr lang="en-US" dirty="0" smtClean="0"/>
              <a:t>, right)</a:t>
            </a:r>
            <a:br>
              <a:rPr lang="en-US" dirty="0" smtClean="0"/>
            </a:br>
            <a:r>
              <a:rPr lang="en-US" dirty="0" smtClean="0"/>
              <a:t>        </a:t>
            </a:r>
          </a:p>
          <a:p>
            <a:pPr>
              <a:buNone/>
            </a:pPr>
            <a:r>
              <a:rPr lang="en-US" dirty="0" smtClean="0"/>
              <a:t>        return result</a:t>
            </a:r>
            <a:endParaRPr lang="en-US" dirty="0"/>
          </a:p>
        </p:txBody>
      </p:sp>
      <p:pic>
        <p:nvPicPr>
          <p:cNvPr id="6" name="Picture 5" descr="recursionTree8_realEx.pn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73772" y="2552554"/>
            <a:ext cx="5332452" cy="3159972"/>
          </a:xfrm>
          <a:prstGeom prst="rect">
            <a:avLst/>
          </a:prstGeom>
        </p:spPr>
      </p:pic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Parallel merge </a:t>
            </a:r>
            <a:r>
              <a:rPr lang="en-US" dirty="0" smtClean="0"/>
              <a:t>sort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199" y="1600200"/>
            <a:ext cx="4746523" cy="4525963"/>
          </a:xfrm>
        </p:spPr>
        <p:txBody>
          <a:bodyPr>
            <a:normAutofit/>
          </a:bodyPr>
          <a:lstStyle/>
          <a:p>
            <a:r>
              <a:rPr lang="en-US" sz="2200" dirty="0" smtClean="0"/>
              <a:t>Shared data: 2 lists in memory</a:t>
            </a:r>
          </a:p>
          <a:p>
            <a:r>
              <a:rPr lang="en-US" sz="2200" dirty="0" smtClean="0"/>
              <a:t>Sort pairs once in parallel</a:t>
            </a:r>
            <a:endParaRPr lang="en-US" sz="2200" dirty="0" smtClean="0"/>
          </a:p>
          <a:p>
            <a:r>
              <a:rPr lang="en-US" sz="2200" dirty="0" smtClean="0"/>
              <a:t>The processes merge </a:t>
            </a:r>
            <a:r>
              <a:rPr lang="en-US" sz="2200" dirty="0" smtClean="0"/>
              <a:t>concurrently</a:t>
            </a:r>
            <a:endParaRPr lang="en-US" sz="2200" dirty="0" smtClean="0"/>
          </a:p>
        </p:txBody>
      </p:sp>
      <p:sp>
        <p:nvSpPr>
          <p:cNvPr id="7" name="Content Placeholder 6"/>
          <p:cNvSpPr>
            <a:spLocks noGrp="1"/>
          </p:cNvSpPr>
          <p:nvPr>
            <p:ph sz="half" idx="2"/>
          </p:nvPr>
        </p:nvSpPr>
        <p:spPr>
          <a:xfrm>
            <a:off x="5365104" y="1600200"/>
            <a:ext cx="3778896" cy="4525963"/>
          </a:xfrm>
        </p:spPr>
        <p:txBody>
          <a:bodyPr>
            <a:normAutofit/>
          </a:bodyPr>
          <a:lstStyle/>
          <a:p>
            <a:pPr>
              <a:buNone/>
            </a:pPr>
            <a:r>
              <a:rPr lang="en-US" dirty="0" smtClean="0"/>
              <a:t>How might we write the </a:t>
            </a:r>
            <a:r>
              <a:rPr lang="en-US" dirty="0" err="1" smtClean="0"/>
              <a:t>pseudocode</a:t>
            </a:r>
            <a:r>
              <a:rPr lang="en-US" dirty="0" smtClean="0"/>
              <a:t>?</a:t>
            </a:r>
            <a:endParaRPr lang="en-US" dirty="0"/>
          </a:p>
        </p:txBody>
      </p:sp>
      <p:pic>
        <p:nvPicPr>
          <p:cNvPr id="6" name="Picture 5" descr="recursionTree8_realEx.pn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2652" y="3064056"/>
            <a:ext cx="5332452" cy="3159972"/>
          </a:xfrm>
          <a:prstGeom prst="rect">
            <a:avLst/>
          </a:prstGeom>
        </p:spPr>
      </p:pic>
    </p:spTree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Parallel merge </a:t>
            </a:r>
            <a:r>
              <a:rPr lang="en-US" dirty="0" smtClean="0"/>
              <a:t>sort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199" y="1600200"/>
            <a:ext cx="4746523" cy="4525963"/>
          </a:xfrm>
        </p:spPr>
        <p:txBody>
          <a:bodyPr>
            <a:normAutofit/>
          </a:bodyPr>
          <a:lstStyle/>
          <a:p>
            <a:r>
              <a:rPr lang="en-US" sz="2200" dirty="0" smtClean="0"/>
              <a:t>Shared data: 2 lists in memory</a:t>
            </a:r>
          </a:p>
          <a:p>
            <a:r>
              <a:rPr lang="en-US" sz="2200" dirty="0" smtClean="0"/>
              <a:t>Sort pairs once in parallel</a:t>
            </a:r>
            <a:endParaRPr lang="en-US" sz="2200" dirty="0" smtClean="0"/>
          </a:p>
          <a:p>
            <a:r>
              <a:rPr lang="en-US" sz="2200" dirty="0" smtClean="0"/>
              <a:t>The processes merge </a:t>
            </a:r>
            <a:r>
              <a:rPr lang="en-US" sz="2200" dirty="0" smtClean="0"/>
              <a:t>concurrently</a:t>
            </a:r>
            <a:endParaRPr lang="en-US" sz="2200" dirty="0" smtClean="0"/>
          </a:p>
        </p:txBody>
      </p:sp>
      <p:sp>
        <p:nvSpPr>
          <p:cNvPr id="7" name="Content Placeholder 6"/>
          <p:cNvSpPr>
            <a:spLocks noGrp="1"/>
          </p:cNvSpPr>
          <p:nvPr>
            <p:ph sz="half" idx="2"/>
          </p:nvPr>
        </p:nvSpPr>
        <p:spPr>
          <a:xfrm>
            <a:off x="5356284" y="1600200"/>
            <a:ext cx="3778896" cy="4525963"/>
          </a:xfrm>
        </p:spPr>
        <p:txBody>
          <a:bodyPr>
            <a:normAutofit/>
          </a:bodyPr>
          <a:lstStyle/>
          <a:p>
            <a:pPr>
              <a:buNone/>
            </a:pPr>
            <a:r>
              <a:rPr lang="en-US" dirty="0" smtClean="0"/>
              <a:t>How might we write the </a:t>
            </a:r>
            <a:r>
              <a:rPr lang="en-US" dirty="0" err="1" smtClean="0"/>
              <a:t>pseudocode</a:t>
            </a:r>
            <a:r>
              <a:rPr lang="en-US" dirty="0" smtClean="0"/>
              <a:t>?</a:t>
            </a:r>
          </a:p>
          <a:p>
            <a:pPr>
              <a:buNone/>
            </a:pPr>
            <a:endParaRPr lang="en-US" sz="1800" dirty="0" smtClean="0"/>
          </a:p>
          <a:p>
            <a:pPr>
              <a:buNone/>
            </a:pPr>
            <a:r>
              <a:rPr lang="en-US" sz="1800" dirty="0" smtClean="0"/>
              <a:t>Numbering of processors starts with 0</a:t>
            </a:r>
          </a:p>
          <a:p>
            <a:pPr>
              <a:buNone/>
            </a:pPr>
            <a:endParaRPr lang="en-US" sz="1800" dirty="0" smtClean="0"/>
          </a:p>
          <a:p>
            <a:pPr>
              <a:buNone/>
            </a:pPr>
            <a:r>
              <a:rPr lang="en-US" sz="1800" dirty="0" err="1" smtClean="0"/>
              <a:t>s</a:t>
            </a:r>
            <a:r>
              <a:rPr lang="en-US" sz="1800" dirty="0" smtClean="0"/>
              <a:t> = 2</a:t>
            </a:r>
            <a:endParaRPr lang="en-US" sz="1800" dirty="0" smtClean="0"/>
          </a:p>
          <a:p>
            <a:pPr>
              <a:buNone/>
            </a:pPr>
            <a:r>
              <a:rPr lang="en-US" sz="1800" dirty="0" smtClean="0"/>
              <a:t>while </a:t>
            </a:r>
            <a:r>
              <a:rPr lang="en-US" sz="1800" dirty="0" err="1" smtClean="0"/>
              <a:t>s</a:t>
            </a:r>
            <a:r>
              <a:rPr lang="en-US" sz="1800" dirty="0" smtClean="0"/>
              <a:t> &lt;= N</a:t>
            </a:r>
          </a:p>
          <a:p>
            <a:pPr>
              <a:buNone/>
            </a:pPr>
            <a:r>
              <a:rPr lang="en-US" sz="1800" dirty="0" smtClean="0"/>
              <a:t>    do in parallel N/</a:t>
            </a:r>
            <a:r>
              <a:rPr lang="en-US" sz="1800" dirty="0" err="1" smtClean="0"/>
              <a:t>s</a:t>
            </a:r>
            <a:r>
              <a:rPr lang="en-US" sz="1800" dirty="0" smtClean="0"/>
              <a:t> steps for proc  </a:t>
            </a:r>
            <a:r>
              <a:rPr lang="en-US" sz="1800" dirty="0" err="1" smtClean="0"/>
              <a:t>i</a:t>
            </a:r>
            <a:endParaRPr lang="en-US" sz="1800" dirty="0" smtClean="0"/>
          </a:p>
          <a:p>
            <a:pPr>
              <a:buNone/>
            </a:pPr>
            <a:r>
              <a:rPr lang="en-US" sz="1800" dirty="0" smtClean="0"/>
              <a:t>        merge values from </a:t>
            </a:r>
            <a:r>
              <a:rPr lang="en-US" sz="1800" dirty="0" err="1" smtClean="0"/>
              <a:t>i</a:t>
            </a:r>
            <a:r>
              <a:rPr lang="en-US" sz="1800" dirty="0" smtClean="0"/>
              <a:t>*</a:t>
            </a:r>
            <a:r>
              <a:rPr lang="en-US" sz="1800" dirty="0" err="1" smtClean="0"/>
              <a:t>s</a:t>
            </a:r>
            <a:r>
              <a:rPr lang="en-US" sz="1800" dirty="0" smtClean="0"/>
              <a:t> to (</a:t>
            </a:r>
            <a:r>
              <a:rPr lang="en-US" sz="1800" dirty="0" err="1" smtClean="0"/>
              <a:t>s</a:t>
            </a:r>
            <a:r>
              <a:rPr lang="en-US" sz="1800" dirty="0" smtClean="0"/>
              <a:t>*</a:t>
            </a:r>
            <a:r>
              <a:rPr lang="en-US" sz="1800" dirty="0" err="1" smtClean="0"/>
              <a:t>i)+s</a:t>
            </a:r>
            <a:r>
              <a:rPr lang="en-US" sz="1800" dirty="0" smtClean="0"/>
              <a:t> -1</a:t>
            </a:r>
          </a:p>
          <a:p>
            <a:pPr>
              <a:buNone/>
            </a:pPr>
            <a:r>
              <a:rPr lang="en-US" sz="1800" dirty="0" smtClean="0"/>
              <a:t>    </a:t>
            </a:r>
            <a:r>
              <a:rPr lang="en-US" sz="1800" dirty="0" err="1" smtClean="0"/>
              <a:t>s</a:t>
            </a:r>
            <a:r>
              <a:rPr lang="en-US" sz="1800" dirty="0" smtClean="0"/>
              <a:t> = </a:t>
            </a:r>
            <a:r>
              <a:rPr lang="en-US" sz="1800" dirty="0" err="1" smtClean="0"/>
              <a:t>s</a:t>
            </a:r>
            <a:r>
              <a:rPr lang="en-US" sz="1800" dirty="0" smtClean="0"/>
              <a:t>*2</a:t>
            </a:r>
            <a:endParaRPr lang="en-US" sz="1800" dirty="0"/>
          </a:p>
        </p:txBody>
      </p:sp>
      <p:pic>
        <p:nvPicPr>
          <p:cNvPr id="6" name="Picture 5" descr="recursionTree8_realEx.pn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2652" y="3064056"/>
            <a:ext cx="5332452" cy="3159972"/>
          </a:xfrm>
          <a:prstGeom prst="rect">
            <a:avLst/>
          </a:prstGeom>
        </p:spPr>
      </p:pic>
    </p:spTree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Parallel Merge Sort</a:t>
            </a:r>
            <a:endParaRPr lang="en-US" dirty="0"/>
          </a:p>
        </p:txBody>
      </p:sp>
      <p:sp>
        <p:nvSpPr>
          <p:cNvPr id="6" name="Content Placeholder 5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 smtClean="0"/>
              <a:t>Work through </a:t>
            </a:r>
            <a:r>
              <a:rPr lang="en-US" dirty="0" err="1" smtClean="0"/>
              <a:t>pseudocode</a:t>
            </a:r>
            <a:r>
              <a:rPr lang="en-US" dirty="0" smtClean="0"/>
              <a:t> with larger N</a:t>
            </a:r>
          </a:p>
          <a:p>
            <a:endParaRPr lang="en-US" dirty="0" smtClean="0"/>
          </a:p>
          <a:p>
            <a:r>
              <a:rPr lang="en-US" dirty="0" smtClean="0"/>
              <a:t>Processor Arrangement: binary tree</a:t>
            </a:r>
          </a:p>
          <a:p>
            <a:r>
              <a:rPr lang="en-US" dirty="0" smtClean="0"/>
              <a:t>Memory access: EREW</a:t>
            </a:r>
          </a:p>
          <a:p>
            <a:endParaRPr lang="en-US" dirty="0" smtClean="0"/>
          </a:p>
          <a:p>
            <a:r>
              <a:rPr lang="en-US" dirty="0" smtClean="0"/>
              <a:t>What was the more practical implementation?</a:t>
            </a:r>
            <a:endParaRPr lang="en-US" dirty="0"/>
          </a:p>
        </p:txBody>
      </p:sp>
    </p:spTree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dirty="0" smtClean="0"/>
              <a:t>Let’s try others</a:t>
            </a:r>
            <a:endParaRPr lang="en-US" dirty="0"/>
          </a:p>
        </p:txBody>
      </p:sp>
      <p:sp>
        <p:nvSpPr>
          <p:cNvPr id="6" name="Subtitle 5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US" dirty="0" smtClean="0"/>
              <a:t>Different from sorting</a:t>
            </a:r>
            <a:endParaRPr lang="en-US" dirty="0"/>
          </a:p>
        </p:txBody>
      </p:sp>
    </p:spTree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Activity: Sum N integers</a:t>
            </a:r>
            <a:endParaRPr lang="en-US" dirty="0"/>
          </a:p>
        </p:txBody>
      </p:sp>
      <p:sp>
        <p:nvSpPr>
          <p:cNvPr id="6" name="Content Placeholder 5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US" dirty="0" smtClean="0"/>
              <a:t>Suppose we have an array of N integers in memory</a:t>
            </a:r>
          </a:p>
          <a:p>
            <a:r>
              <a:rPr lang="en-US" dirty="0" smtClean="0"/>
              <a:t>We wish to sum them</a:t>
            </a:r>
          </a:p>
          <a:p>
            <a:pPr lvl="1"/>
            <a:r>
              <a:rPr lang="en-US" dirty="0" smtClean="0"/>
              <a:t>Variant: create a running sum in a new array</a:t>
            </a:r>
          </a:p>
          <a:p>
            <a:endParaRPr lang="en-US" dirty="0" smtClean="0"/>
          </a:p>
          <a:p>
            <a:r>
              <a:rPr lang="en-US" dirty="0" smtClean="0"/>
              <a:t>Devise a parallel algorithm for this</a:t>
            </a:r>
          </a:p>
          <a:p>
            <a:pPr lvl="1"/>
            <a:r>
              <a:rPr lang="en-US" dirty="0" smtClean="0"/>
              <a:t>Assume PRAM to start</a:t>
            </a:r>
          </a:p>
          <a:p>
            <a:pPr lvl="1"/>
            <a:r>
              <a:rPr lang="en-US" dirty="0" smtClean="0"/>
              <a:t>What processor arrangement did you use?</a:t>
            </a:r>
          </a:p>
          <a:p>
            <a:pPr lvl="1"/>
            <a:r>
              <a:rPr lang="en-US" dirty="0" smtClean="0"/>
              <a:t>What memory access is required?</a:t>
            </a:r>
          </a:p>
          <a:p>
            <a:endParaRPr lang="en-US" dirty="0" smtClean="0"/>
          </a:p>
          <a:p>
            <a:endParaRPr lang="en-US" dirty="0"/>
          </a:p>
        </p:txBody>
      </p:sp>
    </p:spTree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Next Activity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370178"/>
            <a:ext cx="8229600" cy="1330014"/>
          </a:xfrm>
        </p:spPr>
        <p:txBody>
          <a:bodyPr/>
          <a:lstStyle/>
          <a:p>
            <a:r>
              <a:rPr lang="en-US" dirty="0" smtClean="0"/>
              <a:t>Now suppose you need an algorithm for multiplying a matrix by a vector</a:t>
            </a:r>
            <a:endParaRPr lang="en-US" dirty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123950" y="2853996"/>
            <a:ext cx="2298700" cy="1270000"/>
          </a:xfrm>
          <a:prstGeom prst="rect">
            <a:avLst/>
          </a:prstGeom>
        </p:spPr>
      </p:pic>
      <p:pic>
        <p:nvPicPr>
          <p:cNvPr id="5" name="Picture 4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111988" y="2853996"/>
            <a:ext cx="596900" cy="1270000"/>
          </a:xfrm>
          <a:prstGeom prst="rect">
            <a:avLst/>
          </a:prstGeom>
        </p:spPr>
      </p:pic>
      <p:pic>
        <p:nvPicPr>
          <p:cNvPr id="6" name="Picture 5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222813" y="2853996"/>
            <a:ext cx="3238500" cy="1549400"/>
          </a:xfrm>
          <a:prstGeom prst="rect">
            <a:avLst/>
          </a:prstGeom>
        </p:spPr>
      </p:pic>
      <p:sp>
        <p:nvSpPr>
          <p:cNvPr id="7" name="TextBox 6"/>
          <p:cNvSpPr txBox="1"/>
          <p:nvPr/>
        </p:nvSpPr>
        <p:spPr>
          <a:xfrm>
            <a:off x="3660100" y="3325581"/>
            <a:ext cx="30447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dirty="0" smtClean="0"/>
              <a:t>X</a:t>
            </a:r>
            <a:endParaRPr lang="en-US" dirty="0"/>
          </a:p>
        </p:txBody>
      </p:sp>
      <p:sp>
        <p:nvSpPr>
          <p:cNvPr id="8" name="TextBox 7"/>
          <p:cNvSpPr txBox="1"/>
          <p:nvPr/>
        </p:nvSpPr>
        <p:spPr>
          <a:xfrm>
            <a:off x="4790319" y="3325581"/>
            <a:ext cx="29963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dirty="0" smtClean="0"/>
              <a:t>=</a:t>
            </a:r>
            <a:endParaRPr lang="en-US" dirty="0"/>
          </a:p>
        </p:txBody>
      </p:sp>
      <p:sp>
        <p:nvSpPr>
          <p:cNvPr id="9" name="TextBox 8"/>
          <p:cNvSpPr txBox="1"/>
          <p:nvPr/>
        </p:nvSpPr>
        <p:spPr>
          <a:xfrm>
            <a:off x="1790049" y="4605674"/>
            <a:ext cx="98694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dirty="0" smtClean="0"/>
              <a:t>Matrix A</a:t>
            </a:r>
            <a:endParaRPr lang="en-US" dirty="0"/>
          </a:p>
        </p:txBody>
      </p:sp>
      <p:sp>
        <p:nvSpPr>
          <p:cNvPr id="10" name="TextBox 9"/>
          <p:cNvSpPr txBox="1"/>
          <p:nvPr/>
        </p:nvSpPr>
        <p:spPr>
          <a:xfrm>
            <a:off x="4123019" y="4605674"/>
            <a:ext cx="96693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dirty="0" smtClean="0"/>
              <a:t>Vector X</a:t>
            </a:r>
            <a:endParaRPr lang="en-US" dirty="0"/>
          </a:p>
        </p:txBody>
      </p:sp>
      <p:sp>
        <p:nvSpPr>
          <p:cNvPr id="11" name="TextBox 10"/>
          <p:cNvSpPr txBox="1"/>
          <p:nvPr/>
        </p:nvSpPr>
        <p:spPr>
          <a:xfrm>
            <a:off x="6410175" y="4605674"/>
            <a:ext cx="142403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dirty="0" smtClean="0"/>
              <a:t>Result Vector</a:t>
            </a:r>
            <a:endParaRPr lang="en-US" dirty="0"/>
          </a:p>
        </p:txBody>
      </p:sp>
      <p:sp>
        <p:nvSpPr>
          <p:cNvPr id="12" name="TextBox 11"/>
          <p:cNvSpPr txBox="1"/>
          <p:nvPr/>
        </p:nvSpPr>
        <p:spPr>
          <a:xfrm>
            <a:off x="598568" y="5120646"/>
            <a:ext cx="7862745" cy="175432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 smtClean="0"/>
              <a:t>Devise a parallel algorithm for this</a:t>
            </a:r>
          </a:p>
          <a:p>
            <a:pPr lvl="1"/>
            <a:r>
              <a:rPr lang="en-US" dirty="0" smtClean="0"/>
              <a:t>Assume PRAM to </a:t>
            </a:r>
            <a:r>
              <a:rPr lang="en-US" dirty="0" smtClean="0"/>
              <a:t>start</a:t>
            </a:r>
          </a:p>
          <a:p>
            <a:pPr lvl="1"/>
            <a:r>
              <a:rPr lang="en-US" dirty="0" smtClean="0"/>
              <a:t>    Think about what each process will compute- there are options</a:t>
            </a:r>
          </a:p>
          <a:p>
            <a:pPr lvl="1"/>
            <a:r>
              <a:rPr lang="en-US" dirty="0" smtClean="0"/>
              <a:t>What processor arrangement did you use?</a:t>
            </a:r>
          </a:p>
          <a:p>
            <a:pPr lvl="1"/>
            <a:r>
              <a:rPr lang="en-US" dirty="0" smtClean="0"/>
              <a:t>What memory access is required?</a:t>
            </a:r>
          </a:p>
          <a:p>
            <a:endParaRPr lang="en-US" dirty="0"/>
          </a:p>
        </p:txBody>
      </p:sp>
    </p:spTree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104621"/>
            <a:ext cx="8229600" cy="1143000"/>
          </a:xfrm>
        </p:spPr>
        <p:txBody>
          <a:bodyPr/>
          <a:lstStyle/>
          <a:p>
            <a:r>
              <a:rPr lang="en-US" dirty="0" smtClean="0"/>
              <a:t>Matrix-Vector Multiplication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87193" y="1280097"/>
            <a:ext cx="6822999" cy="3131607"/>
          </a:xfrm>
        </p:spPr>
        <p:txBody>
          <a:bodyPr>
            <a:normAutofit fontScale="77500" lnSpcReduction="20000"/>
          </a:bodyPr>
          <a:lstStyle/>
          <a:p>
            <a:r>
              <a:rPr lang="en-US" sz="2323" dirty="0" smtClean="0"/>
              <a:t>The matrix is assumed to be</a:t>
            </a:r>
            <a:r>
              <a:rPr lang="en-US" sz="2323" dirty="0" smtClean="0"/>
              <a:t> M </a:t>
            </a:r>
            <a:r>
              <a:rPr lang="en-US" sz="2323" dirty="0" err="1" smtClean="0"/>
              <a:t>x</a:t>
            </a:r>
            <a:r>
              <a:rPr lang="en-US" sz="2323" dirty="0" smtClean="0"/>
              <a:t> N.  </a:t>
            </a:r>
            <a:r>
              <a:rPr lang="en-US" sz="2323" dirty="0" smtClean="0"/>
              <a:t>In other words:</a:t>
            </a:r>
          </a:p>
          <a:p>
            <a:pPr lvl="1"/>
            <a:r>
              <a:rPr lang="en-US" sz="2323" dirty="0" smtClean="0"/>
              <a:t>The matrix has</a:t>
            </a:r>
            <a:r>
              <a:rPr lang="en-US" sz="2323" dirty="0" smtClean="0"/>
              <a:t> M </a:t>
            </a:r>
            <a:r>
              <a:rPr lang="en-US" sz="2323" dirty="0" smtClean="0"/>
              <a:t>rows.</a:t>
            </a:r>
          </a:p>
          <a:p>
            <a:pPr lvl="1"/>
            <a:r>
              <a:rPr lang="en-US" sz="2323" dirty="0" smtClean="0"/>
              <a:t>The matrix has</a:t>
            </a:r>
            <a:r>
              <a:rPr lang="en-US" sz="2323" dirty="0" smtClean="0"/>
              <a:t> N </a:t>
            </a:r>
            <a:r>
              <a:rPr lang="en-US" sz="2323" dirty="0" smtClean="0"/>
              <a:t>columns.</a:t>
            </a:r>
          </a:p>
          <a:p>
            <a:pPr lvl="1"/>
            <a:r>
              <a:rPr lang="en-US" sz="2323" dirty="0" smtClean="0"/>
              <a:t>For example, a</a:t>
            </a:r>
            <a:r>
              <a:rPr lang="en-US" sz="2323" dirty="0" smtClean="0"/>
              <a:t> 3 </a:t>
            </a:r>
            <a:r>
              <a:rPr lang="en-US" sz="2323" dirty="0" err="1" smtClean="0"/>
              <a:t>x</a:t>
            </a:r>
            <a:r>
              <a:rPr lang="en-US" sz="2323" dirty="0" smtClean="0"/>
              <a:t> 2 </a:t>
            </a:r>
            <a:r>
              <a:rPr lang="en-US" sz="2323" dirty="0" smtClean="0"/>
              <a:t>matrix has</a:t>
            </a:r>
            <a:r>
              <a:rPr lang="en-US" sz="2323" dirty="0" smtClean="0"/>
              <a:t> 3 </a:t>
            </a:r>
            <a:r>
              <a:rPr lang="en-US" sz="2323" dirty="0" smtClean="0"/>
              <a:t>rows and</a:t>
            </a:r>
            <a:r>
              <a:rPr lang="en-US" sz="2323" dirty="0" smtClean="0"/>
              <a:t> 2 </a:t>
            </a:r>
            <a:r>
              <a:rPr lang="en-US" sz="2323" dirty="0" smtClean="0"/>
              <a:t>columns</a:t>
            </a:r>
            <a:r>
              <a:rPr lang="en-US" sz="2323" dirty="0" smtClean="0"/>
              <a:t>.</a:t>
            </a:r>
          </a:p>
          <a:p>
            <a:pPr lvl="1"/>
            <a:endParaRPr lang="en-US" sz="2323" dirty="0" smtClean="0"/>
          </a:p>
          <a:p>
            <a:r>
              <a:rPr lang="en-US" sz="2323" dirty="0" smtClean="0"/>
              <a:t>In matrix-vector multiplication, if the matrix is</a:t>
            </a:r>
            <a:r>
              <a:rPr lang="en-US" sz="2323" dirty="0" smtClean="0"/>
              <a:t> M </a:t>
            </a:r>
            <a:r>
              <a:rPr lang="en-US" sz="2323" dirty="0" err="1" smtClean="0"/>
              <a:t>x</a:t>
            </a:r>
            <a:r>
              <a:rPr lang="en-US" sz="2323" dirty="0" smtClean="0"/>
              <a:t> N, </a:t>
            </a:r>
            <a:r>
              <a:rPr lang="en-US" sz="2323" dirty="0" smtClean="0"/>
              <a:t>then the vector must</a:t>
            </a:r>
            <a:r>
              <a:rPr lang="en-US" sz="2323" dirty="0" smtClean="0"/>
              <a:t> have </a:t>
            </a:r>
            <a:r>
              <a:rPr lang="en-US" sz="2323" dirty="0" smtClean="0"/>
              <a:t>a dimension,</a:t>
            </a:r>
            <a:r>
              <a:rPr lang="en-US" sz="2323" dirty="0" smtClean="0"/>
              <a:t> </a:t>
            </a:r>
            <a:r>
              <a:rPr lang="en-US" sz="2323" dirty="0" smtClean="0"/>
              <a:t>N</a:t>
            </a:r>
            <a:r>
              <a:rPr lang="en-US" sz="2323" dirty="0" smtClean="0"/>
              <a:t>.</a:t>
            </a:r>
            <a:endParaRPr lang="en-US" sz="2323" dirty="0" smtClean="0"/>
          </a:p>
          <a:p>
            <a:pPr lvl="1"/>
            <a:r>
              <a:rPr lang="en-US" sz="2323" dirty="0" smtClean="0"/>
              <a:t>In </a:t>
            </a:r>
            <a:r>
              <a:rPr lang="en-US" sz="2323" dirty="0" smtClean="0"/>
              <a:t>other words, the vector will have</a:t>
            </a:r>
            <a:r>
              <a:rPr lang="en-US" sz="2323" dirty="0" smtClean="0"/>
              <a:t> N </a:t>
            </a:r>
            <a:r>
              <a:rPr lang="en-US" sz="2323" dirty="0" smtClean="0"/>
              <a:t>entries.</a:t>
            </a:r>
          </a:p>
          <a:p>
            <a:pPr lvl="1"/>
            <a:r>
              <a:rPr lang="en-US" sz="2323" dirty="0" smtClean="0"/>
              <a:t>If the matrix is</a:t>
            </a:r>
            <a:r>
              <a:rPr lang="en-US" sz="2323" dirty="0" smtClean="0"/>
              <a:t> 3 </a:t>
            </a:r>
            <a:r>
              <a:rPr lang="en-US" sz="2323" dirty="0" err="1" smtClean="0"/>
              <a:t>x</a:t>
            </a:r>
            <a:r>
              <a:rPr lang="en-US" sz="2323" dirty="0" smtClean="0"/>
              <a:t> 2, </a:t>
            </a:r>
            <a:r>
              <a:rPr lang="en-US" sz="2323" dirty="0" smtClean="0"/>
              <a:t>then the vector must be 3 dimensional.</a:t>
            </a:r>
          </a:p>
          <a:p>
            <a:pPr lvl="1"/>
            <a:r>
              <a:rPr lang="en-US" sz="2323" dirty="0" smtClean="0"/>
              <a:t>This is usually stated as saying the matrix and vector must be </a:t>
            </a:r>
            <a:r>
              <a:rPr lang="en-US" sz="2323" dirty="0" smtClean="0"/>
              <a:t>conformable.</a:t>
            </a:r>
          </a:p>
          <a:p>
            <a:endParaRPr lang="en-US" dirty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845300" y="1180086"/>
            <a:ext cx="2298700" cy="1270000"/>
          </a:xfrm>
          <a:prstGeom prst="rect">
            <a:avLst/>
          </a:prstGeom>
        </p:spPr>
      </p:pic>
      <p:pic>
        <p:nvPicPr>
          <p:cNvPr id="5" name="Picture 4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819893" y="2713994"/>
            <a:ext cx="596900" cy="1270000"/>
          </a:xfrm>
          <a:prstGeom prst="rect">
            <a:avLst/>
          </a:prstGeom>
        </p:spPr>
      </p:pic>
      <p:pic>
        <p:nvPicPr>
          <p:cNvPr id="6" name="Picture 5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905500" y="4604133"/>
            <a:ext cx="3238500" cy="1549400"/>
          </a:xfrm>
          <a:prstGeom prst="rect">
            <a:avLst/>
          </a:prstGeom>
        </p:spPr>
      </p:pic>
      <p:sp>
        <p:nvSpPr>
          <p:cNvPr id="7" name="TextBox 6"/>
          <p:cNvSpPr txBox="1"/>
          <p:nvPr/>
        </p:nvSpPr>
        <p:spPr>
          <a:xfrm>
            <a:off x="187193" y="4311694"/>
            <a:ext cx="5718307" cy="230832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buFont typeface="Arial"/>
              <a:buChar char="•"/>
            </a:pPr>
            <a:r>
              <a:rPr lang="en-US" dirty="0" smtClean="0"/>
              <a:t>  Then</a:t>
            </a:r>
            <a:r>
              <a:rPr lang="en-US" dirty="0" smtClean="0"/>
              <a:t>, if the matrix and vector are conformable,</a:t>
            </a:r>
            <a:r>
              <a:rPr lang="en-US" dirty="0" smtClean="0"/>
              <a:t> the </a:t>
            </a:r>
            <a:r>
              <a:rPr lang="en-US" dirty="0" smtClean="0"/>
              <a:t>product of the matrix and the vector is a resultant vector that has a dimension of M.  </a:t>
            </a:r>
            <a:endParaRPr lang="en-US" dirty="0" smtClean="0"/>
          </a:p>
          <a:p>
            <a:pPr lvl="1"/>
            <a:r>
              <a:rPr lang="en-US" dirty="0" smtClean="0"/>
              <a:t>(</a:t>
            </a:r>
            <a:r>
              <a:rPr lang="en-US" dirty="0" smtClean="0"/>
              <a:t>So, the result could be a different size than the original vector!)</a:t>
            </a:r>
            <a:endParaRPr lang="en-US" dirty="0" smtClean="0"/>
          </a:p>
          <a:p>
            <a:pPr lvl="1"/>
            <a:r>
              <a:rPr lang="en-US" dirty="0" smtClean="0"/>
              <a:t>For </a:t>
            </a:r>
            <a:r>
              <a:rPr lang="en-US" dirty="0" smtClean="0"/>
              <a:t>example, if the matrix is</a:t>
            </a:r>
            <a:r>
              <a:rPr lang="en-US" dirty="0" smtClean="0"/>
              <a:t> 3 </a:t>
            </a:r>
            <a:r>
              <a:rPr lang="en-US" dirty="0" err="1" smtClean="0"/>
              <a:t>x</a:t>
            </a:r>
            <a:r>
              <a:rPr lang="en-US" dirty="0" smtClean="0"/>
              <a:t> 2, </a:t>
            </a:r>
            <a:r>
              <a:rPr lang="en-US" dirty="0" smtClean="0"/>
              <a:t>and the vector is 3 dimensional, the result of the multiplication would be a vector of 2 dimensions</a:t>
            </a:r>
            <a:endParaRPr lang="en-US" dirty="0"/>
          </a:p>
        </p:txBody>
      </p:sp>
    </p:spTree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Matrix-Vector Multiplication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US" dirty="0" smtClean="0"/>
              <a:t>Ways to do a parallel algorithm:</a:t>
            </a:r>
          </a:p>
          <a:p>
            <a:pPr lvl="1"/>
            <a:r>
              <a:rPr lang="en-US" dirty="0" smtClean="0"/>
              <a:t>One row of matrix per processor</a:t>
            </a:r>
          </a:p>
          <a:p>
            <a:pPr lvl="1"/>
            <a:r>
              <a:rPr lang="en-US" dirty="0" smtClean="0"/>
              <a:t>One element </a:t>
            </a:r>
            <a:r>
              <a:rPr lang="en-US" dirty="0" smtClean="0"/>
              <a:t>of matrix per </a:t>
            </a:r>
            <a:r>
              <a:rPr lang="en-US" dirty="0" smtClean="0"/>
              <a:t>processor</a:t>
            </a:r>
          </a:p>
          <a:p>
            <a:pPr lvl="2"/>
            <a:r>
              <a:rPr lang="en-US" dirty="0" smtClean="0"/>
              <a:t>There is additional </a:t>
            </a:r>
            <a:r>
              <a:rPr lang="en-US" i="1" dirty="0" smtClean="0"/>
              <a:t>overhead</a:t>
            </a:r>
            <a:r>
              <a:rPr lang="en-US" dirty="0" smtClean="0"/>
              <a:t> involved      why?</a:t>
            </a:r>
          </a:p>
          <a:p>
            <a:pPr lvl="2"/>
            <a:endParaRPr lang="en-US" dirty="0" smtClean="0"/>
          </a:p>
          <a:p>
            <a:r>
              <a:rPr lang="en-US" dirty="0" smtClean="0"/>
              <a:t>What if number of rows M is larger than number of processors?</a:t>
            </a:r>
          </a:p>
          <a:p>
            <a:endParaRPr lang="en-US" dirty="0" smtClean="0"/>
          </a:p>
          <a:p>
            <a:r>
              <a:rPr lang="en-US" dirty="0" smtClean="0"/>
              <a:t>Emerging theme: how to </a:t>
            </a:r>
            <a:r>
              <a:rPr lang="en-US" i="1" dirty="0" smtClean="0"/>
              <a:t>partition </a:t>
            </a:r>
            <a:r>
              <a:rPr lang="en-US" i="1" smtClean="0"/>
              <a:t>the data</a:t>
            </a:r>
            <a:endParaRPr lang="en-US" dirty="0"/>
          </a:p>
        </p:txBody>
      </p:sp>
    </p:spTree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Expand on previous example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1009990"/>
          </a:xfrm>
        </p:spPr>
        <p:txBody>
          <a:bodyPr/>
          <a:lstStyle/>
          <a:p>
            <a:r>
              <a:rPr lang="en-US" dirty="0" smtClean="0"/>
              <a:t>Matrix – Matrix multiplication</a:t>
            </a:r>
            <a:endParaRPr lang="en-US" dirty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316889" y="2610191"/>
            <a:ext cx="2070100" cy="1270000"/>
          </a:xfrm>
          <a:prstGeom prst="rect">
            <a:avLst/>
          </a:prstGeom>
        </p:spPr>
      </p:pic>
      <p:pic>
        <p:nvPicPr>
          <p:cNvPr id="5" name="Picture 4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137009" y="2480182"/>
            <a:ext cx="2933700" cy="1549400"/>
          </a:xfrm>
          <a:prstGeom prst="rect">
            <a:avLst/>
          </a:prstGeom>
        </p:spPr>
      </p:pic>
      <p:pic>
        <p:nvPicPr>
          <p:cNvPr id="6" name="Picture 5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123950" y="4704843"/>
            <a:ext cx="2298700" cy="1270000"/>
          </a:xfrm>
          <a:prstGeom prst="rect">
            <a:avLst/>
          </a:prstGeom>
        </p:spPr>
      </p:pic>
      <p:sp>
        <p:nvSpPr>
          <p:cNvPr id="7" name="TextBox 6"/>
          <p:cNvSpPr txBox="1"/>
          <p:nvPr/>
        </p:nvSpPr>
        <p:spPr>
          <a:xfrm>
            <a:off x="3740102" y="3270238"/>
            <a:ext cx="29963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dirty="0" smtClean="0"/>
              <a:t>=</a:t>
            </a:r>
            <a:endParaRPr lang="en-US" dirty="0"/>
          </a:p>
        </p:txBody>
      </p:sp>
      <p:sp>
        <p:nvSpPr>
          <p:cNvPr id="8" name="TextBox 7"/>
          <p:cNvSpPr txBox="1"/>
          <p:nvPr/>
        </p:nvSpPr>
        <p:spPr>
          <a:xfrm>
            <a:off x="3587863" y="5145723"/>
            <a:ext cx="30447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dirty="0" smtClean="0"/>
              <a:t>X</a:t>
            </a:r>
            <a:endParaRPr lang="en-US" dirty="0"/>
          </a:p>
        </p:txBody>
      </p:sp>
      <p:pic>
        <p:nvPicPr>
          <p:cNvPr id="9" name="Picture 8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137009" y="4555689"/>
            <a:ext cx="2933700" cy="1549400"/>
          </a:xfrm>
          <a:prstGeom prst="rect">
            <a:avLst/>
          </a:prstGeom>
        </p:spPr>
      </p:pic>
      <p:sp>
        <p:nvSpPr>
          <p:cNvPr id="10" name="TextBox 9"/>
          <p:cNvSpPr txBox="1"/>
          <p:nvPr/>
        </p:nvSpPr>
        <p:spPr>
          <a:xfrm>
            <a:off x="7620208" y="5340389"/>
            <a:ext cx="51096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dirty="0" smtClean="0"/>
              <a:t>=  ?</a:t>
            </a:r>
            <a:endParaRPr lang="en-US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/>
      <a:bodyPr/>
      <a:lstStyle/>
      <a:style>
        <a:lnRef idx="1">
          <a:schemeClr val="accent1"/>
        </a:lnRef>
        <a:fillRef idx="3">
          <a:schemeClr val="accent1"/>
        </a:fillRef>
        <a:effectRef idx="2">
          <a:schemeClr val="accent1"/>
        </a:effectRef>
        <a:fontRef idx="minor">
          <a:schemeClr val="lt1"/>
        </a:fontRef>
      </a:style>
    </a:spDef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/>
      <a:bodyPr/>
      <a:lstStyle/>
      <a:style>
        <a:lnRef idx="1">
          <a:schemeClr val="accent1"/>
        </a:lnRef>
        <a:fillRef idx="3">
          <a:schemeClr val="accent1"/>
        </a:fillRef>
        <a:effectRef idx="2">
          <a:schemeClr val="accent1"/>
        </a:effectRef>
        <a:fontRef idx="minor">
          <a:schemeClr val="lt1"/>
        </a:fontRef>
      </a:style>
    </a:spDef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1591</TotalTime>
  <Words>1129</Words>
  <Application>Microsoft Macintosh PowerPoint</Application>
  <PresentationFormat>On-screen Show (4:3)</PresentationFormat>
  <Paragraphs>194</Paragraphs>
  <Slides>28</Slides>
  <Notes>4</Notes>
  <HiddenSlides>1</HiddenSlides>
  <MMClips>0</MMClips>
  <ScaleCrop>false</ScaleCrop>
  <HeadingPairs>
    <vt:vector size="4" baseType="variant">
      <vt:variant>
        <vt:lpstr>Design Template</vt:lpstr>
      </vt:variant>
      <vt:variant>
        <vt:i4>1</vt:i4>
      </vt:variant>
      <vt:variant>
        <vt:lpstr>Slide Titles</vt:lpstr>
      </vt:variant>
      <vt:variant>
        <vt:i4>28</vt:i4>
      </vt:variant>
    </vt:vector>
  </HeadingPairs>
  <TitlesOfParts>
    <vt:vector size="29" baseType="lpstr">
      <vt:lpstr>Office Theme</vt:lpstr>
      <vt:lpstr>Parallel Algorithms</vt:lpstr>
      <vt:lpstr>Keep hardware in mind</vt:lpstr>
      <vt:lpstr>Creative use of processing power</vt:lpstr>
      <vt:lpstr>Traditional Computing Machine</vt:lpstr>
      <vt:lpstr>Slide 5</vt:lpstr>
      <vt:lpstr>New twist: multiple control units</vt:lpstr>
      <vt:lpstr>Shared memory model</vt:lpstr>
      <vt:lpstr>Other ‘parallel’ configurations:</vt:lpstr>
      <vt:lpstr>Other ‘parallel’ configurations</vt:lpstr>
      <vt:lpstr>Clusters and data centers</vt:lpstr>
      <vt:lpstr>Algorithms</vt:lpstr>
      <vt:lpstr>PRAM model</vt:lpstr>
      <vt:lpstr>PRAM model</vt:lpstr>
      <vt:lpstr>PRAM model</vt:lpstr>
      <vt:lpstr>Designing algorithms</vt:lpstr>
      <vt:lpstr>Designing Algorithms</vt:lpstr>
      <vt:lpstr>Arrangements</vt:lpstr>
      <vt:lpstr>Sorting in Parallel</vt:lpstr>
      <vt:lpstr>Sequential merge sort</vt:lpstr>
      <vt:lpstr>Parallel merge sort</vt:lpstr>
      <vt:lpstr>Parallel merge sort</vt:lpstr>
      <vt:lpstr>Parallel Merge Sort</vt:lpstr>
      <vt:lpstr>Let’s try others</vt:lpstr>
      <vt:lpstr>Activity: Sum N integers</vt:lpstr>
      <vt:lpstr>Next Activity</vt:lpstr>
      <vt:lpstr>Matrix-Vector Multiplication</vt:lpstr>
      <vt:lpstr>Matrix-Vector Multiplication</vt:lpstr>
      <vt:lpstr>Expand on previous example</vt:lpstr>
    </vt:vector>
  </TitlesOfParts>
  <Company>Macalester College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Parallel Algorithms</dc:title>
  <dc:creator>Libby Shoop</dc:creator>
  <cp:lastModifiedBy>Libby Shoop</cp:lastModifiedBy>
  <cp:revision>10</cp:revision>
  <cp:lastPrinted>2010-10-06T12:59:56Z</cp:lastPrinted>
  <dcterms:created xsi:type="dcterms:W3CDTF">2010-10-08T11:56:19Z</dcterms:created>
  <dcterms:modified xsi:type="dcterms:W3CDTF">2010-10-08T14:52:14Z</dcterms:modified>
</cp:coreProperties>
</file>