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384" r:id="rId2"/>
    <p:sldId id="391" r:id="rId3"/>
    <p:sldId id="392" r:id="rId4"/>
    <p:sldId id="401" r:id="rId5"/>
    <p:sldId id="361" r:id="rId6"/>
    <p:sldId id="382" r:id="rId7"/>
    <p:sldId id="398" r:id="rId8"/>
    <p:sldId id="393" r:id="rId9"/>
    <p:sldId id="399" r:id="rId10"/>
    <p:sldId id="400" r:id="rId11"/>
    <p:sldId id="387" r:id="rId12"/>
    <p:sldId id="381" r:id="rId13"/>
    <p:sldId id="395" r:id="rId14"/>
    <p:sldId id="396" r:id="rId15"/>
    <p:sldId id="410" r:id="rId16"/>
    <p:sldId id="411" r:id="rId17"/>
    <p:sldId id="406" r:id="rId18"/>
    <p:sldId id="404" r:id="rId19"/>
    <p:sldId id="413" r:id="rId20"/>
    <p:sldId id="412" r:id="rId21"/>
    <p:sldId id="414" r:id="rId22"/>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itchFamily="-108" charset="0"/>
        <a:ea typeface="+mn-ea"/>
        <a:cs typeface="+mn-cs"/>
      </a:defRPr>
    </a:lvl1pPr>
    <a:lvl2pPr marL="457200" algn="ctr" rtl="0" fontAlgn="base">
      <a:spcBef>
        <a:spcPct val="0"/>
      </a:spcBef>
      <a:spcAft>
        <a:spcPct val="0"/>
      </a:spcAft>
      <a:defRPr kern="1200">
        <a:solidFill>
          <a:schemeClr val="tx1"/>
        </a:solidFill>
        <a:latin typeface="Arial" pitchFamily="-108" charset="0"/>
        <a:ea typeface="+mn-ea"/>
        <a:cs typeface="+mn-cs"/>
      </a:defRPr>
    </a:lvl2pPr>
    <a:lvl3pPr marL="914400" algn="ctr" rtl="0" fontAlgn="base">
      <a:spcBef>
        <a:spcPct val="0"/>
      </a:spcBef>
      <a:spcAft>
        <a:spcPct val="0"/>
      </a:spcAft>
      <a:defRPr kern="1200">
        <a:solidFill>
          <a:schemeClr val="tx1"/>
        </a:solidFill>
        <a:latin typeface="Arial" pitchFamily="-108" charset="0"/>
        <a:ea typeface="+mn-ea"/>
        <a:cs typeface="+mn-cs"/>
      </a:defRPr>
    </a:lvl3pPr>
    <a:lvl4pPr marL="1371600" algn="ctr" rtl="0" fontAlgn="base">
      <a:spcBef>
        <a:spcPct val="0"/>
      </a:spcBef>
      <a:spcAft>
        <a:spcPct val="0"/>
      </a:spcAft>
      <a:defRPr kern="1200">
        <a:solidFill>
          <a:schemeClr val="tx1"/>
        </a:solidFill>
        <a:latin typeface="Arial" pitchFamily="-108" charset="0"/>
        <a:ea typeface="+mn-ea"/>
        <a:cs typeface="+mn-cs"/>
      </a:defRPr>
    </a:lvl4pPr>
    <a:lvl5pPr marL="1828800" algn="ctr" rtl="0" fontAlgn="base">
      <a:spcBef>
        <a:spcPct val="0"/>
      </a:spcBef>
      <a:spcAft>
        <a:spcPct val="0"/>
      </a:spcAft>
      <a:defRPr kern="1200">
        <a:solidFill>
          <a:schemeClr val="tx1"/>
        </a:solidFill>
        <a:latin typeface="Arial" pitchFamily="-108" charset="0"/>
        <a:ea typeface="+mn-ea"/>
        <a:cs typeface="+mn-cs"/>
      </a:defRPr>
    </a:lvl5pPr>
    <a:lvl6pPr marL="2286000" algn="l" defTabSz="457200" rtl="0" eaLnBrk="1" latinLnBrk="0" hangingPunct="1">
      <a:defRPr kern="1200">
        <a:solidFill>
          <a:schemeClr val="tx1"/>
        </a:solidFill>
        <a:latin typeface="Arial" pitchFamily="-108" charset="0"/>
        <a:ea typeface="+mn-ea"/>
        <a:cs typeface="+mn-cs"/>
      </a:defRPr>
    </a:lvl6pPr>
    <a:lvl7pPr marL="2743200" algn="l" defTabSz="457200" rtl="0" eaLnBrk="1" latinLnBrk="0" hangingPunct="1">
      <a:defRPr kern="1200">
        <a:solidFill>
          <a:schemeClr val="tx1"/>
        </a:solidFill>
        <a:latin typeface="Arial" pitchFamily="-108" charset="0"/>
        <a:ea typeface="+mn-ea"/>
        <a:cs typeface="+mn-cs"/>
      </a:defRPr>
    </a:lvl7pPr>
    <a:lvl8pPr marL="3200400" algn="l" defTabSz="457200" rtl="0" eaLnBrk="1" latinLnBrk="0" hangingPunct="1">
      <a:defRPr kern="1200">
        <a:solidFill>
          <a:schemeClr val="tx1"/>
        </a:solidFill>
        <a:latin typeface="Arial" pitchFamily="-108" charset="0"/>
        <a:ea typeface="+mn-ea"/>
        <a:cs typeface="+mn-cs"/>
      </a:defRPr>
    </a:lvl8pPr>
    <a:lvl9pPr marL="3657600" algn="l" defTabSz="457200" rtl="0" eaLnBrk="1" latinLnBrk="0" hangingPunct="1">
      <a:defRPr kern="1200">
        <a:solidFill>
          <a:schemeClr val="tx1"/>
        </a:solidFill>
        <a:latin typeface="Arial" pitchFamily="-10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B6B6B"/>
    <a:srgbClr val="1D91B1"/>
    <a:srgbClr val="9F9F9F"/>
    <a:srgbClr val="B0E4F2"/>
    <a:srgbClr val="E4A11B"/>
    <a:srgbClr val="BBD2EE"/>
    <a:srgbClr val="585858"/>
    <a:srgbClr val="6B8EBD"/>
    <a:srgbClr val="C0C0C0"/>
    <a:srgbClr val="0091B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801" autoAdjust="0"/>
    <p:restoredTop sz="94532" autoAdjust="0"/>
  </p:normalViewPr>
  <p:slideViewPr>
    <p:cSldViewPr snapToObjects="1" showGuides="1">
      <p:cViewPr>
        <p:scale>
          <a:sx n="70" d="100"/>
          <a:sy n="70" d="100"/>
        </p:scale>
        <p:origin x="-1764" y="-192"/>
      </p:cViewPr>
      <p:guideLst>
        <p:guide orient="horz" pos="810"/>
        <p:guide pos="5528"/>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656139-67F7-1B4B-825D-4A78D69AEC54}" type="datetimeFigureOut">
              <a:rPr lang="en-US" smtClean="0"/>
              <a:pPr/>
              <a:t>7/15/2010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237FB5-DABB-1348-A8B0-5D0625A4AC9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3670E-2805-6047-A1A7-8733D2E7AE10}" type="datetimeFigureOut">
              <a:rPr lang="en-US" smtClean="0"/>
              <a:pPr/>
              <a:t>7/15/2010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EB5E3-F6A9-194C-B0B5-11D3D3033BF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D3612A-9C50-4314-A762-0A3DCE597F7C}"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91B2"/>
        </a:solidFill>
        <a:effectLst/>
      </p:bgPr>
    </p:bg>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2" name="Group 5"/>
          <p:cNvGrpSpPr/>
          <p:nvPr userDrawn="1"/>
        </p:nvGrpSpPr>
        <p:grpSpPr>
          <a:xfrm>
            <a:off x="0" y="0"/>
            <a:ext cx="9144000" cy="1289050"/>
            <a:chOff x="0" y="-3175"/>
            <a:chExt cx="9144000" cy="1289050"/>
          </a:xfrm>
        </p:grpSpPr>
        <p:pic>
          <p:nvPicPr>
            <p:cNvPr id="7" name="Picture 6" descr="_0010_11.jpg"/>
            <p:cNvPicPr>
              <a:picLocks noChangeAspect="1"/>
            </p:cNvPicPr>
            <p:nvPr userDrawn="1"/>
          </p:nvPicPr>
          <p:blipFill>
            <a:blip r:embed="rId2"/>
            <a:srcRect b="4274"/>
            <a:stretch>
              <a:fillRect/>
            </a:stretch>
          </p:blipFill>
          <p:spPr>
            <a:xfrm>
              <a:off x="0" y="0"/>
              <a:ext cx="9144000" cy="1282700"/>
            </a:xfrm>
            <a:prstGeom prst="rect">
              <a:avLst/>
            </a:prstGeom>
          </p:spPr>
        </p:pic>
        <p:sp>
          <p:nvSpPr>
            <p:cNvPr id="8"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9"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3" name="Content Placeholder 2"/>
          <p:cNvSpPr>
            <a:spLocks noGrp="1"/>
          </p:cNvSpPr>
          <p:nvPr>
            <p:ph idx="1"/>
          </p:nvPr>
        </p:nvSpPr>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0" y="-1"/>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lumMod val="65000"/>
                  </a:schemeClr>
                </a:solidFill>
              </a:defRPr>
            </a:lvl1pPr>
          </a:lstStyle>
          <a:p>
            <a:fld id="{FA7FE77C-AF48-3246-81CD-1FACB1FB746A}" type="slidenum">
              <a:rPr lang="en-US" smtClean="0"/>
              <a:pPr/>
              <a:t>‹#›</a:t>
            </a:fld>
            <a:endParaRPr lang="en-US" dirty="0"/>
          </a:p>
        </p:txBody>
      </p:sp>
      <p:sp>
        <p:nvSpPr>
          <p:cNvPr id="10"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6_Title Slide">
    <p:bg>
      <p:bgPr>
        <a:solidFill>
          <a:srgbClr val="0091B2"/>
        </a:solidFill>
        <a:effectLst/>
      </p:bgPr>
    </p:bg>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7_Title Slide">
    <p:bg>
      <p:bgPr>
        <a:solidFill>
          <a:srgbClr val="0091B2"/>
        </a:solidFill>
        <a:effectLst/>
      </p:bgPr>
    </p:bg>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0" y="-1"/>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solidFill>
              </a:defRPr>
            </a:lvl1pPr>
          </a:lstStyle>
          <a:p>
            <a:fld id="{FA7FE77C-AF48-3246-81CD-1FACB1FB746A}" type="slidenum">
              <a:rPr lang="en-US" smtClean="0"/>
              <a:pPr/>
              <a:t>‹#›</a:t>
            </a:fld>
            <a:endParaRPr lang="en-US" dirty="0"/>
          </a:p>
        </p:txBody>
      </p:sp>
      <p:sp>
        <p:nvSpPr>
          <p:cNvPr id="10"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grpSp>
        <p:nvGrpSpPr>
          <p:cNvPr id="12" name="Group 37"/>
          <p:cNvGrpSpPr/>
          <p:nvPr userDrawn="1"/>
        </p:nvGrpSpPr>
        <p:grpSpPr>
          <a:xfrm>
            <a:off x="0" y="0"/>
            <a:ext cx="9144000" cy="1289050"/>
            <a:chOff x="0" y="-3175"/>
            <a:chExt cx="9144000" cy="1289050"/>
          </a:xfrm>
        </p:grpSpPr>
        <p:pic>
          <p:nvPicPr>
            <p:cNvPr id="13" name="Picture 12" descr="_0009_10.jpg"/>
            <p:cNvPicPr>
              <a:picLocks noChangeAspect="1"/>
            </p:cNvPicPr>
            <p:nvPr/>
          </p:nvPicPr>
          <p:blipFill>
            <a:blip r:embed="rId2" cstate="print"/>
            <a:srcRect b="4274"/>
            <a:stretch>
              <a:fillRect/>
            </a:stretch>
          </p:blipFill>
          <p:spPr>
            <a:xfrm>
              <a:off x="0" y="-3175"/>
              <a:ext cx="9144000" cy="1282700"/>
            </a:xfrm>
            <a:prstGeom prst="rect">
              <a:avLst/>
            </a:prstGeom>
          </p:spPr>
        </p:pic>
        <p:sp>
          <p:nvSpPr>
            <p:cNvPr id="14"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1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Tree>
  </p:cSld>
  <p:clrMapOvr>
    <a:masterClrMapping/>
  </p:clrMapOvr>
  <p:transition spd="med" advClick="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2" name="Group 37"/>
          <p:cNvGrpSpPr/>
          <p:nvPr userDrawn="1"/>
        </p:nvGrpSpPr>
        <p:grpSpPr>
          <a:xfrm>
            <a:off x="0" y="0"/>
            <a:ext cx="9144000" cy="1289050"/>
            <a:chOff x="0" y="-3175"/>
            <a:chExt cx="9144000" cy="1289050"/>
          </a:xfrm>
        </p:grpSpPr>
        <p:pic>
          <p:nvPicPr>
            <p:cNvPr id="13" name="Picture 12" descr="_0009_10.jpg"/>
            <p:cNvPicPr>
              <a:picLocks noChangeAspect="1"/>
            </p:cNvPicPr>
            <p:nvPr/>
          </p:nvPicPr>
          <p:blipFill>
            <a:blip r:embed="rId2" cstate="print"/>
            <a:srcRect b="4274"/>
            <a:stretch>
              <a:fillRect/>
            </a:stretch>
          </p:blipFill>
          <p:spPr>
            <a:xfrm>
              <a:off x="0" y="-3175"/>
              <a:ext cx="9144000" cy="1282700"/>
            </a:xfrm>
            <a:prstGeom prst="rect">
              <a:avLst/>
            </a:prstGeom>
          </p:spPr>
        </p:pic>
        <p:sp>
          <p:nvSpPr>
            <p:cNvPr id="14"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1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3" name="Content Placeholder 2"/>
          <p:cNvSpPr>
            <a:spLocks noGrp="1"/>
          </p:cNvSpPr>
          <p:nvPr>
            <p:ph idx="1"/>
          </p:nvPr>
        </p:nvSpPr>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0" y="-1"/>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solidFill>
              </a:defRPr>
            </a:lvl1pPr>
          </a:lstStyle>
          <a:p>
            <a:fld id="{FA7FE77C-AF48-3246-81CD-1FACB1FB746A}" type="slidenum">
              <a:rPr lang="en-US" smtClean="0"/>
              <a:pPr/>
              <a:t>‹#›</a:t>
            </a:fld>
            <a:endParaRPr lang="en-US" dirty="0"/>
          </a:p>
        </p:txBody>
      </p:sp>
      <p:sp>
        <p:nvSpPr>
          <p:cNvPr id="10"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FA7FE77C-AF48-3246-81CD-1FACB1FB746A}" type="slidenum">
              <a:rPr lang="en-US" smtClean="0"/>
              <a:pPr/>
              <a:t>‹#›</a:t>
            </a:fld>
            <a:endParaRPr lang="en-US" dirty="0"/>
          </a:p>
        </p:txBody>
      </p:sp>
      <p:sp>
        <p:nvSpPr>
          <p:cNvPr id="5"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0" y="1285875"/>
            <a:ext cx="9144000" cy="5029200"/>
          </a:xfrm>
        </p:spPr>
        <p:txBody>
          <a:bodyPr/>
          <a:lstStyle/>
          <a:p>
            <a:endParaRPr lang="en-US"/>
          </a:p>
        </p:txBody>
      </p:sp>
      <p:sp>
        <p:nvSpPr>
          <p:cNvPr id="7"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solidFill>
              </a:defRPr>
            </a:lvl1pPr>
          </a:lstStyle>
          <a:p>
            <a:fld id="{FA7FE77C-AF48-3246-81CD-1FACB1FB746A}" type="slidenum">
              <a:rPr lang="en-US" smtClean="0"/>
              <a:pPr/>
              <a:t>‹#›</a:t>
            </a:fld>
            <a:endParaRPr lang="en-US" dirty="0"/>
          </a:p>
        </p:txBody>
      </p:sp>
      <p:sp>
        <p:nvSpPr>
          <p:cNvPr id="9"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Placeholder 23"/>
          <p:cNvSpPr>
            <a:spLocks noGrp="1"/>
          </p:cNvSpPr>
          <p:nvPr>
            <p:ph type="title"/>
          </p:nvPr>
        </p:nvSpPr>
        <p:spPr>
          <a:xfrm>
            <a:off x="0" y="-1"/>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rgbClr val="9F9F9F"/>
                </a:solidFill>
              </a:defRPr>
            </a:lvl1pPr>
          </a:lstStyle>
          <a:p>
            <a:fld id="{FA7FE77C-AF48-3246-81CD-1FACB1FB746A}" type="slidenum">
              <a:rPr lang="en-US" smtClean="0"/>
              <a:pPr/>
              <a:t>‹#›</a:t>
            </a:fld>
            <a:endParaRPr lang="en-US" dirty="0"/>
          </a:p>
        </p:txBody>
      </p:sp>
      <p:sp>
        <p:nvSpPr>
          <p:cNvPr id="7" name="Footer Placeholder 71"/>
          <p:cNvSpPr>
            <a:spLocks noGrp="1"/>
          </p:cNvSpPr>
          <p:nvPr>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pPr/>
              <a:t>‹#›</a:t>
            </a:fld>
            <a:endParaRPr lang="en-US" dirty="0"/>
          </a:p>
        </p:txBody>
      </p:sp>
      <p:sp>
        <p:nvSpPr>
          <p:cNvPr id="7"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grpSp>
        <p:nvGrpSpPr>
          <p:cNvPr id="2" name="Group 45"/>
          <p:cNvGrpSpPr/>
          <p:nvPr userDrawn="1"/>
        </p:nvGrpSpPr>
        <p:grpSpPr>
          <a:xfrm>
            <a:off x="0" y="-3175"/>
            <a:ext cx="9144000" cy="1289050"/>
            <a:chOff x="0" y="-3175"/>
            <a:chExt cx="9144000" cy="1289050"/>
          </a:xfrm>
        </p:grpSpPr>
        <p:pic>
          <p:nvPicPr>
            <p:cNvPr id="9" name="Picture 8" descr="_0011_12.jpg"/>
            <p:cNvPicPr>
              <a:picLocks noChangeAspect="1"/>
            </p:cNvPicPr>
            <p:nvPr/>
          </p:nvPicPr>
          <p:blipFill>
            <a:blip r:embed="rId2" cstate="print"/>
            <a:srcRect b="4274"/>
            <a:stretch>
              <a:fillRect/>
            </a:stretch>
          </p:blipFill>
          <p:spPr>
            <a:xfrm>
              <a:off x="0" y="0"/>
              <a:ext cx="9144000" cy="1282700"/>
            </a:xfrm>
            <a:prstGeom prst="rect">
              <a:avLst/>
            </a:prstGeom>
          </p:spPr>
        </p:pic>
        <p:sp>
          <p:nvSpPr>
            <p:cNvPr id="10"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12" name="Title 1"/>
          <p:cNvSpPr>
            <a:spLocks noGrp="1"/>
          </p:cNvSpPr>
          <p:nvPr>
            <p:ph type="title"/>
          </p:nvPr>
        </p:nvSpPr>
        <p:spPr>
          <a:xfrm>
            <a:off x="0" y="-1"/>
            <a:ext cx="6096000" cy="1285875"/>
          </a:xfrm>
        </p:spPr>
        <p:txBody>
          <a:bodyPr/>
          <a:lstStyle/>
          <a:p>
            <a:r>
              <a:rPr lang="en-US" dirty="0" smtClean="0"/>
              <a:t>Click to edit Master title style</a:t>
            </a:r>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4" name="Group 19"/>
          <p:cNvGrpSpPr/>
          <p:nvPr userDrawn="1"/>
        </p:nvGrpSpPr>
        <p:grpSpPr>
          <a:xfrm>
            <a:off x="0" y="0"/>
            <a:ext cx="9144000" cy="1289050"/>
            <a:chOff x="0" y="-3175"/>
            <a:chExt cx="9144000" cy="1289050"/>
          </a:xfrm>
        </p:grpSpPr>
        <p:sp>
          <p:nvSpPr>
            <p:cNvPr id="7" name="Freeform 6"/>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pic>
          <p:nvPicPr>
            <p:cNvPr id="6" name="Picture 5" descr="_0014_15.jpg"/>
            <p:cNvPicPr>
              <a:picLocks noChangeAspect="1"/>
            </p:cNvPicPr>
            <p:nvPr/>
          </p:nvPicPr>
          <p:blipFill>
            <a:blip r:embed="rId2" cstate="print"/>
            <a:srcRect b="4274"/>
            <a:stretch>
              <a:fillRect/>
            </a:stretch>
          </p:blipFill>
          <p:spPr>
            <a:xfrm>
              <a:off x="0" y="0"/>
              <a:ext cx="9144000" cy="1282700"/>
            </a:xfrm>
            <a:prstGeom prst="rect">
              <a:avLst/>
            </a:prstGeom>
          </p:spPr>
        </p:pic>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2" name="Title 1"/>
          <p:cNvSpPr>
            <a:spLocks noGrp="1"/>
          </p:cNvSpPr>
          <p:nvPr>
            <p:ph type="title"/>
          </p:nvPr>
        </p:nvSpPr>
        <p:spPr>
          <a:xfrm>
            <a:off x="0" y="0"/>
            <a:ext cx="6096000" cy="1285875"/>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pPr/>
              <a:t>‹#›</a:t>
            </a:fld>
            <a:endParaRPr lang="en-US" dirty="0"/>
          </a:p>
        </p:txBody>
      </p:sp>
      <p:sp>
        <p:nvSpPr>
          <p:cNvPr id="9" name="Footer Placeholder 71"/>
          <p:cNvSpPr>
            <a:spLocks noGrp="1"/>
          </p:cNvSpPr>
          <p:nvPr>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2" name="Group 15"/>
          <p:cNvGrpSpPr/>
          <p:nvPr userDrawn="1"/>
        </p:nvGrpSpPr>
        <p:grpSpPr>
          <a:xfrm>
            <a:off x="0" y="-3176"/>
            <a:ext cx="9144000" cy="1289050"/>
            <a:chOff x="0" y="-3175"/>
            <a:chExt cx="9144000" cy="1289050"/>
          </a:xfrm>
        </p:grpSpPr>
        <p:pic>
          <p:nvPicPr>
            <p:cNvPr id="9" name="Picture 8" descr="_0013_14.jpg"/>
            <p:cNvPicPr>
              <a:picLocks noChangeAspect="1"/>
            </p:cNvPicPr>
            <p:nvPr/>
          </p:nvPicPr>
          <p:blipFill>
            <a:blip r:embed="rId2" cstate="print"/>
            <a:srcRect b="4275"/>
            <a:stretch>
              <a:fillRect/>
            </a:stretch>
          </p:blipFill>
          <p:spPr>
            <a:xfrm>
              <a:off x="0" y="0"/>
              <a:ext cx="9144000" cy="1282700"/>
            </a:xfrm>
            <a:prstGeom prst="rect">
              <a:avLst/>
            </a:prstGeom>
          </p:spPr>
        </p:pic>
        <p:sp>
          <p:nvSpPr>
            <p:cNvPr id="10"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5"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rgbClr val="9F9F9F"/>
                </a:solidFill>
              </a:defRPr>
            </a:lvl1pPr>
          </a:lstStyle>
          <a:p>
            <a:fld id="{FA7FE77C-AF48-3246-81CD-1FACB1FB746A}" type="slidenum">
              <a:rPr lang="en-US" smtClean="0"/>
              <a:pPr/>
              <a:t>‹#›</a:t>
            </a:fld>
            <a:endParaRPr lang="en-US" dirty="0"/>
          </a:p>
        </p:txBody>
      </p:sp>
      <p:sp>
        <p:nvSpPr>
          <p:cNvPr id="12" name="Title 1"/>
          <p:cNvSpPr>
            <a:spLocks noGrp="1"/>
          </p:cNvSpPr>
          <p:nvPr>
            <p:ph type="title"/>
          </p:nvPr>
        </p:nvSpPr>
        <p:spPr>
          <a:xfrm>
            <a:off x="0" y="-1"/>
            <a:ext cx="6096000" cy="1285875"/>
          </a:xfrm>
        </p:spPr>
        <p:txBody>
          <a:bodyPr/>
          <a:lstStyle/>
          <a:p>
            <a:r>
              <a:rPr lang="en-US" dirty="0" smtClean="0"/>
              <a:t>Click to edit Master title style</a:t>
            </a:r>
            <a:endParaRPr lang="en-US" dirty="0"/>
          </a:p>
        </p:txBody>
      </p:sp>
      <p:sp>
        <p:nvSpPr>
          <p:cNvPr id="13" name="Footer Placeholder 71"/>
          <p:cNvSpPr>
            <a:spLocks noGrp="1"/>
          </p:cNvSpPr>
          <p:nvPr>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descr="_0008_9.jpg"/>
          <p:cNvPicPr>
            <a:picLocks noChangeAspect="1"/>
          </p:cNvPicPr>
          <p:nvPr userDrawn="1"/>
        </p:nvPicPr>
        <p:blipFill>
          <a:blip r:embed="rId14"/>
          <a:srcRect b="4275"/>
          <a:stretch>
            <a:fillRect/>
          </a:stretch>
        </p:blipFill>
        <p:spPr>
          <a:xfrm>
            <a:off x="0" y="0"/>
            <a:ext cx="9144000" cy="1282700"/>
          </a:xfrm>
          <a:prstGeom prst="rect">
            <a:avLst/>
          </a:prstGeom>
        </p:spPr>
      </p:pic>
      <p:sp>
        <p:nvSpPr>
          <p:cNvPr id="1033" name="Rectangle 9"/>
          <p:cNvSpPr>
            <a:spLocks noChangeArrowheads="1"/>
          </p:cNvSpPr>
          <p:nvPr userDrawn="1"/>
        </p:nvSpPr>
        <p:spPr bwMode="auto">
          <a:xfrm>
            <a:off x="0" y="6324600"/>
            <a:ext cx="9144000" cy="533400"/>
          </a:xfrm>
          <a:prstGeom prst="rect">
            <a:avLst/>
          </a:prstGeom>
          <a:solidFill>
            <a:srgbClr val="6B6B6B"/>
          </a:solidFill>
          <a:ln w="9525">
            <a:noFill/>
            <a:miter lim="800000"/>
            <a:headEnd/>
            <a:tailEnd/>
          </a:ln>
          <a:effectLst/>
        </p:spPr>
        <p:txBody>
          <a:bodyPr wrap="none" anchor="ctr">
            <a:prstTxWarp prst="textNoShape">
              <a:avLst/>
            </a:prstTxWarp>
          </a:bodyPr>
          <a:lstStyle/>
          <a:p>
            <a:pPr>
              <a:defRPr/>
            </a:pPr>
            <a:endParaRPr lang="en-US"/>
          </a:p>
        </p:txBody>
      </p:sp>
      <p:sp>
        <p:nvSpPr>
          <p:cNvPr id="1029" name="Rectangle 3"/>
          <p:cNvSpPr>
            <a:spLocks noGrp="1" noChangeArrowheads="1"/>
          </p:cNvSpPr>
          <p:nvPr>
            <p:ph type="body" idx="1"/>
          </p:nvPr>
        </p:nvSpPr>
        <p:spPr bwMode="auto">
          <a:xfrm>
            <a:off x="457200" y="1600200"/>
            <a:ext cx="8229600" cy="4506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pic>
        <p:nvPicPr>
          <p:cNvPr id="1030" name="Picture 10" descr="icon_logo"/>
          <p:cNvPicPr>
            <a:picLocks noChangeAspect="1" noChangeArrowheads="1"/>
          </p:cNvPicPr>
          <p:nvPr userDrawn="1"/>
        </p:nvPicPr>
        <p:blipFill>
          <a:blip r:embed="rId15"/>
          <a:srcRect/>
          <a:stretch>
            <a:fillRect/>
          </a:stretch>
        </p:blipFill>
        <p:spPr bwMode="auto">
          <a:xfrm>
            <a:off x="8632825" y="6410325"/>
            <a:ext cx="388938" cy="388938"/>
          </a:xfrm>
          <a:prstGeom prst="rect">
            <a:avLst/>
          </a:prstGeom>
          <a:noFill/>
          <a:ln w="9525">
            <a:noFill/>
            <a:miter lim="800000"/>
            <a:headEnd/>
            <a:tailEnd/>
          </a:ln>
        </p:spPr>
      </p:pic>
      <p:sp>
        <p:nvSpPr>
          <p:cNvPr id="25"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solidFill>
              </a:defRPr>
            </a:lvl1pPr>
          </a:lstStyle>
          <a:p>
            <a:fld id="{FA7FE77C-AF48-3246-81CD-1FACB1FB746A}" type="slidenum">
              <a:rPr lang="en-US" smtClean="0"/>
              <a:pPr/>
              <a:t>‹#›</a:t>
            </a:fld>
            <a:endParaRPr lang="en-US" dirty="0"/>
          </a:p>
        </p:txBody>
      </p:sp>
      <p:sp>
        <p:nvSpPr>
          <p:cNvPr id="31" name="Footer Placeholder 30"/>
          <p:cNvSpPr>
            <a:spLocks noGrp="1"/>
          </p:cNvSpPr>
          <p:nvPr>
            <p:ph type="ftr" sz="quarter" idx="3"/>
          </p:nvPr>
        </p:nvSpPr>
        <p:spPr>
          <a:xfrm>
            <a:off x="0" y="6324600"/>
            <a:ext cx="6705600" cy="533400"/>
          </a:xfrm>
          <a:prstGeom prst="rect">
            <a:avLst/>
          </a:prstGeom>
        </p:spPr>
        <p:txBody>
          <a:bodyPr vert="horz" lIns="91440" tIns="45720" rIns="91440" bIns="45720" rtlCol="0" anchor="ctr"/>
          <a:lstStyle>
            <a:lvl1pPr marL="457200" indent="0" algn="l">
              <a:defRPr sz="1200" b="1">
                <a:solidFill>
                  <a:srgbClr val="E4A11B"/>
                </a:solidFill>
              </a:defRPr>
            </a:lvl1pPr>
          </a:lstStyle>
          <a:p>
            <a:r>
              <a:rPr lang="en-US" dirty="0" smtClean="0"/>
              <a:t>Source:</a:t>
            </a:r>
            <a:endParaRPr lang="en-US" dirty="0"/>
          </a:p>
        </p:txBody>
      </p:sp>
      <p:sp>
        <p:nvSpPr>
          <p:cNvPr id="47" name="Freeform 21"/>
          <p:cNvSpPr>
            <a:spLocks/>
          </p:cNvSpPr>
          <p:nvPr userDrawn="1"/>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48" name="Freeform 21"/>
          <p:cNvSpPr>
            <a:spLocks/>
          </p:cNvSpPr>
          <p:nvPr userDrawn="1"/>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24" name="Title Placeholder 23"/>
          <p:cNvSpPr>
            <a:spLocks noGrp="1"/>
          </p:cNvSpPr>
          <p:nvPr>
            <p:ph type="title"/>
          </p:nvPr>
        </p:nvSpPr>
        <p:spPr>
          <a:xfrm>
            <a:off x="0" y="-1"/>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3" r:id="rId5"/>
    <p:sldLayoutId id="2147483655" r:id="rId6"/>
    <p:sldLayoutId id="2147483657" r:id="rId7"/>
    <p:sldLayoutId id="2147483658" r:id="rId8"/>
    <p:sldLayoutId id="2147483660" r:id="rId9"/>
    <p:sldLayoutId id="2147483661" r:id="rId10"/>
    <p:sldLayoutId id="2147483662" r:id="rId11"/>
    <p:sldLayoutId id="2147483663" r:id="rId12"/>
  </p:sldLayoutIdLst>
  <p:transition spd="med" advClick="0">
    <p:fade/>
  </p:transition>
  <p:hf hdr="0" dt="0"/>
  <p:txStyles>
    <p:titleStyle>
      <a:lvl1pPr marL="457200" indent="0" algn="l" rtl="0" eaLnBrk="0" fontAlgn="base" hangingPunct="0">
        <a:spcBef>
          <a:spcPct val="0"/>
        </a:spcBef>
        <a:spcAft>
          <a:spcPct val="0"/>
        </a:spcAft>
        <a:defRPr sz="2000">
          <a:solidFill>
            <a:schemeClr val="bg1"/>
          </a:solidFill>
          <a:latin typeface="+mj-lt"/>
          <a:ea typeface="Geneva" pitchFamily="-108" charset="-128"/>
          <a:cs typeface="Geneva" pitchFamily="-108" charset="-128"/>
        </a:defRPr>
      </a:lvl1pPr>
      <a:lvl2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2pPr>
      <a:lvl3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3pPr>
      <a:lvl4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4pPr>
      <a:lvl5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5pPr>
      <a:lvl6pPr marL="914400" algn="l" rtl="0" fontAlgn="base">
        <a:spcBef>
          <a:spcPct val="0"/>
        </a:spcBef>
        <a:spcAft>
          <a:spcPct val="0"/>
        </a:spcAft>
        <a:defRPr sz="2000">
          <a:solidFill>
            <a:schemeClr val="bg1"/>
          </a:solidFill>
          <a:latin typeface="Arial" pitchFamily="-108" charset="0"/>
        </a:defRPr>
      </a:lvl6pPr>
      <a:lvl7pPr marL="1371600" algn="l" rtl="0" fontAlgn="base">
        <a:spcBef>
          <a:spcPct val="0"/>
        </a:spcBef>
        <a:spcAft>
          <a:spcPct val="0"/>
        </a:spcAft>
        <a:defRPr sz="2000">
          <a:solidFill>
            <a:schemeClr val="bg1"/>
          </a:solidFill>
          <a:latin typeface="Arial" pitchFamily="-108" charset="0"/>
        </a:defRPr>
      </a:lvl7pPr>
      <a:lvl8pPr marL="1828800" algn="l" rtl="0" fontAlgn="base">
        <a:spcBef>
          <a:spcPct val="0"/>
        </a:spcBef>
        <a:spcAft>
          <a:spcPct val="0"/>
        </a:spcAft>
        <a:defRPr sz="2000">
          <a:solidFill>
            <a:schemeClr val="bg1"/>
          </a:solidFill>
          <a:latin typeface="Arial" pitchFamily="-108" charset="0"/>
        </a:defRPr>
      </a:lvl8pPr>
      <a:lvl9pPr marL="2286000" algn="l" rtl="0" fontAlgn="base">
        <a:spcBef>
          <a:spcPct val="0"/>
        </a:spcBef>
        <a:spcAft>
          <a:spcPct val="0"/>
        </a:spcAft>
        <a:defRPr sz="2000">
          <a:solidFill>
            <a:schemeClr val="bg1"/>
          </a:solidFill>
          <a:latin typeface="Arial" pitchFamily="-108" charset="0"/>
        </a:defRPr>
      </a:lvl9pPr>
    </p:titleStyle>
    <p:bodyStyle>
      <a:lvl1pPr marL="0" indent="0" algn="l" rtl="0" eaLnBrk="0" fontAlgn="base" hangingPunct="0">
        <a:spcBef>
          <a:spcPct val="90000"/>
        </a:spcBef>
        <a:spcAft>
          <a:spcPts val="600"/>
        </a:spcAft>
        <a:buFontTx/>
        <a:buNone/>
        <a:defRPr sz="1800" b="1">
          <a:solidFill>
            <a:srgbClr val="0091B2"/>
          </a:solidFill>
          <a:latin typeface="+mn-lt"/>
          <a:ea typeface="Geneva" pitchFamily="-108" charset="-128"/>
          <a:cs typeface="Geneva" pitchFamily="-108" charset="-128"/>
        </a:defRPr>
      </a:lvl1pPr>
      <a:lvl2pPr marL="742950" indent="-285750" algn="l" rtl="0" eaLnBrk="0" fontAlgn="base" hangingPunct="0">
        <a:spcBef>
          <a:spcPts val="800"/>
        </a:spcBef>
        <a:spcAft>
          <a:spcPct val="0"/>
        </a:spcAft>
        <a:buClr>
          <a:srgbClr val="E4A11B"/>
        </a:buClr>
        <a:buSzPct val="75000"/>
        <a:buBlip>
          <a:blip r:embed="rId16"/>
        </a:buBlip>
        <a:defRPr sz="1700">
          <a:solidFill>
            <a:srgbClr val="6B6B6B"/>
          </a:solidFill>
          <a:latin typeface="+mn-lt"/>
          <a:ea typeface="Geneva" pitchFamily="-108" charset="-128"/>
        </a:defRPr>
      </a:lvl2pPr>
      <a:lvl3pPr marL="914400" indent="177800" algn="l" rtl="0" eaLnBrk="0" fontAlgn="base" hangingPunct="0">
        <a:spcBef>
          <a:spcPts val="800"/>
        </a:spcBef>
        <a:spcAft>
          <a:spcPct val="0"/>
        </a:spcAft>
        <a:buChar char="•"/>
        <a:defRPr sz="1700">
          <a:solidFill>
            <a:srgbClr val="6B6B6B"/>
          </a:solidFill>
          <a:latin typeface="+mn-lt"/>
          <a:ea typeface="Geneva" pitchFamily="-108" charset="-128"/>
        </a:defRPr>
      </a:lvl3pPr>
      <a:lvl4pPr marL="16002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defRPr>
      </a:lvl4pPr>
      <a:lvl5pPr marL="20574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defRPr>
      </a:lvl5pPr>
      <a:lvl6pPr marL="2514600" indent="-228600" algn="l" rtl="0" fontAlgn="base">
        <a:lnSpc>
          <a:spcPct val="115000"/>
        </a:lnSpc>
        <a:spcBef>
          <a:spcPct val="20000"/>
        </a:spcBef>
        <a:spcAft>
          <a:spcPct val="0"/>
        </a:spcAft>
        <a:defRPr sz="1700">
          <a:solidFill>
            <a:srgbClr val="6B6B6B"/>
          </a:solidFill>
          <a:latin typeface="+mn-lt"/>
          <a:ea typeface="Geneva" pitchFamily="-108" charset="-128"/>
        </a:defRPr>
      </a:lvl6pPr>
      <a:lvl7pPr marL="2971800" indent="-228600" algn="l" rtl="0" fontAlgn="base">
        <a:lnSpc>
          <a:spcPct val="115000"/>
        </a:lnSpc>
        <a:spcBef>
          <a:spcPct val="20000"/>
        </a:spcBef>
        <a:spcAft>
          <a:spcPct val="0"/>
        </a:spcAft>
        <a:defRPr sz="1700">
          <a:solidFill>
            <a:srgbClr val="6B6B6B"/>
          </a:solidFill>
          <a:latin typeface="+mn-lt"/>
          <a:ea typeface="Geneva" pitchFamily="-108" charset="-128"/>
        </a:defRPr>
      </a:lvl7pPr>
      <a:lvl8pPr marL="3429000" indent="-228600" algn="l" rtl="0" fontAlgn="base">
        <a:lnSpc>
          <a:spcPct val="115000"/>
        </a:lnSpc>
        <a:spcBef>
          <a:spcPct val="20000"/>
        </a:spcBef>
        <a:spcAft>
          <a:spcPct val="0"/>
        </a:spcAft>
        <a:defRPr sz="1700">
          <a:solidFill>
            <a:srgbClr val="6B6B6B"/>
          </a:solidFill>
          <a:latin typeface="+mn-lt"/>
          <a:ea typeface="Geneva" pitchFamily="-108" charset="-128"/>
        </a:defRPr>
      </a:lvl8pPr>
      <a:lvl9pPr marL="3886200" indent="-228600" algn="l" rtl="0" fontAlgn="base">
        <a:lnSpc>
          <a:spcPct val="115000"/>
        </a:lnSpc>
        <a:spcBef>
          <a:spcPct val="20000"/>
        </a:spcBef>
        <a:spcAft>
          <a:spcPct val="0"/>
        </a:spcAft>
        <a:defRPr sz="1700">
          <a:solidFill>
            <a:srgbClr val="6B6B6B"/>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www.nas.edu/bo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pruitt@achieve.org" TargetMode="External"/><Relationship Id="rId2" Type="http://schemas.openxmlformats.org/officeDocument/2006/relationships/hyperlink" Target="mailto:lslover@achieve.org" TargetMode="External"/><Relationship Id="rId1" Type="http://schemas.openxmlformats.org/officeDocument/2006/relationships/slideLayout" Target="../slideLayouts/slideLayout2.xml"/><Relationship Id="rId4" Type="http://schemas.openxmlformats.org/officeDocument/2006/relationships/hyperlink" Target="http://www.achieve.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8</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a:t>
            </a:fld>
            <a:endParaRPr lang="en-US" dirty="0"/>
          </a:p>
        </p:txBody>
      </p:sp>
      <p:sp>
        <p:nvSpPr>
          <p:cNvPr id="5" name="Footer Placeholder 4"/>
          <p:cNvSpPr>
            <a:spLocks noGrp="1"/>
          </p:cNvSpPr>
          <p:nvPr>
            <p:ph type="ftr" sz="quarter" idx="3"/>
          </p:nvPr>
        </p:nvSpPr>
        <p:spPr/>
        <p:txBody>
          <a:bodyPr/>
          <a:lstStyle/>
          <a:p>
            <a:endParaRPr lang="en-US" b="1" smtClean="0">
              <a:solidFill>
                <a:srgbClr val="E4A11B"/>
              </a:solidFill>
            </a:endParaRPr>
          </a:p>
          <a:p>
            <a:r>
              <a:rPr lang="en-US" b="1" smtClean="0">
                <a:solidFill>
                  <a:srgbClr val="E4A11B"/>
                </a:solidFill>
                <a:latin typeface="Arial" pitchFamily="34" charset="0"/>
                <a:cs typeface="Arial" pitchFamily="34" charset="0"/>
              </a:rPr>
              <a:t>Source:</a:t>
            </a:r>
            <a:endParaRPr lang="en-US" smtClean="0">
              <a:solidFill>
                <a:srgbClr val="E4A11B"/>
              </a:solidFill>
              <a:latin typeface="Arial" pitchFamily="34" charset="0"/>
              <a:cs typeface="Arial" pitchFamily="34" charset="0"/>
            </a:endParaRPr>
          </a:p>
          <a:p>
            <a:endParaRPr lang="en-US" dirty="0"/>
          </a:p>
        </p:txBody>
      </p:sp>
      <p:pic>
        <p:nvPicPr>
          <p:cNvPr id="3077" name="Picture 5"/>
          <p:cNvPicPr>
            <a:picLocks noChangeAspect="1" noChangeArrowheads="1"/>
          </p:cNvPicPr>
          <p:nvPr/>
        </p:nvPicPr>
        <p:blipFill>
          <a:blip r:embed="rId2"/>
          <a:srcRect/>
          <a:stretch>
            <a:fillRect/>
          </a:stretch>
        </p:blipFill>
        <p:spPr bwMode="auto">
          <a:xfrm>
            <a:off x="-1" y="-2"/>
            <a:ext cx="9144001" cy="6858001"/>
          </a:xfrm>
          <a:prstGeom prst="rect">
            <a:avLst/>
          </a:prstGeom>
          <a:noFill/>
          <a:ln w="9525">
            <a:noFill/>
            <a:miter lim="800000"/>
            <a:headEnd/>
            <a:tailEnd/>
          </a:ln>
          <a:effectLst/>
        </p:spPr>
      </p:pic>
      <p:sp>
        <p:nvSpPr>
          <p:cNvPr id="22" name="Text Box 8"/>
          <p:cNvSpPr txBox="1">
            <a:spLocks noChangeArrowheads="1"/>
          </p:cNvSpPr>
          <p:nvPr/>
        </p:nvSpPr>
        <p:spPr bwMode="auto">
          <a:xfrm>
            <a:off x="3259138" y="3903424"/>
            <a:ext cx="5884862" cy="1717393"/>
          </a:xfrm>
          <a:prstGeom prst="rect">
            <a:avLst/>
          </a:prstGeom>
          <a:noFill/>
          <a:ln w="9525">
            <a:noFill/>
            <a:miter lim="800000"/>
            <a:headEnd/>
            <a:tailEnd/>
          </a:ln>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200" dirty="0" smtClean="0">
                <a:solidFill>
                  <a:schemeClr val="bg1"/>
                </a:solidFill>
                <a:latin typeface="Arial" pitchFamily="34" charset="0"/>
                <a:cs typeface="Arial" pitchFamily="34" charset="0"/>
              </a:rPr>
              <a:t>ADP Network Science Framework Call</a:t>
            </a:r>
          </a:p>
          <a:p>
            <a:pPr>
              <a:lnSpc>
                <a:spcPct val="80000"/>
              </a:lnSpc>
            </a:pPr>
            <a:endParaRPr lang="en-US" sz="1600" b="1" i="1" dirty="0" smtClean="0">
              <a:solidFill>
                <a:schemeClr val="bg1"/>
              </a:solidFill>
              <a:latin typeface="Arial" pitchFamily="34" charset="0"/>
              <a:cs typeface="Arial" pitchFamily="34" charset="0"/>
            </a:endParaRPr>
          </a:p>
          <a:p>
            <a:pPr>
              <a:lnSpc>
                <a:spcPct val="80000"/>
              </a:lnSpc>
            </a:pPr>
            <a:r>
              <a:rPr lang="en-US" sz="1600" b="1" i="1" dirty="0" smtClean="0">
                <a:solidFill>
                  <a:schemeClr val="bg1"/>
                </a:solidFill>
                <a:latin typeface="Arial" pitchFamily="34" charset="0"/>
                <a:cs typeface="Arial" pitchFamily="34" charset="0"/>
              </a:rPr>
              <a:t>Laura Slover, V.P. Content and Policy</a:t>
            </a:r>
          </a:p>
          <a:p>
            <a:pPr>
              <a:lnSpc>
                <a:spcPct val="80000"/>
              </a:lnSpc>
            </a:pPr>
            <a:r>
              <a:rPr lang="en-US" sz="1600" b="1" i="1" dirty="0" smtClean="0">
                <a:solidFill>
                  <a:schemeClr val="bg1"/>
                </a:solidFill>
                <a:latin typeface="Arial" pitchFamily="34" charset="0"/>
                <a:cs typeface="Arial" pitchFamily="34" charset="0"/>
              </a:rPr>
              <a:t>Stephen Pruitt, Director of Science</a:t>
            </a:r>
            <a:endParaRPr lang="en-US" sz="1600" b="1" i="1" dirty="0">
              <a:solidFill>
                <a:schemeClr val="bg1"/>
              </a:solidFill>
              <a:latin typeface="Arial" pitchFamily="34" charset="0"/>
              <a:cs typeface="Arial" pitchFamily="34" charset="0"/>
            </a:endParaRPr>
          </a:p>
        </p:txBody>
      </p:sp>
    </p:spTree>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3088" lvl="1" indent="-461963"/>
            <a:endParaRPr lang="en-US" sz="2000" dirty="0" smtClean="0">
              <a:solidFill>
                <a:srgbClr val="0091B2"/>
              </a:solidFill>
            </a:endParaRPr>
          </a:p>
          <a:p>
            <a:pPr marL="573088" lvl="1" indent="-461963"/>
            <a:r>
              <a:rPr lang="en-US" sz="2000" dirty="0" smtClean="0">
                <a:solidFill>
                  <a:srgbClr val="0091B2"/>
                </a:solidFill>
              </a:rPr>
              <a:t>Conceptual Framework – representation of core ideas in science with examples of performance expectations</a:t>
            </a:r>
          </a:p>
          <a:p>
            <a:pPr marL="573088" lvl="1" indent="-461963"/>
            <a:endParaRPr lang="en-US" sz="2000" dirty="0" smtClean="0">
              <a:solidFill>
                <a:srgbClr val="0091B2"/>
              </a:solidFill>
            </a:endParaRPr>
          </a:p>
          <a:p>
            <a:pPr marL="573088" lvl="1" indent="-461963"/>
            <a:r>
              <a:rPr lang="en-US" sz="2000" dirty="0" smtClean="0">
                <a:solidFill>
                  <a:srgbClr val="0091B2"/>
                </a:solidFill>
              </a:rPr>
              <a:t>Standards – elaboration of core ideas into K-12 learning expectations</a:t>
            </a:r>
          </a:p>
          <a:p>
            <a:r>
              <a:rPr lang="en-US" dirty="0" smtClean="0">
                <a:latin typeface="Arial" charset="0"/>
              </a:rPr>
              <a:t/>
            </a:r>
            <a:br>
              <a:rPr lang="en-US" dirty="0" smtClean="0">
                <a:latin typeface="Arial" charset="0"/>
              </a:rPr>
            </a:br>
            <a:r>
              <a:rPr lang="en-US" dirty="0" smtClean="0">
                <a:latin typeface="Arial" charset="0"/>
              </a:rPr>
              <a:t/>
            </a:r>
            <a:br>
              <a:rPr lang="en-US" dirty="0" smtClean="0">
                <a:latin typeface="Arial" charset="0"/>
              </a:rPr>
            </a:br>
            <a:endParaRPr lang="en-US" dirty="0"/>
          </a:p>
        </p:txBody>
      </p:sp>
      <p:sp>
        <p:nvSpPr>
          <p:cNvPr id="3" name="Title 2"/>
          <p:cNvSpPr>
            <a:spLocks noGrp="1"/>
          </p:cNvSpPr>
          <p:nvPr>
            <p:ph type="title"/>
          </p:nvPr>
        </p:nvSpPr>
        <p:spPr/>
        <p:txBody>
          <a:bodyPr/>
          <a:lstStyle/>
          <a:p>
            <a:r>
              <a:rPr lang="en-US" dirty="0" smtClean="0"/>
              <a:t>How is the Conceptual Framework for Science different from standards?</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10</a:t>
            </a:fld>
            <a:endParaRPr lang="en-US" dirty="0"/>
          </a:p>
        </p:txBody>
      </p:sp>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9113" lvl="1" indent="-407988"/>
            <a:r>
              <a:rPr lang="en-US" sz="2000" dirty="0" smtClean="0">
                <a:solidFill>
                  <a:srgbClr val="0091B2"/>
                </a:solidFill>
              </a:rPr>
              <a:t>Highly respected scientists from multiple disciplines</a:t>
            </a:r>
          </a:p>
          <a:p>
            <a:pPr marL="519113" lvl="1" indent="-407988"/>
            <a:endParaRPr lang="en-US" sz="2000" dirty="0" smtClean="0">
              <a:solidFill>
                <a:srgbClr val="0091B2"/>
              </a:solidFill>
            </a:endParaRPr>
          </a:p>
          <a:p>
            <a:pPr marL="519113" lvl="1" indent="-407988"/>
            <a:r>
              <a:rPr lang="en-US" sz="2000" dirty="0" smtClean="0">
                <a:solidFill>
                  <a:srgbClr val="0091B2"/>
                </a:solidFill>
              </a:rPr>
              <a:t>Experts on science education</a:t>
            </a:r>
          </a:p>
          <a:p>
            <a:pPr marL="519113" lvl="1" indent="-407988"/>
            <a:endParaRPr lang="en-US" sz="2000" dirty="0" smtClean="0">
              <a:solidFill>
                <a:srgbClr val="0091B2"/>
              </a:solidFill>
            </a:endParaRPr>
          </a:p>
          <a:p>
            <a:pPr marL="519113" lvl="1" indent="-407988"/>
            <a:r>
              <a:rPr lang="en-US" sz="2000" dirty="0" smtClean="0">
                <a:solidFill>
                  <a:srgbClr val="0091B2"/>
                </a:solidFill>
              </a:rPr>
              <a:t>Experts on learning sciences</a:t>
            </a:r>
          </a:p>
          <a:p>
            <a:pPr marL="519113" lvl="1" indent="-407988"/>
            <a:endParaRPr lang="en-US" sz="2000" dirty="0" smtClean="0">
              <a:solidFill>
                <a:srgbClr val="0091B2"/>
              </a:solidFill>
            </a:endParaRPr>
          </a:p>
          <a:p>
            <a:pPr marL="519113" lvl="1" indent="-407988"/>
            <a:r>
              <a:rPr lang="en-US" sz="2000" dirty="0" smtClean="0">
                <a:solidFill>
                  <a:srgbClr val="0091B2"/>
                </a:solidFill>
              </a:rPr>
              <a:t>Experts on education systems and policy</a:t>
            </a:r>
          </a:p>
          <a:p>
            <a:pPr marL="519113" lvl="1" indent="-407988"/>
            <a:endParaRPr lang="en-US" sz="2000" dirty="0" smtClean="0">
              <a:solidFill>
                <a:srgbClr val="0091B2"/>
              </a:solidFill>
            </a:endParaRPr>
          </a:p>
          <a:p>
            <a:pPr marL="519113" lvl="1" indent="-407988"/>
            <a:r>
              <a:rPr lang="en-US" sz="2000" dirty="0" smtClean="0">
                <a:solidFill>
                  <a:srgbClr val="0091B2"/>
                </a:solidFill>
              </a:rPr>
              <a:t>Supported by 4 design teams</a:t>
            </a:r>
          </a:p>
          <a:p>
            <a:pPr lvl="1" indent="-631825"/>
            <a:endParaRPr lang="en-US" sz="1800" b="1" dirty="0" smtClean="0">
              <a:solidFill>
                <a:srgbClr val="0091B2"/>
              </a:solidFill>
            </a:endParaRPr>
          </a:p>
          <a:p>
            <a:pPr eaLnBrk="1" hangingPunct="1">
              <a:lnSpc>
                <a:spcPct val="90000"/>
              </a:lnSpc>
            </a:pPr>
            <a:endParaRPr lang="en-US" dirty="0" smtClean="0">
              <a:latin typeface="Arial" charset="0"/>
              <a:cs typeface="Arial" charset="0"/>
            </a:endParaRPr>
          </a:p>
          <a:p>
            <a:pPr eaLnBrk="1" hangingPunct="1">
              <a:lnSpc>
                <a:spcPct val="90000"/>
              </a:lnSpc>
            </a:pPr>
            <a:endParaRPr lang="en-US" dirty="0" smtClean="0">
              <a:latin typeface="Arial" charset="0"/>
              <a:cs typeface="Arial" charset="0"/>
            </a:endParaRPr>
          </a:p>
          <a:p>
            <a:pPr eaLnBrk="1" hangingPunct="1">
              <a:lnSpc>
                <a:spcPct val="90000"/>
              </a:lnSpc>
            </a:pPr>
            <a:endParaRPr lang="en-US" dirty="0" smtClean="0">
              <a:latin typeface="Arial" charset="0"/>
              <a:cs typeface="Arial" charset="0"/>
            </a:endParaRPr>
          </a:p>
          <a:p>
            <a:endParaRPr lang="en-US" dirty="0"/>
          </a:p>
        </p:txBody>
      </p:sp>
      <p:sp>
        <p:nvSpPr>
          <p:cNvPr id="3" name="Title 2"/>
          <p:cNvSpPr>
            <a:spLocks noGrp="1"/>
          </p:cNvSpPr>
          <p:nvPr>
            <p:ph type="title"/>
          </p:nvPr>
        </p:nvSpPr>
        <p:spPr/>
        <p:txBody>
          <a:bodyPr/>
          <a:lstStyle/>
          <a:p>
            <a:r>
              <a:rPr lang="en-US" dirty="0" smtClean="0"/>
              <a:t>Phase I – </a:t>
            </a:r>
            <a:r>
              <a:rPr lang="en-US" dirty="0" smtClean="0">
                <a:latin typeface="Arial" charset="0"/>
                <a:cs typeface="Arial" charset="0"/>
              </a:rPr>
              <a:t>NRC Study Committee</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11</a:t>
            </a:fld>
            <a:endParaRPr lang="en-US" dirty="0"/>
          </a:p>
        </p:txBody>
      </p:sp>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charset="0"/>
                <a:cs typeface="Arial" charset="0"/>
              </a:rPr>
              <a:t>A Framework based on Research </a:t>
            </a:r>
            <a:br>
              <a:rPr lang="en-US" sz="2400" dirty="0" smtClean="0">
                <a:latin typeface="Arial" charset="0"/>
                <a:cs typeface="Arial" charset="0"/>
              </a:rPr>
            </a:br>
            <a:r>
              <a:rPr lang="en-US" sz="2400" dirty="0" smtClean="0">
                <a:latin typeface="Arial" charset="0"/>
                <a:cs typeface="Arial" charset="0"/>
              </a:rPr>
              <a:t>on Learning and Teaching </a:t>
            </a:r>
            <a:endParaRPr lang="en-US" sz="2400" dirty="0"/>
          </a:p>
        </p:txBody>
      </p:sp>
      <p:pic>
        <p:nvPicPr>
          <p:cNvPr id="5" name="Picture 5"/>
          <p:cNvPicPr>
            <a:picLocks noChangeAspect="1" noChangeArrowheads="1"/>
          </p:cNvPicPr>
          <p:nvPr/>
        </p:nvPicPr>
        <p:blipFill>
          <a:blip r:embed="rId3"/>
          <a:srcRect/>
          <a:stretch>
            <a:fillRect/>
          </a:stretch>
        </p:blipFill>
        <p:spPr bwMode="auto">
          <a:xfrm>
            <a:off x="1687512" y="3831772"/>
            <a:ext cx="1476376" cy="2220686"/>
          </a:xfrm>
          <a:prstGeom prst="rect">
            <a:avLst/>
          </a:prstGeom>
          <a:noFill/>
          <a:ln w="9525">
            <a:noFill/>
            <a:miter lim="800000"/>
            <a:headEnd/>
            <a:tailEnd/>
          </a:ln>
        </p:spPr>
      </p:pic>
      <p:pic>
        <p:nvPicPr>
          <p:cNvPr id="6" name="Picture 9"/>
          <p:cNvPicPr>
            <a:picLocks noChangeAspect="1" noChangeArrowheads="1"/>
          </p:cNvPicPr>
          <p:nvPr/>
        </p:nvPicPr>
        <p:blipFill>
          <a:blip r:embed="rId4"/>
          <a:srcRect/>
          <a:stretch>
            <a:fillRect/>
          </a:stretch>
        </p:blipFill>
        <p:spPr bwMode="auto">
          <a:xfrm>
            <a:off x="1729468" y="1480458"/>
            <a:ext cx="1270907" cy="1828800"/>
          </a:xfrm>
          <a:prstGeom prst="rect">
            <a:avLst/>
          </a:prstGeom>
          <a:noFill/>
          <a:ln w="9525">
            <a:noFill/>
            <a:miter lim="800000"/>
            <a:headEnd/>
            <a:tailEnd/>
          </a:ln>
        </p:spPr>
      </p:pic>
      <p:pic>
        <p:nvPicPr>
          <p:cNvPr id="7" name="Picture 13" descr="How st learn cover"/>
          <p:cNvPicPr>
            <a:picLocks noChangeAspect="1" noChangeArrowheads="1"/>
          </p:cNvPicPr>
          <p:nvPr/>
        </p:nvPicPr>
        <p:blipFill>
          <a:blip r:embed="rId5"/>
          <a:srcRect/>
          <a:stretch>
            <a:fillRect/>
          </a:stretch>
        </p:blipFill>
        <p:spPr bwMode="auto">
          <a:xfrm>
            <a:off x="3659640" y="1447800"/>
            <a:ext cx="1421947" cy="2090057"/>
          </a:xfrm>
          <a:prstGeom prst="rect">
            <a:avLst/>
          </a:prstGeom>
          <a:noFill/>
          <a:ln w="9525">
            <a:noFill/>
            <a:miter lim="800000"/>
            <a:headEnd/>
            <a:tailEnd/>
          </a:ln>
        </p:spPr>
      </p:pic>
      <p:pic>
        <p:nvPicPr>
          <p:cNvPr id="8" name="Picture 14" descr="State sci assessment cover"/>
          <p:cNvPicPr>
            <a:picLocks noChangeAspect="1" noChangeArrowheads="1"/>
          </p:cNvPicPr>
          <p:nvPr/>
        </p:nvPicPr>
        <p:blipFill>
          <a:blip r:embed="rId6"/>
          <a:srcRect/>
          <a:stretch>
            <a:fillRect/>
          </a:stretch>
        </p:blipFill>
        <p:spPr bwMode="auto">
          <a:xfrm>
            <a:off x="5708650" y="1455284"/>
            <a:ext cx="1371600" cy="2134961"/>
          </a:xfrm>
          <a:prstGeom prst="rect">
            <a:avLst/>
          </a:prstGeom>
          <a:noFill/>
          <a:ln w="9525">
            <a:noFill/>
            <a:miter lim="800000"/>
            <a:headEnd/>
            <a:tailEnd/>
          </a:ln>
        </p:spPr>
      </p:pic>
      <p:pic>
        <p:nvPicPr>
          <p:cNvPr id="9" name="Picture 15" descr="LSIE cover"/>
          <p:cNvPicPr>
            <a:picLocks noChangeAspect="1" noChangeArrowheads="1"/>
          </p:cNvPicPr>
          <p:nvPr/>
        </p:nvPicPr>
        <p:blipFill>
          <a:blip r:embed="rId7"/>
          <a:srcRect/>
          <a:stretch>
            <a:fillRect/>
          </a:stretch>
        </p:blipFill>
        <p:spPr bwMode="auto">
          <a:xfrm>
            <a:off x="5731328" y="3831772"/>
            <a:ext cx="1507672" cy="2220686"/>
          </a:xfrm>
          <a:prstGeom prst="rect">
            <a:avLst/>
          </a:prstGeom>
          <a:noFill/>
          <a:ln w="9525">
            <a:noFill/>
            <a:miter lim="800000"/>
            <a:headEnd/>
            <a:tailEnd/>
          </a:ln>
        </p:spPr>
      </p:pic>
      <p:pic>
        <p:nvPicPr>
          <p:cNvPr id="10" name="Picture 4" descr="TSTS_newCoverWebFULL"/>
          <p:cNvPicPr>
            <a:picLocks noChangeAspect="1" noChangeArrowheads="1"/>
          </p:cNvPicPr>
          <p:nvPr/>
        </p:nvPicPr>
        <p:blipFill>
          <a:blip r:embed="rId8"/>
          <a:srcRect/>
          <a:stretch>
            <a:fillRect/>
          </a:stretch>
        </p:blipFill>
        <p:spPr bwMode="auto">
          <a:xfrm>
            <a:off x="3680278" y="3831772"/>
            <a:ext cx="1545772" cy="2220686"/>
          </a:xfrm>
          <a:prstGeom prst="rect">
            <a:avLst/>
          </a:prstGeom>
          <a:noFill/>
          <a:ln w="9525">
            <a:noFill/>
            <a:miter lim="800000"/>
            <a:headEnd/>
            <a:tailEnd/>
          </a:ln>
        </p:spPr>
      </p:pic>
      <p:sp>
        <p:nvSpPr>
          <p:cNvPr id="11" name="Slide Number Placeholder 2"/>
          <p:cNvSpPr>
            <a:spLocks noGrp="1"/>
          </p:cNvSpPr>
          <p:nvPr>
            <p:ph type="sldNum" sz="quarter" idx="4"/>
          </p:nvPr>
        </p:nvSpPr>
        <p:spPr>
          <a:xfrm>
            <a:off x="6934200" y="6324600"/>
            <a:ext cx="1524000" cy="533400"/>
          </a:xfrm>
        </p:spPr>
        <p:txBody>
          <a:bodyPr/>
          <a:lstStyle/>
          <a:p>
            <a:fld id="{FA7FE77C-AF48-3246-81CD-1FACB1FB746A}" type="slidenum">
              <a:rPr lang="en-US" smtClean="0"/>
              <a:pPr/>
              <a:t>12</a:t>
            </a:fld>
            <a:endParaRPr lang="en-US" dirty="0"/>
          </a:p>
        </p:txBody>
      </p:sp>
    </p:spTree>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2625" lvl="1" indent="-341313"/>
            <a:r>
              <a:rPr lang="en-US" sz="2000" dirty="0" smtClean="0">
                <a:solidFill>
                  <a:srgbClr val="0091B2"/>
                </a:solidFill>
                <a:cs typeface="Geneva" pitchFamily="-108" charset="-128"/>
              </a:rPr>
              <a:t>Build on current initiatives and past experiences </a:t>
            </a:r>
          </a:p>
          <a:p>
            <a:pPr marL="682625" lvl="1" indent="-341313"/>
            <a:r>
              <a:rPr lang="nb-NO" sz="2000" dirty="0" smtClean="0">
                <a:solidFill>
                  <a:srgbClr val="0091B2"/>
                </a:solidFill>
                <a:cs typeface="Geneva" pitchFamily="-108" charset="-128"/>
              </a:rPr>
              <a:t>Hold stakeholder meetings for informed input</a:t>
            </a:r>
          </a:p>
          <a:p>
            <a:pPr marL="682625" lvl="1" indent="-341313"/>
            <a:r>
              <a:rPr lang="en-US" sz="2000" dirty="0" smtClean="0">
                <a:solidFill>
                  <a:srgbClr val="0091B2"/>
                </a:solidFill>
                <a:cs typeface="Geneva" pitchFamily="-108" charset="-128"/>
              </a:rPr>
              <a:t>Conduct study committee and design teams</a:t>
            </a:r>
          </a:p>
          <a:p>
            <a:pPr marL="682625" lvl="1" indent="-341313"/>
            <a:r>
              <a:rPr lang="en-US" sz="2000" dirty="0" smtClean="0">
                <a:solidFill>
                  <a:srgbClr val="0091B2"/>
                </a:solidFill>
                <a:cs typeface="Geneva" pitchFamily="-108" charset="-128"/>
              </a:rPr>
              <a:t>Draft conceptual framework released July 12, 2010</a:t>
            </a:r>
          </a:p>
          <a:p>
            <a:pPr marL="682625" lvl="1" indent="-341313"/>
            <a:r>
              <a:rPr lang="en-US" sz="2000" dirty="0" smtClean="0">
                <a:solidFill>
                  <a:srgbClr val="0091B2"/>
                </a:solidFill>
                <a:cs typeface="Geneva" pitchFamily="-108" charset="-128"/>
              </a:rPr>
              <a:t>Seek public feedback </a:t>
            </a:r>
          </a:p>
          <a:p>
            <a:pPr marL="682625" lvl="1" indent="-341313"/>
            <a:r>
              <a:rPr lang="de-DE" sz="2000" dirty="0" smtClean="0">
                <a:solidFill>
                  <a:srgbClr val="0091B2"/>
                </a:solidFill>
                <a:cs typeface="Geneva" pitchFamily="-108" charset="-128"/>
              </a:rPr>
              <a:t>Finalize draft in early 2011</a:t>
            </a:r>
          </a:p>
          <a:p>
            <a:pPr marL="682625" lvl="1" indent="-341313"/>
            <a:endParaRPr lang="de-DE" sz="1800" dirty="0" smtClean="0">
              <a:solidFill>
                <a:srgbClr val="0091B2"/>
              </a:solidFill>
              <a:cs typeface="Geneva" pitchFamily="-108" charset="-128"/>
            </a:endParaRPr>
          </a:p>
          <a:p>
            <a:pPr marL="682625" lvl="1" indent="-341313"/>
            <a:r>
              <a:rPr lang="de-DE" sz="2400" dirty="0" smtClean="0">
                <a:solidFill>
                  <a:srgbClr val="0091B2"/>
                </a:solidFill>
                <a:cs typeface="Geneva" pitchFamily="-108" charset="-128"/>
              </a:rPr>
              <a:t>DEADLINE FOR SUBMITTING FEEDBACK – AUGUST 2, 2010</a:t>
            </a:r>
          </a:p>
          <a:p>
            <a:pPr lvl="1" indent="-631825"/>
            <a:endParaRPr lang="en-US" sz="1800" b="1" dirty="0" smtClean="0">
              <a:solidFill>
                <a:srgbClr val="0091B2"/>
              </a:solidFill>
              <a:cs typeface="Geneva" pitchFamily="-108" charset="-128"/>
            </a:endParaRPr>
          </a:p>
          <a:p>
            <a:pPr marL="548640" indent="-411480" eaLnBrk="1" fontAlgn="auto" hangingPunct="1">
              <a:lnSpc>
                <a:spcPct val="90000"/>
              </a:lnSpc>
              <a:spcBef>
                <a:spcPts val="1200"/>
              </a:spcBef>
              <a:spcAft>
                <a:spcPts val="1200"/>
              </a:spcAft>
              <a:buClr>
                <a:schemeClr val="tx1">
                  <a:shade val="95000"/>
                </a:schemeClr>
              </a:buClr>
              <a:defRPr/>
            </a:pPr>
            <a:endParaRPr lang="en-US" dirty="0" smtClean="0">
              <a:latin typeface="Arial" charset="0"/>
              <a:cs typeface="Arial" charset="0"/>
            </a:endParaRPr>
          </a:p>
          <a:p>
            <a:endParaRPr lang="en-US" dirty="0"/>
          </a:p>
        </p:txBody>
      </p:sp>
      <p:sp>
        <p:nvSpPr>
          <p:cNvPr id="3" name="Title 2"/>
          <p:cNvSpPr>
            <a:spLocks noGrp="1"/>
          </p:cNvSpPr>
          <p:nvPr>
            <p:ph type="title"/>
          </p:nvPr>
        </p:nvSpPr>
        <p:spPr/>
        <p:txBody>
          <a:bodyPr/>
          <a:lstStyle/>
          <a:p>
            <a:r>
              <a:rPr lang="en-US" dirty="0" smtClean="0"/>
              <a:t>Phase I – NRC Process for Development of </a:t>
            </a:r>
            <a:br>
              <a:rPr lang="en-US" dirty="0" smtClean="0"/>
            </a:br>
            <a:r>
              <a:rPr lang="en-US" dirty="0" smtClean="0"/>
              <a:t>the Conceptual Framework for Science </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13</a:t>
            </a:fld>
            <a:endParaRPr lang="en-US" dirty="0"/>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box(in)">
                                      <p:cBhvr>
                                        <p:cTn id="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06913"/>
          </a:xfrm>
        </p:spPr>
        <p:txBody>
          <a:bodyPr/>
          <a:lstStyle/>
          <a:p>
            <a:pPr marL="109538" lvl="1" indent="1588">
              <a:buNone/>
            </a:pPr>
            <a:r>
              <a:rPr lang="en-US" sz="2000" dirty="0" smtClean="0">
                <a:solidFill>
                  <a:srgbClr val="0091B2"/>
                </a:solidFill>
              </a:rPr>
              <a:t>After the final Conceptual Framework for Science is released by the NRC in 2011, Achieve will engage states and other key stakeholders </a:t>
            </a:r>
            <a:r>
              <a:rPr lang="en-US" sz="2000" dirty="0" smtClean="0">
                <a:solidFill>
                  <a:srgbClr val="0091B2"/>
                </a:solidFill>
              </a:rPr>
              <a:t>(including CCSSO, NGA</a:t>
            </a:r>
            <a:r>
              <a:rPr lang="en-US" sz="2000" smtClean="0">
                <a:solidFill>
                  <a:srgbClr val="0091B2"/>
                </a:solidFill>
              </a:rPr>
              <a:t>, SHEEO) in </a:t>
            </a:r>
            <a:r>
              <a:rPr lang="en-US" sz="2000" dirty="0" smtClean="0">
                <a:solidFill>
                  <a:srgbClr val="0091B2"/>
                </a:solidFill>
              </a:rPr>
              <a:t>the development and review of the new standards</a:t>
            </a:r>
          </a:p>
          <a:p>
            <a:pPr marL="804863" lvl="1" indent="-347663"/>
            <a:r>
              <a:rPr lang="en-US" sz="1800" dirty="0" smtClean="0">
                <a:cs typeface="Geneva"/>
              </a:rPr>
              <a:t>Writing Teams</a:t>
            </a:r>
          </a:p>
          <a:p>
            <a:pPr marL="804863" lvl="1" indent="-347663"/>
            <a:r>
              <a:rPr lang="en-US" sz="1800" dirty="0" smtClean="0">
                <a:cs typeface="Geneva"/>
              </a:rPr>
              <a:t>Critical Stakeholder Team</a:t>
            </a:r>
          </a:p>
          <a:p>
            <a:pPr marL="804863" lvl="1" indent="-347663"/>
            <a:r>
              <a:rPr lang="en-US" sz="1800" dirty="0" smtClean="0">
                <a:cs typeface="Geneva"/>
              </a:rPr>
              <a:t>Strategic Advisory Team</a:t>
            </a:r>
          </a:p>
          <a:p>
            <a:pPr marL="804863" lvl="1" indent="-347663"/>
            <a:r>
              <a:rPr lang="en-US" sz="1800" dirty="0" smtClean="0">
                <a:cs typeface="Geneva"/>
              </a:rPr>
              <a:t>Comprehensive Feedback Loops</a:t>
            </a:r>
          </a:p>
          <a:p>
            <a:pPr lvl="1" indent="-631825"/>
            <a:endParaRPr lang="en-US" sz="800" b="1" dirty="0" smtClean="0">
              <a:solidFill>
                <a:srgbClr val="0091B2"/>
              </a:solidFill>
            </a:endParaRPr>
          </a:p>
          <a:p>
            <a:pPr marL="109538" lvl="1" indent="1588">
              <a:buNone/>
            </a:pPr>
            <a:r>
              <a:rPr lang="en-US" sz="2000" dirty="0" smtClean="0">
                <a:solidFill>
                  <a:srgbClr val="0091B2"/>
                </a:solidFill>
              </a:rPr>
              <a:t>Revision of multiple standards drafts based on stakeholder and public input</a:t>
            </a:r>
          </a:p>
          <a:p>
            <a:pPr marL="109538" lvl="1" indent="1588"/>
            <a:endParaRPr lang="en-US" sz="800" dirty="0" smtClean="0">
              <a:solidFill>
                <a:srgbClr val="0091B2"/>
              </a:solidFill>
            </a:endParaRPr>
          </a:p>
          <a:p>
            <a:pPr marL="109538" lvl="1" indent="1588">
              <a:buNone/>
            </a:pPr>
            <a:r>
              <a:rPr lang="en-US" sz="2000" dirty="0" smtClean="0">
                <a:solidFill>
                  <a:srgbClr val="0091B2"/>
                </a:solidFill>
              </a:rPr>
              <a:t>NRC Study Committee check of fidelity of standards based on framework</a:t>
            </a:r>
            <a:endParaRPr lang="en-US" dirty="0" smtClean="0">
              <a:latin typeface="Arial" charset="0"/>
              <a:cs typeface="Arial" charset="0"/>
            </a:endParaRPr>
          </a:p>
        </p:txBody>
      </p:sp>
      <p:sp>
        <p:nvSpPr>
          <p:cNvPr id="3" name="Title 2"/>
          <p:cNvSpPr>
            <a:spLocks noGrp="1"/>
          </p:cNvSpPr>
          <p:nvPr>
            <p:ph type="title"/>
          </p:nvPr>
        </p:nvSpPr>
        <p:spPr/>
        <p:txBody>
          <a:bodyPr/>
          <a:lstStyle/>
          <a:p>
            <a:r>
              <a:rPr lang="en-US" dirty="0" smtClean="0"/>
              <a:t>Phase II – Achieve Process for Development </a:t>
            </a:r>
            <a:br>
              <a:rPr lang="en-US" dirty="0" smtClean="0"/>
            </a:br>
            <a:r>
              <a:rPr lang="en-US" dirty="0" smtClean="0"/>
              <a:t>of Next Generation Science Standards</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14</a:t>
            </a:fld>
            <a:endParaRPr lang="en-US" dirty="0"/>
          </a:p>
        </p:txBody>
      </p:sp>
    </p:spTree>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_0006_7.jpg"/>
          <p:cNvPicPr>
            <a:picLocks noChangeAspect="1"/>
          </p:cNvPicPr>
          <p:nvPr/>
        </p:nvPicPr>
        <p:blipFill>
          <a:blip r:embed="rId2" cstate="print"/>
          <a:stretch>
            <a:fillRect/>
          </a:stretch>
        </p:blipFill>
        <p:spPr>
          <a:xfrm>
            <a:off x="0" y="427"/>
            <a:ext cx="9144000" cy="6857145"/>
          </a:xfrm>
          <a:prstGeom prst="rect">
            <a:avLst/>
          </a:prstGeom>
        </p:spPr>
      </p:pic>
      <p:grpSp>
        <p:nvGrpSpPr>
          <p:cNvPr id="2" name="Group 38"/>
          <p:cNvGrpSpPr>
            <a:grpSpLocks/>
          </p:cNvGrpSpPr>
          <p:nvPr/>
        </p:nvGrpSpPr>
        <p:grpSpPr bwMode="auto">
          <a:xfrm>
            <a:off x="-6350" y="-12700"/>
            <a:ext cx="9153525" cy="6886575"/>
            <a:chOff x="-6350" y="-12700"/>
            <a:chExt cx="9153525" cy="6886575"/>
          </a:xfrm>
        </p:grpSpPr>
        <p:sp>
          <p:nvSpPr>
            <p:cNvPr id="13319" name="Freeform 39"/>
            <p:cNvSpPr>
              <a:spLocks noChangeArrowheads="1"/>
            </p:cNvSpPr>
            <p:nvPr/>
          </p:nvSpPr>
          <p:spPr bwMode="auto">
            <a:xfrm>
              <a:off x="952500" y="371475"/>
              <a:ext cx="8191500" cy="6502400"/>
            </a:xfrm>
            <a:custGeom>
              <a:avLst/>
              <a:gdLst>
                <a:gd name="T0" fmla="*/ 0 w 8191500"/>
                <a:gd name="T1" fmla="*/ 4533900 h 6502400"/>
                <a:gd name="T2" fmla="*/ 7759700 w 8191500"/>
                <a:gd name="T3" fmla="*/ 0 h 6502400"/>
                <a:gd name="T4" fmla="*/ 8191500 w 8191500"/>
                <a:gd name="T5" fmla="*/ 304800 h 6502400"/>
                <a:gd name="T6" fmla="*/ 8191500 w 8191500"/>
                <a:gd name="T7" fmla="*/ 6489700 h 6502400"/>
                <a:gd name="T8" fmla="*/ 2578100 w 8191500"/>
                <a:gd name="T9" fmla="*/ 6502400 h 6502400"/>
                <a:gd name="T10" fmla="*/ 0 w 8191500"/>
                <a:gd name="T11" fmla="*/ 4533900 h 6502400"/>
                <a:gd name="T12" fmla="*/ 0 60000 65536"/>
                <a:gd name="T13" fmla="*/ 0 60000 65536"/>
                <a:gd name="T14" fmla="*/ 0 60000 65536"/>
                <a:gd name="T15" fmla="*/ 0 60000 65536"/>
                <a:gd name="T16" fmla="*/ 0 60000 65536"/>
                <a:gd name="T17" fmla="*/ 0 60000 65536"/>
                <a:gd name="T18" fmla="*/ 0 w 8191500"/>
                <a:gd name="T19" fmla="*/ 0 h 6502400"/>
                <a:gd name="T20" fmla="*/ 8191500 w 8191500"/>
                <a:gd name="T21" fmla="*/ 6502400 h 6502400"/>
              </a:gdLst>
              <a:ahLst/>
              <a:cxnLst>
                <a:cxn ang="T12">
                  <a:pos x="T0" y="T1"/>
                </a:cxn>
                <a:cxn ang="T13">
                  <a:pos x="T2" y="T3"/>
                </a:cxn>
                <a:cxn ang="T14">
                  <a:pos x="T4" y="T5"/>
                </a:cxn>
                <a:cxn ang="T15">
                  <a:pos x="T6" y="T7"/>
                </a:cxn>
                <a:cxn ang="T16">
                  <a:pos x="T8" y="T9"/>
                </a:cxn>
                <a:cxn ang="T17">
                  <a:pos x="T10" y="T11"/>
                </a:cxn>
              </a:cxnLst>
              <a:rect l="T18" t="T19" r="T20" b="T21"/>
              <a:pathLst>
                <a:path w="8191500" h="6502400">
                  <a:moveTo>
                    <a:pt x="0" y="4533900"/>
                  </a:moveTo>
                  <a:lnTo>
                    <a:pt x="7759700" y="0"/>
                  </a:lnTo>
                  <a:lnTo>
                    <a:pt x="8191500" y="304800"/>
                  </a:lnTo>
                  <a:lnTo>
                    <a:pt x="8191500" y="6489700"/>
                  </a:lnTo>
                  <a:lnTo>
                    <a:pt x="2578100" y="6502400"/>
                  </a:lnTo>
                  <a:lnTo>
                    <a:pt x="0" y="4533900"/>
                  </a:lnTo>
                  <a:close/>
                </a:path>
              </a:pathLst>
            </a:custGeom>
            <a:solidFill>
              <a:srgbClr val="0091B2"/>
            </a:solidFill>
            <a:ln w="9525">
              <a:noFill/>
              <a:round/>
              <a:headEnd/>
              <a:tailEnd/>
            </a:ln>
          </p:spPr>
          <p:txBody>
            <a:bodyPr wrap="none" anchor="ctr">
              <a:prstTxWarp prst="textNoShape">
                <a:avLst/>
              </a:prstTxWarp>
            </a:bodyPr>
            <a:lstStyle/>
            <a:p>
              <a:endParaRPr lang="en-US"/>
            </a:p>
          </p:txBody>
        </p:sp>
        <p:sp>
          <p:nvSpPr>
            <p:cNvPr id="13320" name="Freeform 5"/>
            <p:cNvSpPr>
              <a:spLocks noChangeArrowheads="1"/>
            </p:cNvSpPr>
            <p:nvPr/>
          </p:nvSpPr>
          <p:spPr bwMode="auto">
            <a:xfrm>
              <a:off x="-6350" y="3992033"/>
              <a:ext cx="4786120" cy="2865967"/>
            </a:xfrm>
            <a:custGeom>
              <a:avLst/>
              <a:gdLst>
                <a:gd name="T0" fmla="*/ 2823 w 4786489"/>
                <a:gd name="T1" fmla="*/ 0 h 2865967"/>
                <a:gd name="T2" fmla="*/ 4785751 w 4786489"/>
                <a:gd name="T3" fmla="*/ 2865967 h 2865967"/>
                <a:gd name="T4" fmla="*/ 2823 w 4786489"/>
                <a:gd name="T5" fmla="*/ 2865967 h 2865967"/>
                <a:gd name="T6" fmla="*/ 2823 w 4786489"/>
                <a:gd name="T7" fmla="*/ 0 h 2865967"/>
                <a:gd name="T8" fmla="*/ 0 60000 65536"/>
                <a:gd name="T9" fmla="*/ 0 60000 65536"/>
                <a:gd name="T10" fmla="*/ 0 60000 65536"/>
                <a:gd name="T11" fmla="*/ 0 60000 65536"/>
                <a:gd name="T12" fmla="*/ 0 w 4786489"/>
                <a:gd name="T13" fmla="*/ 0 h 2865967"/>
                <a:gd name="T14" fmla="*/ 4786489 w 4786489"/>
                <a:gd name="T15" fmla="*/ 2865967 h 2865967"/>
              </a:gdLst>
              <a:ahLst/>
              <a:cxnLst>
                <a:cxn ang="T8">
                  <a:pos x="T0" y="T1"/>
                </a:cxn>
                <a:cxn ang="T9">
                  <a:pos x="T2" y="T3"/>
                </a:cxn>
                <a:cxn ang="T10">
                  <a:pos x="T4" y="T5"/>
                </a:cxn>
                <a:cxn ang="T11">
                  <a:pos x="T6" y="T7"/>
                </a:cxn>
              </a:cxnLst>
              <a:rect l="T12" t="T13" r="T14" b="T15"/>
              <a:pathLst>
                <a:path w="4786489" h="2865967">
                  <a:moveTo>
                    <a:pt x="2823" y="0"/>
                  </a:moveTo>
                  <a:lnTo>
                    <a:pt x="4786489" y="2865967"/>
                  </a:lnTo>
                  <a:lnTo>
                    <a:pt x="2823" y="2865967"/>
                  </a:lnTo>
                  <a:cubicBezTo>
                    <a:pt x="1412" y="1909234"/>
                    <a:pt x="0" y="952500"/>
                    <a:pt x="2823" y="0"/>
                  </a:cubicBezTo>
                  <a:close/>
                </a:path>
              </a:pathLst>
            </a:custGeom>
            <a:solidFill>
              <a:schemeClr val="bg1"/>
            </a:solidFill>
            <a:ln w="9525">
              <a:noFill/>
              <a:round/>
              <a:headEnd/>
              <a:tailEnd/>
            </a:ln>
          </p:spPr>
          <p:txBody>
            <a:bodyPr wrap="none" anchor="ctr">
              <a:prstTxWarp prst="textNoShape">
                <a:avLst/>
              </a:prstTxWarp>
            </a:bodyPr>
            <a:lstStyle/>
            <a:p>
              <a:endParaRPr lang="en-US"/>
            </a:p>
          </p:txBody>
        </p:sp>
        <p:sp>
          <p:nvSpPr>
            <p:cNvPr id="13321" name="Freeform 6"/>
            <p:cNvSpPr>
              <a:spLocks noChangeArrowheads="1"/>
            </p:cNvSpPr>
            <p:nvPr/>
          </p:nvSpPr>
          <p:spPr bwMode="auto">
            <a:xfrm rot="10800000">
              <a:off x="8342345" y="0"/>
              <a:ext cx="804830" cy="942313"/>
            </a:xfrm>
            <a:custGeom>
              <a:avLst/>
              <a:gdLst>
                <a:gd name="T0" fmla="*/ 80 w 4786489"/>
                <a:gd name="T1" fmla="*/ 0 h 5603704"/>
                <a:gd name="T2" fmla="*/ 135329 w 4786489"/>
                <a:gd name="T3" fmla="*/ 81042 h 5603704"/>
                <a:gd name="T4" fmla="*/ 21888 w 4786489"/>
                <a:gd name="T5" fmla="*/ 158458 h 5603704"/>
                <a:gd name="T6" fmla="*/ 614 w 4786489"/>
                <a:gd name="T7" fmla="*/ 158458 h 5603704"/>
                <a:gd name="T8" fmla="*/ 80 w 4786489"/>
                <a:gd name="T9" fmla="*/ 0 h 5603704"/>
                <a:gd name="T10" fmla="*/ 0 60000 65536"/>
                <a:gd name="T11" fmla="*/ 0 60000 65536"/>
                <a:gd name="T12" fmla="*/ 0 60000 65536"/>
                <a:gd name="T13" fmla="*/ 0 60000 65536"/>
                <a:gd name="T14" fmla="*/ 0 60000 65536"/>
                <a:gd name="T15" fmla="*/ 0 w 4786489"/>
                <a:gd name="T16" fmla="*/ 0 h 5603704"/>
                <a:gd name="T17" fmla="*/ 4786489 w 4786489"/>
                <a:gd name="T18" fmla="*/ 5603704 h 5603704"/>
              </a:gdLst>
              <a:ahLst/>
              <a:cxnLst>
                <a:cxn ang="T10">
                  <a:pos x="T0" y="T1"/>
                </a:cxn>
                <a:cxn ang="T11">
                  <a:pos x="T2" y="T3"/>
                </a:cxn>
                <a:cxn ang="T12">
                  <a:pos x="T4" y="T5"/>
                </a:cxn>
                <a:cxn ang="T13">
                  <a:pos x="T6" y="T7"/>
                </a:cxn>
                <a:cxn ang="T14">
                  <a:pos x="T8" y="T9"/>
                </a:cxn>
              </a:cxnLst>
              <a:rect l="T15" t="T16" r="T17" b="T18"/>
              <a:pathLst>
                <a:path w="4786489" h="5603704">
                  <a:moveTo>
                    <a:pt x="2823" y="0"/>
                  </a:moveTo>
                  <a:lnTo>
                    <a:pt x="4786489" y="2865967"/>
                  </a:lnTo>
                  <a:lnTo>
                    <a:pt x="774177" y="5603704"/>
                  </a:lnTo>
                  <a:lnTo>
                    <a:pt x="21706" y="5603704"/>
                  </a:lnTo>
                  <a:cubicBezTo>
                    <a:pt x="20295" y="4646971"/>
                    <a:pt x="0" y="952500"/>
                    <a:pt x="2823" y="0"/>
                  </a:cubicBezTo>
                  <a:close/>
                </a:path>
              </a:pathLst>
            </a:custGeom>
            <a:solidFill>
              <a:schemeClr val="bg1"/>
            </a:solidFill>
            <a:ln w="9525">
              <a:noFill/>
              <a:round/>
              <a:headEnd/>
              <a:tailEnd/>
            </a:ln>
          </p:spPr>
          <p:txBody>
            <a:bodyPr wrap="none" anchor="ctr">
              <a:prstTxWarp prst="textNoShape">
                <a:avLst/>
              </a:prstTxWarp>
            </a:bodyPr>
            <a:lstStyle/>
            <a:p>
              <a:r>
                <a:rPr lang="en-US"/>
                <a:t> </a:t>
              </a:r>
            </a:p>
          </p:txBody>
        </p:sp>
        <p:sp>
          <p:nvSpPr>
            <p:cNvPr id="13322" name="Freeform 42"/>
            <p:cNvSpPr>
              <a:spLocks noChangeArrowheads="1"/>
            </p:cNvSpPr>
            <p:nvPr/>
          </p:nvSpPr>
          <p:spPr bwMode="auto">
            <a:xfrm>
              <a:off x="273050" y="-12700"/>
              <a:ext cx="8851900" cy="5448300"/>
            </a:xfrm>
            <a:custGeom>
              <a:avLst/>
              <a:gdLst>
                <a:gd name="T0" fmla="*/ 1082675 w 8851900"/>
                <a:gd name="T1" fmla="*/ 4946650 h 5448300"/>
                <a:gd name="T2" fmla="*/ 8636000 w 8851900"/>
                <a:gd name="T3" fmla="*/ 539750 h 5448300"/>
                <a:gd name="T4" fmla="*/ 8851900 w 8851900"/>
                <a:gd name="T5" fmla="*/ 415925 h 5448300"/>
                <a:gd name="T6" fmla="*/ 8839200 w 8851900"/>
                <a:gd name="T7" fmla="*/ 12700 h 5448300"/>
                <a:gd name="T8" fmla="*/ 8261350 w 8851900"/>
                <a:gd name="T9" fmla="*/ 0 h 5448300"/>
                <a:gd name="T10" fmla="*/ 0 w 8851900"/>
                <a:gd name="T11" fmla="*/ 4867275 h 5448300"/>
                <a:gd name="T12" fmla="*/ 654050 w 8851900"/>
                <a:gd name="T13" fmla="*/ 5448300 h 5448300"/>
                <a:gd name="T14" fmla="*/ 1082675 w 8851900"/>
                <a:gd name="T15" fmla="*/ 4946650 h 5448300"/>
                <a:gd name="T16" fmla="*/ 0 60000 65536"/>
                <a:gd name="T17" fmla="*/ 0 60000 65536"/>
                <a:gd name="T18" fmla="*/ 0 60000 65536"/>
                <a:gd name="T19" fmla="*/ 0 60000 65536"/>
                <a:gd name="T20" fmla="*/ 0 60000 65536"/>
                <a:gd name="T21" fmla="*/ 0 60000 65536"/>
                <a:gd name="T22" fmla="*/ 0 60000 65536"/>
                <a:gd name="T23" fmla="*/ 0 60000 65536"/>
                <a:gd name="T24" fmla="*/ 0 w 8851900"/>
                <a:gd name="T25" fmla="*/ 0 h 5448300"/>
                <a:gd name="T26" fmla="*/ 8851900 w 8851900"/>
                <a:gd name="T27" fmla="*/ 5448300 h 5448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51900" h="5448300">
                  <a:moveTo>
                    <a:pt x="1082675" y="4946650"/>
                  </a:moveTo>
                  <a:lnTo>
                    <a:pt x="8636000" y="539750"/>
                  </a:lnTo>
                  <a:lnTo>
                    <a:pt x="8851900" y="415925"/>
                  </a:lnTo>
                  <a:lnTo>
                    <a:pt x="8839200" y="12700"/>
                  </a:lnTo>
                  <a:lnTo>
                    <a:pt x="8261350" y="0"/>
                  </a:lnTo>
                  <a:lnTo>
                    <a:pt x="0" y="4867275"/>
                  </a:lnTo>
                  <a:lnTo>
                    <a:pt x="654050" y="5448300"/>
                  </a:lnTo>
                  <a:lnTo>
                    <a:pt x="1082675" y="4946650"/>
                  </a:lnTo>
                  <a:close/>
                </a:path>
              </a:pathLst>
            </a:custGeom>
            <a:solidFill>
              <a:schemeClr val="bg1"/>
            </a:solidFill>
            <a:ln w="9525">
              <a:noFill/>
              <a:round/>
              <a:headEnd/>
              <a:tailEnd/>
            </a:ln>
          </p:spPr>
          <p:txBody>
            <a:bodyPr wrap="none" anchor="ctr">
              <a:prstTxWarp prst="textNoShape">
                <a:avLst/>
              </a:prstTxWarp>
            </a:bodyPr>
            <a:lstStyle/>
            <a:p>
              <a:endParaRPr lang="en-US"/>
            </a:p>
          </p:txBody>
        </p:sp>
      </p:grpSp>
      <p:sp>
        <p:nvSpPr>
          <p:cNvPr id="13316" name="Freeform 13"/>
          <p:cNvSpPr>
            <a:spLocks noChangeArrowheads="1"/>
          </p:cNvSpPr>
          <p:nvPr/>
        </p:nvSpPr>
        <p:spPr bwMode="auto">
          <a:xfrm>
            <a:off x="561975" y="1588"/>
            <a:ext cx="8583613" cy="4894262"/>
          </a:xfrm>
          <a:custGeom>
            <a:avLst/>
            <a:gdLst>
              <a:gd name="T0" fmla="*/ 858296 w 8583084"/>
              <a:gd name="T1" fmla="*/ 4894261 h 4894791"/>
              <a:gd name="T2" fmla="*/ 8282388 w 8583084"/>
              <a:gd name="T3" fmla="*/ 559797 h 4894791"/>
              <a:gd name="T4" fmla="*/ 8582951 w 8583084"/>
              <a:gd name="T5" fmla="*/ 2116 h 4894791"/>
              <a:gd name="T6" fmla="*/ 7986060 w 8583084"/>
              <a:gd name="T7" fmla="*/ 0 h 4894791"/>
              <a:gd name="T8" fmla="*/ 7962777 w 8583084"/>
              <a:gd name="T9" fmla="*/ 5291 h 4894791"/>
              <a:gd name="T10" fmla="*/ 0 w 8583084"/>
              <a:gd name="T11" fmla="*/ 4680501 h 4894791"/>
              <a:gd name="T12" fmla="*/ 858296 w 8583084"/>
              <a:gd name="T13" fmla="*/ 4894261 h 4894791"/>
              <a:gd name="T14" fmla="*/ 0 60000 65536"/>
              <a:gd name="T15" fmla="*/ 0 60000 65536"/>
              <a:gd name="T16" fmla="*/ 0 60000 65536"/>
              <a:gd name="T17" fmla="*/ 0 60000 65536"/>
              <a:gd name="T18" fmla="*/ 0 60000 65536"/>
              <a:gd name="T19" fmla="*/ 0 60000 65536"/>
              <a:gd name="T20" fmla="*/ 0 60000 65536"/>
              <a:gd name="T21" fmla="*/ 0 w 8583084"/>
              <a:gd name="T22" fmla="*/ 0 h 4894791"/>
              <a:gd name="T23" fmla="*/ 8583084 w 8583084"/>
              <a:gd name="T24" fmla="*/ 4894791 h 4894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3084" h="4894791">
                <a:moveTo>
                  <a:pt x="858309" y="4894791"/>
                </a:moveTo>
                <a:lnTo>
                  <a:pt x="8282517" y="559858"/>
                </a:lnTo>
                <a:lnTo>
                  <a:pt x="8583084" y="2116"/>
                </a:lnTo>
                <a:lnTo>
                  <a:pt x="7986184" y="0"/>
                </a:lnTo>
                <a:lnTo>
                  <a:pt x="7962900" y="5292"/>
                </a:lnTo>
                <a:lnTo>
                  <a:pt x="0" y="4681008"/>
                </a:lnTo>
                <a:lnTo>
                  <a:pt x="858309" y="4894791"/>
                </a:lnTo>
                <a:close/>
              </a:path>
            </a:pathLst>
          </a:custGeom>
          <a:solidFill>
            <a:schemeClr val="bg1">
              <a:alpha val="0"/>
            </a:schemeClr>
          </a:solidFill>
          <a:ln w="9525">
            <a:noFill/>
            <a:round/>
            <a:headEnd/>
            <a:tailEnd/>
          </a:ln>
        </p:spPr>
        <p:txBody>
          <a:bodyPr wrap="none" anchor="ctr">
            <a:prstTxWarp prst="textNoShape">
              <a:avLst/>
            </a:prstTxWarp>
          </a:bodyPr>
          <a:lstStyle/>
          <a:p>
            <a:endParaRPr lang="en-US"/>
          </a:p>
        </p:txBody>
      </p:sp>
      <p:sp>
        <p:nvSpPr>
          <p:cNvPr id="13317" name="Text Box 8"/>
          <p:cNvSpPr txBox="1">
            <a:spLocks noChangeArrowheads="1"/>
          </p:cNvSpPr>
          <p:nvPr/>
        </p:nvSpPr>
        <p:spPr bwMode="auto">
          <a:xfrm>
            <a:off x="3581400" y="3581400"/>
            <a:ext cx="5884862" cy="2751522"/>
          </a:xfrm>
          <a:prstGeom prst="rect">
            <a:avLst/>
          </a:prstGeom>
          <a:noFill/>
          <a:ln w="9525">
            <a:noFill/>
            <a:miter lim="800000"/>
            <a:headEnd/>
            <a:tailEnd/>
          </a:ln>
        </p:spPr>
        <p:txBody>
          <a:bodyPr wrap="square">
            <a:prstTxWarp prst="textNoShape">
              <a:avLst/>
            </a:prstTxWarp>
            <a:spAutoFit/>
          </a:bodyPr>
          <a:lstStyle/>
          <a:p>
            <a:pPr algn="l">
              <a:lnSpc>
                <a:spcPct val="80000"/>
              </a:lnSpc>
            </a:pPr>
            <a:r>
              <a:rPr lang="en-US" sz="3600" dirty="0" smtClean="0">
                <a:solidFill>
                  <a:schemeClr val="bg1"/>
                </a:solidFill>
                <a:latin typeface="Arial" pitchFamily="34" charset="0"/>
                <a:cs typeface="Arial" pitchFamily="34" charset="0"/>
              </a:rPr>
              <a:t>Similarities and </a:t>
            </a:r>
          </a:p>
          <a:p>
            <a:pPr algn="l">
              <a:lnSpc>
                <a:spcPct val="80000"/>
              </a:lnSpc>
            </a:pPr>
            <a:r>
              <a:rPr lang="en-US" sz="3600" dirty="0" smtClean="0">
                <a:solidFill>
                  <a:schemeClr val="bg1"/>
                </a:solidFill>
                <a:latin typeface="Arial" pitchFamily="34" charset="0"/>
                <a:cs typeface="Arial" pitchFamily="34" charset="0"/>
              </a:rPr>
              <a:t>Differences in Common Core State Standards Process and Next Generation Science Standards</a:t>
            </a:r>
          </a:p>
        </p:txBody>
      </p:sp>
      <p:pic>
        <p:nvPicPr>
          <p:cNvPr id="11" name="Picture 2" descr="J:\Communications &amp; Outreach\Logos &amp; Signatures\New Logos\ACHIEVE-1C-1line.jpg"/>
          <p:cNvPicPr>
            <a:picLocks noChangeAspect="1" noChangeArrowheads="1"/>
          </p:cNvPicPr>
          <p:nvPr/>
        </p:nvPicPr>
        <p:blipFill>
          <a:blip r:embed="rId3" cstate="print">
            <a:lum/>
          </a:blip>
          <a:srcRect/>
          <a:stretch>
            <a:fillRect/>
          </a:stretch>
        </p:blipFill>
        <p:spPr bwMode="auto">
          <a:xfrm>
            <a:off x="304800" y="5867400"/>
            <a:ext cx="1676399" cy="606745"/>
          </a:xfrm>
          <a:prstGeom prst="rect">
            <a:avLst/>
          </a:prstGeom>
          <a:noFill/>
        </p:spPr>
      </p:pic>
    </p:spTree>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Similarities</a:t>
                      </a:r>
                      <a:endParaRPr lang="en-US" dirty="0"/>
                    </a:p>
                  </a:txBody>
                  <a:tcPr/>
                </a:tc>
                <a:tc>
                  <a:txBody>
                    <a:bodyPr/>
                    <a:lstStyle/>
                    <a:p>
                      <a:pPr algn="ctr"/>
                      <a:r>
                        <a:rPr lang="en-US" dirty="0" smtClean="0"/>
                        <a:t>Differences</a:t>
                      </a:r>
                      <a:endParaRPr 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States provide key leadership role in development and feedback of Next Generation Science Standards</a:t>
                      </a:r>
                    </a:p>
                  </a:txBody>
                  <a:tcPr/>
                </a:tc>
                <a:tc>
                  <a:txBody>
                    <a:bodyPr/>
                    <a:lstStyle/>
                    <a:p>
                      <a:pPr algn="ctr"/>
                      <a:r>
                        <a:rPr lang="en-US" dirty="0" smtClean="0"/>
                        <a:t>Two Step</a:t>
                      </a:r>
                      <a:r>
                        <a:rPr lang="en-US" baseline="0" dirty="0" smtClean="0"/>
                        <a:t> Process</a:t>
                      </a:r>
                    </a:p>
                    <a:p>
                      <a:pPr algn="ctr"/>
                      <a:r>
                        <a:rPr lang="en-US" baseline="0" dirty="0" smtClean="0"/>
                        <a:t>Scientific community provides key leadership role in the Conceptual Framework Development</a:t>
                      </a:r>
                      <a:endParaRPr lang="en-US" dirty="0" smtClean="0"/>
                    </a:p>
                  </a:txBody>
                  <a:tcPr/>
                </a:tc>
              </a:tr>
              <a:tr h="370840">
                <a:tc>
                  <a:txBody>
                    <a:bodyPr/>
                    <a:lstStyle/>
                    <a:p>
                      <a:pPr algn="ctr"/>
                      <a:r>
                        <a:rPr lang="en-US" dirty="0" smtClean="0"/>
                        <a:t>Broad</a:t>
                      </a:r>
                      <a:r>
                        <a:rPr lang="en-US" baseline="0" dirty="0" smtClean="0"/>
                        <a:t> Stakeholder Engagement</a:t>
                      </a:r>
                      <a:endParaRPr lang="en-US" dirty="0"/>
                    </a:p>
                  </a:txBody>
                  <a:tcPr/>
                </a:tc>
                <a:tc>
                  <a:txBody>
                    <a:bodyPr/>
                    <a:lstStyle/>
                    <a:p>
                      <a:pPr algn="ctr"/>
                      <a:r>
                        <a:rPr lang="en-US" dirty="0" smtClean="0"/>
                        <a:t>The field of science standards development</a:t>
                      </a:r>
                      <a:r>
                        <a:rPr lang="en-US" baseline="0" dirty="0" smtClean="0"/>
                        <a:t> is in a different place than ELA and mathematics</a:t>
                      </a:r>
                      <a:endParaRPr 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State engagement in development and feedback</a:t>
                      </a:r>
                    </a:p>
                  </a:txBody>
                  <a:tcPr/>
                </a:tc>
                <a:tc>
                  <a:txBody>
                    <a:bodyPr/>
                    <a:lstStyle/>
                    <a:p>
                      <a:pPr algn="ctr"/>
                      <a:r>
                        <a:rPr lang="en-US" dirty="0" smtClean="0"/>
                        <a:t>States</a:t>
                      </a:r>
                      <a:r>
                        <a:rPr lang="en-US" baseline="0" dirty="0" smtClean="0"/>
                        <a:t> are not being asked to sign on prior to development</a:t>
                      </a:r>
                      <a:endParaRPr 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Development of rigorous, internationally</a:t>
                      </a:r>
                      <a:r>
                        <a:rPr lang="en-US" baseline="0" dirty="0" smtClean="0"/>
                        <a:t> benchmarked, college and career ready standards</a:t>
                      </a:r>
                      <a:endParaRPr lang="en-US" dirty="0" smtClean="0"/>
                    </a:p>
                  </a:txBody>
                  <a:tcPr/>
                </a:tc>
                <a:tc>
                  <a:txBody>
                    <a:bodyPr/>
                    <a:lstStyle/>
                    <a:p>
                      <a:pPr algn="ctr"/>
                      <a:r>
                        <a:rPr lang="en-US" dirty="0" smtClean="0"/>
                        <a:t>States will decide after the standards are developed to adopt individually or in</a:t>
                      </a:r>
                      <a:r>
                        <a:rPr lang="en-US" baseline="0" dirty="0" smtClean="0"/>
                        <a:t> “common”</a:t>
                      </a:r>
                      <a:endParaRPr lang="en-US" dirty="0"/>
                    </a:p>
                  </a:txBody>
                  <a:tcPr/>
                </a:tc>
              </a:tr>
            </a:tbl>
          </a:graphicData>
        </a:graphic>
      </p:graphicFrame>
      <p:sp>
        <p:nvSpPr>
          <p:cNvPr id="6" name="Title 5"/>
          <p:cNvSpPr>
            <a:spLocks noGrp="1"/>
          </p:cNvSpPr>
          <p:nvPr>
            <p:ph type="title"/>
          </p:nvPr>
        </p:nvSpPr>
        <p:spPr/>
        <p:txBody>
          <a:bodyPr/>
          <a:lstStyle/>
          <a:p>
            <a:r>
              <a:rPr lang="en-US" dirty="0" smtClean="0"/>
              <a:t>Similarities and Differences in CCSS and Next Generation Science Standards</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16</a:t>
            </a:fld>
            <a:endParaRPr lang="en-US" dirty="0"/>
          </a:p>
        </p:txBody>
      </p:sp>
    </p:spTree>
  </p:cSld>
  <p:clrMapOvr>
    <a:masterClrMapping/>
  </p:clrMapOvr>
  <p:transition spd="med"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_0004_5.jpg"/>
          <p:cNvPicPr>
            <a:picLocks noChangeAspect="1"/>
          </p:cNvPicPr>
          <p:nvPr/>
        </p:nvPicPr>
        <p:blipFill>
          <a:blip r:embed="rId2" cstate="print"/>
          <a:stretch>
            <a:fillRect/>
          </a:stretch>
        </p:blipFill>
        <p:spPr>
          <a:xfrm>
            <a:off x="0" y="427"/>
            <a:ext cx="9144000" cy="6857145"/>
          </a:xfrm>
          <a:prstGeom prst="rect">
            <a:avLst/>
          </a:prstGeom>
        </p:spPr>
      </p:pic>
      <p:grpSp>
        <p:nvGrpSpPr>
          <p:cNvPr id="2" name="Group 38"/>
          <p:cNvGrpSpPr>
            <a:grpSpLocks/>
          </p:cNvGrpSpPr>
          <p:nvPr/>
        </p:nvGrpSpPr>
        <p:grpSpPr bwMode="auto">
          <a:xfrm>
            <a:off x="-6350" y="-12700"/>
            <a:ext cx="9153525" cy="6886575"/>
            <a:chOff x="-6350" y="-12700"/>
            <a:chExt cx="9153525" cy="6886575"/>
          </a:xfrm>
        </p:grpSpPr>
        <p:sp>
          <p:nvSpPr>
            <p:cNvPr id="13319" name="Freeform 39"/>
            <p:cNvSpPr>
              <a:spLocks noChangeArrowheads="1"/>
            </p:cNvSpPr>
            <p:nvPr/>
          </p:nvSpPr>
          <p:spPr bwMode="auto">
            <a:xfrm>
              <a:off x="952500" y="371475"/>
              <a:ext cx="8191500" cy="6502400"/>
            </a:xfrm>
            <a:custGeom>
              <a:avLst/>
              <a:gdLst>
                <a:gd name="T0" fmla="*/ 0 w 8191500"/>
                <a:gd name="T1" fmla="*/ 4533900 h 6502400"/>
                <a:gd name="T2" fmla="*/ 7759700 w 8191500"/>
                <a:gd name="T3" fmla="*/ 0 h 6502400"/>
                <a:gd name="T4" fmla="*/ 8191500 w 8191500"/>
                <a:gd name="T5" fmla="*/ 304800 h 6502400"/>
                <a:gd name="T6" fmla="*/ 8191500 w 8191500"/>
                <a:gd name="T7" fmla="*/ 6489700 h 6502400"/>
                <a:gd name="T8" fmla="*/ 2578100 w 8191500"/>
                <a:gd name="T9" fmla="*/ 6502400 h 6502400"/>
                <a:gd name="T10" fmla="*/ 0 w 8191500"/>
                <a:gd name="T11" fmla="*/ 4533900 h 6502400"/>
                <a:gd name="T12" fmla="*/ 0 60000 65536"/>
                <a:gd name="T13" fmla="*/ 0 60000 65536"/>
                <a:gd name="T14" fmla="*/ 0 60000 65536"/>
                <a:gd name="T15" fmla="*/ 0 60000 65536"/>
                <a:gd name="T16" fmla="*/ 0 60000 65536"/>
                <a:gd name="T17" fmla="*/ 0 60000 65536"/>
                <a:gd name="T18" fmla="*/ 0 w 8191500"/>
                <a:gd name="T19" fmla="*/ 0 h 6502400"/>
                <a:gd name="T20" fmla="*/ 8191500 w 8191500"/>
                <a:gd name="T21" fmla="*/ 6502400 h 6502400"/>
              </a:gdLst>
              <a:ahLst/>
              <a:cxnLst>
                <a:cxn ang="T12">
                  <a:pos x="T0" y="T1"/>
                </a:cxn>
                <a:cxn ang="T13">
                  <a:pos x="T2" y="T3"/>
                </a:cxn>
                <a:cxn ang="T14">
                  <a:pos x="T4" y="T5"/>
                </a:cxn>
                <a:cxn ang="T15">
                  <a:pos x="T6" y="T7"/>
                </a:cxn>
                <a:cxn ang="T16">
                  <a:pos x="T8" y="T9"/>
                </a:cxn>
                <a:cxn ang="T17">
                  <a:pos x="T10" y="T11"/>
                </a:cxn>
              </a:cxnLst>
              <a:rect l="T18" t="T19" r="T20" b="T21"/>
              <a:pathLst>
                <a:path w="8191500" h="6502400">
                  <a:moveTo>
                    <a:pt x="0" y="4533900"/>
                  </a:moveTo>
                  <a:lnTo>
                    <a:pt x="7759700" y="0"/>
                  </a:lnTo>
                  <a:lnTo>
                    <a:pt x="8191500" y="304800"/>
                  </a:lnTo>
                  <a:lnTo>
                    <a:pt x="8191500" y="6489700"/>
                  </a:lnTo>
                  <a:lnTo>
                    <a:pt x="2578100" y="6502400"/>
                  </a:lnTo>
                  <a:lnTo>
                    <a:pt x="0" y="4533900"/>
                  </a:lnTo>
                  <a:close/>
                </a:path>
              </a:pathLst>
            </a:custGeom>
            <a:solidFill>
              <a:srgbClr val="0091B2"/>
            </a:solidFill>
            <a:ln w="9525">
              <a:noFill/>
              <a:round/>
              <a:headEnd/>
              <a:tailEnd/>
            </a:ln>
          </p:spPr>
          <p:txBody>
            <a:bodyPr wrap="none" anchor="ctr">
              <a:prstTxWarp prst="textNoShape">
                <a:avLst/>
              </a:prstTxWarp>
            </a:bodyPr>
            <a:lstStyle/>
            <a:p>
              <a:endParaRPr lang="en-US"/>
            </a:p>
          </p:txBody>
        </p:sp>
        <p:sp>
          <p:nvSpPr>
            <p:cNvPr id="13320" name="Freeform 5"/>
            <p:cNvSpPr>
              <a:spLocks noChangeArrowheads="1"/>
            </p:cNvSpPr>
            <p:nvPr/>
          </p:nvSpPr>
          <p:spPr bwMode="auto">
            <a:xfrm>
              <a:off x="-6350" y="3992033"/>
              <a:ext cx="4786120" cy="2865967"/>
            </a:xfrm>
            <a:custGeom>
              <a:avLst/>
              <a:gdLst>
                <a:gd name="T0" fmla="*/ 2823 w 4786489"/>
                <a:gd name="T1" fmla="*/ 0 h 2865967"/>
                <a:gd name="T2" fmla="*/ 4785751 w 4786489"/>
                <a:gd name="T3" fmla="*/ 2865967 h 2865967"/>
                <a:gd name="T4" fmla="*/ 2823 w 4786489"/>
                <a:gd name="T5" fmla="*/ 2865967 h 2865967"/>
                <a:gd name="T6" fmla="*/ 2823 w 4786489"/>
                <a:gd name="T7" fmla="*/ 0 h 2865967"/>
                <a:gd name="T8" fmla="*/ 0 60000 65536"/>
                <a:gd name="T9" fmla="*/ 0 60000 65536"/>
                <a:gd name="T10" fmla="*/ 0 60000 65536"/>
                <a:gd name="T11" fmla="*/ 0 60000 65536"/>
                <a:gd name="T12" fmla="*/ 0 w 4786489"/>
                <a:gd name="T13" fmla="*/ 0 h 2865967"/>
                <a:gd name="T14" fmla="*/ 4786489 w 4786489"/>
                <a:gd name="T15" fmla="*/ 2865967 h 2865967"/>
              </a:gdLst>
              <a:ahLst/>
              <a:cxnLst>
                <a:cxn ang="T8">
                  <a:pos x="T0" y="T1"/>
                </a:cxn>
                <a:cxn ang="T9">
                  <a:pos x="T2" y="T3"/>
                </a:cxn>
                <a:cxn ang="T10">
                  <a:pos x="T4" y="T5"/>
                </a:cxn>
                <a:cxn ang="T11">
                  <a:pos x="T6" y="T7"/>
                </a:cxn>
              </a:cxnLst>
              <a:rect l="T12" t="T13" r="T14" b="T15"/>
              <a:pathLst>
                <a:path w="4786489" h="2865967">
                  <a:moveTo>
                    <a:pt x="2823" y="0"/>
                  </a:moveTo>
                  <a:lnTo>
                    <a:pt x="4786489" y="2865967"/>
                  </a:lnTo>
                  <a:lnTo>
                    <a:pt x="2823" y="2865967"/>
                  </a:lnTo>
                  <a:cubicBezTo>
                    <a:pt x="1412" y="1909234"/>
                    <a:pt x="0" y="952500"/>
                    <a:pt x="2823" y="0"/>
                  </a:cubicBezTo>
                  <a:close/>
                </a:path>
              </a:pathLst>
            </a:custGeom>
            <a:solidFill>
              <a:schemeClr val="bg1"/>
            </a:solidFill>
            <a:ln w="9525">
              <a:noFill/>
              <a:round/>
              <a:headEnd/>
              <a:tailEnd/>
            </a:ln>
          </p:spPr>
          <p:txBody>
            <a:bodyPr wrap="none" anchor="ctr">
              <a:prstTxWarp prst="textNoShape">
                <a:avLst/>
              </a:prstTxWarp>
            </a:bodyPr>
            <a:lstStyle/>
            <a:p>
              <a:endParaRPr lang="en-US"/>
            </a:p>
          </p:txBody>
        </p:sp>
        <p:sp>
          <p:nvSpPr>
            <p:cNvPr id="13321" name="Freeform 6"/>
            <p:cNvSpPr>
              <a:spLocks noChangeArrowheads="1"/>
            </p:cNvSpPr>
            <p:nvPr/>
          </p:nvSpPr>
          <p:spPr bwMode="auto">
            <a:xfrm rot="10800000">
              <a:off x="8342345" y="0"/>
              <a:ext cx="804830" cy="942313"/>
            </a:xfrm>
            <a:custGeom>
              <a:avLst/>
              <a:gdLst>
                <a:gd name="T0" fmla="*/ 80 w 4786489"/>
                <a:gd name="T1" fmla="*/ 0 h 5603704"/>
                <a:gd name="T2" fmla="*/ 135329 w 4786489"/>
                <a:gd name="T3" fmla="*/ 81042 h 5603704"/>
                <a:gd name="T4" fmla="*/ 21888 w 4786489"/>
                <a:gd name="T5" fmla="*/ 158458 h 5603704"/>
                <a:gd name="T6" fmla="*/ 614 w 4786489"/>
                <a:gd name="T7" fmla="*/ 158458 h 5603704"/>
                <a:gd name="T8" fmla="*/ 80 w 4786489"/>
                <a:gd name="T9" fmla="*/ 0 h 5603704"/>
                <a:gd name="T10" fmla="*/ 0 60000 65536"/>
                <a:gd name="T11" fmla="*/ 0 60000 65536"/>
                <a:gd name="T12" fmla="*/ 0 60000 65536"/>
                <a:gd name="T13" fmla="*/ 0 60000 65536"/>
                <a:gd name="T14" fmla="*/ 0 60000 65536"/>
                <a:gd name="T15" fmla="*/ 0 w 4786489"/>
                <a:gd name="T16" fmla="*/ 0 h 5603704"/>
                <a:gd name="T17" fmla="*/ 4786489 w 4786489"/>
                <a:gd name="T18" fmla="*/ 5603704 h 5603704"/>
              </a:gdLst>
              <a:ahLst/>
              <a:cxnLst>
                <a:cxn ang="T10">
                  <a:pos x="T0" y="T1"/>
                </a:cxn>
                <a:cxn ang="T11">
                  <a:pos x="T2" y="T3"/>
                </a:cxn>
                <a:cxn ang="T12">
                  <a:pos x="T4" y="T5"/>
                </a:cxn>
                <a:cxn ang="T13">
                  <a:pos x="T6" y="T7"/>
                </a:cxn>
                <a:cxn ang="T14">
                  <a:pos x="T8" y="T9"/>
                </a:cxn>
              </a:cxnLst>
              <a:rect l="T15" t="T16" r="T17" b="T18"/>
              <a:pathLst>
                <a:path w="4786489" h="5603704">
                  <a:moveTo>
                    <a:pt x="2823" y="0"/>
                  </a:moveTo>
                  <a:lnTo>
                    <a:pt x="4786489" y="2865967"/>
                  </a:lnTo>
                  <a:lnTo>
                    <a:pt x="774177" y="5603704"/>
                  </a:lnTo>
                  <a:lnTo>
                    <a:pt x="21706" y="5603704"/>
                  </a:lnTo>
                  <a:cubicBezTo>
                    <a:pt x="20295" y="4646971"/>
                    <a:pt x="0" y="952500"/>
                    <a:pt x="2823" y="0"/>
                  </a:cubicBezTo>
                  <a:close/>
                </a:path>
              </a:pathLst>
            </a:custGeom>
            <a:solidFill>
              <a:schemeClr val="bg1"/>
            </a:solidFill>
            <a:ln w="9525">
              <a:noFill/>
              <a:round/>
              <a:headEnd/>
              <a:tailEnd/>
            </a:ln>
          </p:spPr>
          <p:txBody>
            <a:bodyPr wrap="none" anchor="ctr">
              <a:prstTxWarp prst="textNoShape">
                <a:avLst/>
              </a:prstTxWarp>
            </a:bodyPr>
            <a:lstStyle/>
            <a:p>
              <a:r>
                <a:rPr lang="en-US"/>
                <a:t> </a:t>
              </a:r>
            </a:p>
          </p:txBody>
        </p:sp>
        <p:sp>
          <p:nvSpPr>
            <p:cNvPr id="13322" name="Freeform 42"/>
            <p:cNvSpPr>
              <a:spLocks noChangeArrowheads="1"/>
            </p:cNvSpPr>
            <p:nvPr/>
          </p:nvSpPr>
          <p:spPr bwMode="auto">
            <a:xfrm>
              <a:off x="273050" y="-12700"/>
              <a:ext cx="8851900" cy="5448300"/>
            </a:xfrm>
            <a:custGeom>
              <a:avLst/>
              <a:gdLst>
                <a:gd name="T0" fmla="*/ 1082675 w 8851900"/>
                <a:gd name="T1" fmla="*/ 4946650 h 5448300"/>
                <a:gd name="T2" fmla="*/ 8636000 w 8851900"/>
                <a:gd name="T3" fmla="*/ 539750 h 5448300"/>
                <a:gd name="T4" fmla="*/ 8851900 w 8851900"/>
                <a:gd name="T5" fmla="*/ 415925 h 5448300"/>
                <a:gd name="T6" fmla="*/ 8839200 w 8851900"/>
                <a:gd name="T7" fmla="*/ 12700 h 5448300"/>
                <a:gd name="T8" fmla="*/ 8261350 w 8851900"/>
                <a:gd name="T9" fmla="*/ 0 h 5448300"/>
                <a:gd name="T10" fmla="*/ 0 w 8851900"/>
                <a:gd name="T11" fmla="*/ 4867275 h 5448300"/>
                <a:gd name="T12" fmla="*/ 654050 w 8851900"/>
                <a:gd name="T13" fmla="*/ 5448300 h 5448300"/>
                <a:gd name="T14" fmla="*/ 1082675 w 8851900"/>
                <a:gd name="T15" fmla="*/ 4946650 h 5448300"/>
                <a:gd name="T16" fmla="*/ 0 60000 65536"/>
                <a:gd name="T17" fmla="*/ 0 60000 65536"/>
                <a:gd name="T18" fmla="*/ 0 60000 65536"/>
                <a:gd name="T19" fmla="*/ 0 60000 65536"/>
                <a:gd name="T20" fmla="*/ 0 60000 65536"/>
                <a:gd name="T21" fmla="*/ 0 60000 65536"/>
                <a:gd name="T22" fmla="*/ 0 60000 65536"/>
                <a:gd name="T23" fmla="*/ 0 60000 65536"/>
                <a:gd name="T24" fmla="*/ 0 w 8851900"/>
                <a:gd name="T25" fmla="*/ 0 h 5448300"/>
                <a:gd name="T26" fmla="*/ 8851900 w 8851900"/>
                <a:gd name="T27" fmla="*/ 5448300 h 5448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51900" h="5448300">
                  <a:moveTo>
                    <a:pt x="1082675" y="4946650"/>
                  </a:moveTo>
                  <a:lnTo>
                    <a:pt x="8636000" y="539750"/>
                  </a:lnTo>
                  <a:lnTo>
                    <a:pt x="8851900" y="415925"/>
                  </a:lnTo>
                  <a:lnTo>
                    <a:pt x="8839200" y="12700"/>
                  </a:lnTo>
                  <a:lnTo>
                    <a:pt x="8261350" y="0"/>
                  </a:lnTo>
                  <a:lnTo>
                    <a:pt x="0" y="4867275"/>
                  </a:lnTo>
                  <a:lnTo>
                    <a:pt x="654050" y="5448300"/>
                  </a:lnTo>
                  <a:lnTo>
                    <a:pt x="1082675" y="4946650"/>
                  </a:lnTo>
                  <a:close/>
                </a:path>
              </a:pathLst>
            </a:custGeom>
            <a:solidFill>
              <a:schemeClr val="bg1"/>
            </a:solidFill>
            <a:ln w="9525">
              <a:noFill/>
              <a:round/>
              <a:headEnd/>
              <a:tailEnd/>
            </a:ln>
          </p:spPr>
          <p:txBody>
            <a:bodyPr wrap="none" anchor="ctr">
              <a:prstTxWarp prst="textNoShape">
                <a:avLst/>
              </a:prstTxWarp>
            </a:bodyPr>
            <a:lstStyle/>
            <a:p>
              <a:endParaRPr lang="en-US"/>
            </a:p>
          </p:txBody>
        </p:sp>
      </p:grpSp>
      <p:sp>
        <p:nvSpPr>
          <p:cNvPr id="13316" name="Freeform 13"/>
          <p:cNvSpPr>
            <a:spLocks noChangeArrowheads="1"/>
          </p:cNvSpPr>
          <p:nvPr/>
        </p:nvSpPr>
        <p:spPr bwMode="auto">
          <a:xfrm>
            <a:off x="561975" y="1588"/>
            <a:ext cx="8583613" cy="4894262"/>
          </a:xfrm>
          <a:custGeom>
            <a:avLst/>
            <a:gdLst>
              <a:gd name="T0" fmla="*/ 858296 w 8583084"/>
              <a:gd name="T1" fmla="*/ 4894261 h 4894791"/>
              <a:gd name="T2" fmla="*/ 8282388 w 8583084"/>
              <a:gd name="T3" fmla="*/ 559797 h 4894791"/>
              <a:gd name="T4" fmla="*/ 8582951 w 8583084"/>
              <a:gd name="T5" fmla="*/ 2116 h 4894791"/>
              <a:gd name="T6" fmla="*/ 7986060 w 8583084"/>
              <a:gd name="T7" fmla="*/ 0 h 4894791"/>
              <a:gd name="T8" fmla="*/ 7962777 w 8583084"/>
              <a:gd name="T9" fmla="*/ 5291 h 4894791"/>
              <a:gd name="T10" fmla="*/ 0 w 8583084"/>
              <a:gd name="T11" fmla="*/ 4680501 h 4894791"/>
              <a:gd name="T12" fmla="*/ 858296 w 8583084"/>
              <a:gd name="T13" fmla="*/ 4894261 h 4894791"/>
              <a:gd name="T14" fmla="*/ 0 60000 65536"/>
              <a:gd name="T15" fmla="*/ 0 60000 65536"/>
              <a:gd name="T16" fmla="*/ 0 60000 65536"/>
              <a:gd name="T17" fmla="*/ 0 60000 65536"/>
              <a:gd name="T18" fmla="*/ 0 60000 65536"/>
              <a:gd name="T19" fmla="*/ 0 60000 65536"/>
              <a:gd name="T20" fmla="*/ 0 60000 65536"/>
              <a:gd name="T21" fmla="*/ 0 w 8583084"/>
              <a:gd name="T22" fmla="*/ 0 h 4894791"/>
              <a:gd name="T23" fmla="*/ 8583084 w 8583084"/>
              <a:gd name="T24" fmla="*/ 4894791 h 4894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3084" h="4894791">
                <a:moveTo>
                  <a:pt x="858309" y="4894791"/>
                </a:moveTo>
                <a:lnTo>
                  <a:pt x="8282517" y="559858"/>
                </a:lnTo>
                <a:lnTo>
                  <a:pt x="8583084" y="2116"/>
                </a:lnTo>
                <a:lnTo>
                  <a:pt x="7986184" y="0"/>
                </a:lnTo>
                <a:lnTo>
                  <a:pt x="7962900" y="5292"/>
                </a:lnTo>
                <a:lnTo>
                  <a:pt x="0" y="4681008"/>
                </a:lnTo>
                <a:lnTo>
                  <a:pt x="858309" y="4894791"/>
                </a:lnTo>
                <a:close/>
              </a:path>
            </a:pathLst>
          </a:custGeom>
          <a:solidFill>
            <a:schemeClr val="bg1">
              <a:alpha val="0"/>
            </a:schemeClr>
          </a:solidFill>
          <a:ln w="9525">
            <a:noFill/>
            <a:round/>
            <a:headEnd/>
            <a:tailEnd/>
          </a:ln>
        </p:spPr>
        <p:txBody>
          <a:bodyPr wrap="none" anchor="ctr">
            <a:prstTxWarp prst="textNoShape">
              <a:avLst/>
            </a:prstTxWarp>
          </a:bodyPr>
          <a:lstStyle/>
          <a:p>
            <a:endParaRPr lang="en-US"/>
          </a:p>
        </p:txBody>
      </p:sp>
      <p:sp>
        <p:nvSpPr>
          <p:cNvPr id="13317" name="Text Box 8"/>
          <p:cNvSpPr txBox="1">
            <a:spLocks noChangeArrowheads="1"/>
          </p:cNvSpPr>
          <p:nvPr/>
        </p:nvSpPr>
        <p:spPr bwMode="auto">
          <a:xfrm>
            <a:off x="3581400" y="3581400"/>
            <a:ext cx="5884862" cy="1421928"/>
          </a:xfrm>
          <a:prstGeom prst="rect">
            <a:avLst/>
          </a:prstGeom>
          <a:noFill/>
          <a:ln w="9525">
            <a:noFill/>
            <a:miter lim="800000"/>
            <a:headEnd/>
            <a:tailEnd/>
          </a:ln>
        </p:spPr>
        <p:txBody>
          <a:bodyPr wrap="square">
            <a:prstTxWarp prst="textNoShape">
              <a:avLst/>
            </a:prstTxWarp>
            <a:spAutoFit/>
          </a:bodyPr>
          <a:lstStyle/>
          <a:p>
            <a:pPr marL="0" lvl="1" algn="l">
              <a:lnSpc>
                <a:spcPct val="80000"/>
              </a:lnSpc>
            </a:pPr>
            <a:r>
              <a:rPr lang="en-US" sz="3600" dirty="0" smtClean="0">
                <a:solidFill>
                  <a:schemeClr val="bg1"/>
                </a:solidFill>
                <a:latin typeface="Arial" pitchFamily="34" charset="0"/>
                <a:cs typeface="Arial" pitchFamily="34" charset="0"/>
              </a:rPr>
              <a:t>State Participation in the Review of the Conceptual Framework for Science </a:t>
            </a:r>
          </a:p>
        </p:txBody>
      </p:sp>
      <p:pic>
        <p:nvPicPr>
          <p:cNvPr id="11" name="Picture 2" descr="J:\Communications &amp; Outreach\Logos &amp; Signatures\New Logos\ACHIEVE-1C-1line.jpg"/>
          <p:cNvPicPr>
            <a:picLocks noChangeAspect="1" noChangeArrowheads="1"/>
          </p:cNvPicPr>
          <p:nvPr/>
        </p:nvPicPr>
        <p:blipFill>
          <a:blip r:embed="rId3" cstate="print">
            <a:lum/>
          </a:blip>
          <a:srcRect/>
          <a:stretch>
            <a:fillRect/>
          </a:stretch>
        </p:blipFill>
        <p:spPr bwMode="auto">
          <a:xfrm>
            <a:off x="304800" y="5867400"/>
            <a:ext cx="1676399" cy="606745"/>
          </a:xfrm>
          <a:prstGeom prst="rect">
            <a:avLst/>
          </a:prstGeom>
          <a:noFill/>
        </p:spPr>
      </p:pic>
    </p:spTree>
  </p:cSld>
  <p:clrMapOvr>
    <a:masterClrMapping/>
  </p:clrMapOvr>
  <p:transition spd="med"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indent="-631825">
              <a:buNone/>
            </a:pPr>
            <a:r>
              <a:rPr lang="en-US" sz="2000" b="1" dirty="0" smtClean="0">
                <a:solidFill>
                  <a:srgbClr val="0091B2"/>
                </a:solidFill>
              </a:rPr>
              <a:t>Avenues for State Input</a:t>
            </a:r>
          </a:p>
          <a:p>
            <a:pPr marL="860425" lvl="1" indent="-403225"/>
            <a:r>
              <a:rPr lang="en-US" sz="1800" dirty="0" smtClean="0">
                <a:cs typeface="Geneva"/>
              </a:rPr>
              <a:t>Council of State Science Supervisors (CSSS)</a:t>
            </a:r>
          </a:p>
          <a:p>
            <a:pPr marL="1092200" lvl="2" indent="-231775"/>
            <a:r>
              <a:rPr lang="en-US" sz="1800" dirty="0" smtClean="0">
                <a:cs typeface="Geneva"/>
              </a:rPr>
              <a:t>8 Regional Meetings</a:t>
            </a:r>
          </a:p>
          <a:p>
            <a:pPr marL="1092200" lvl="2" indent="-231775"/>
            <a:r>
              <a:rPr lang="en-US" sz="1800" dirty="0" smtClean="0">
                <a:cs typeface="Geneva"/>
              </a:rPr>
              <a:t>Each state allowed $1,300 in travel</a:t>
            </a:r>
          </a:p>
          <a:p>
            <a:pPr marL="1092200" lvl="2" indent="-231775"/>
            <a:r>
              <a:rPr lang="en-US" sz="1800" dirty="0" smtClean="0">
                <a:cs typeface="Geneva"/>
              </a:rPr>
              <a:t>Each region submits collective feedback to CSSS who submits feedback to NRC</a:t>
            </a:r>
          </a:p>
          <a:p>
            <a:pPr marL="860425" lvl="1" indent="-403225"/>
            <a:r>
              <a:rPr lang="en-US" sz="1800" dirty="0" smtClean="0">
                <a:cs typeface="Geneva"/>
              </a:rPr>
              <a:t>AAAS (scientists/researchers) and NSTA (science teachers/science education faculty) are collecting feedback to share with NRC</a:t>
            </a:r>
          </a:p>
          <a:p>
            <a:pPr marL="860425" lvl="1" indent="-403225"/>
            <a:r>
              <a:rPr lang="en-US" sz="1800" dirty="0" smtClean="0">
                <a:cs typeface="Geneva"/>
              </a:rPr>
              <a:t>BOSE website </a:t>
            </a:r>
            <a:r>
              <a:rPr lang="en-US" sz="1800" dirty="0" smtClean="0">
                <a:cs typeface="Geneva"/>
                <a:hlinkClick r:id="rId2"/>
              </a:rPr>
              <a:t>http://www.nas.edu/bose</a:t>
            </a:r>
            <a:r>
              <a:rPr lang="en-US" sz="1800" dirty="0" smtClean="0">
                <a:cs typeface="Geneva"/>
              </a:rPr>
              <a:t> </a:t>
            </a:r>
          </a:p>
          <a:p>
            <a:pPr marL="914400" lvl="1" indent="-457200"/>
            <a:r>
              <a:rPr lang="en-US" sz="2900" dirty="0" smtClean="0">
                <a:cs typeface="Geneva"/>
              </a:rPr>
              <a:t>DEADLINE FOR FEEDBACK AUGUST 2</a:t>
            </a:r>
          </a:p>
          <a:p>
            <a:pPr lvl="1">
              <a:defRPr/>
            </a:pPr>
            <a:endParaRPr lang="en-US" sz="1800" b="1" dirty="0" smtClean="0">
              <a:solidFill>
                <a:srgbClr val="0091B2"/>
              </a:solidFill>
            </a:endParaRPr>
          </a:p>
          <a:p>
            <a:pPr lvl="1">
              <a:defRPr/>
            </a:pPr>
            <a:endParaRPr lang="en-US" sz="1800" b="1" dirty="0" smtClean="0">
              <a:solidFill>
                <a:srgbClr val="0091B2"/>
              </a:solidFill>
              <a:cs typeface="Geneva" pitchFamily="-108" charset="-128"/>
            </a:endParaRPr>
          </a:p>
          <a:p>
            <a:pPr lvl="1">
              <a:defRPr/>
            </a:pPr>
            <a:endParaRPr lang="en-US" sz="1800" kern="1200" dirty="0" smtClean="0">
              <a:latin typeface="Arial" pitchFamily="-108" charset="0"/>
              <a:ea typeface="+mn-ea"/>
              <a:cs typeface="+mn-cs"/>
            </a:endParaRPr>
          </a:p>
          <a:p>
            <a:endParaRPr lang="en-US" dirty="0"/>
          </a:p>
        </p:txBody>
      </p:sp>
      <p:sp>
        <p:nvSpPr>
          <p:cNvPr id="3" name="Title 2"/>
          <p:cNvSpPr>
            <a:spLocks noGrp="1"/>
          </p:cNvSpPr>
          <p:nvPr>
            <p:ph type="title"/>
          </p:nvPr>
        </p:nvSpPr>
        <p:spPr/>
        <p:txBody>
          <a:bodyPr/>
          <a:lstStyle/>
          <a:p>
            <a:r>
              <a:rPr lang="en-US" dirty="0" smtClean="0"/>
              <a:t>State Input on Conceptual Framework for Science </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18</a:t>
            </a:fld>
            <a:endParaRPr lang="en-US" dirty="0"/>
          </a:p>
        </p:txBody>
      </p:sp>
    </p:spTree>
  </p:cSld>
  <p:clrMapOvr>
    <a:masterClrMapping/>
  </p:clrMapOvr>
  <p:transition spd="med"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458200" cy="4506913"/>
          </a:xfrm>
        </p:spPr>
        <p:txBody>
          <a:bodyPr/>
          <a:lstStyle/>
          <a:p>
            <a:pPr marL="804863" lvl="1" indent="-409575"/>
            <a:r>
              <a:rPr lang="nb-NO" sz="2400" dirty="0" smtClean="0">
                <a:solidFill>
                  <a:srgbClr val="0091B2"/>
                </a:solidFill>
                <a:cs typeface="Geneva" pitchFamily="-108" charset="-128"/>
              </a:rPr>
              <a:t>Question #1 – Vision for science education (Chapter 1)</a:t>
            </a:r>
          </a:p>
          <a:p>
            <a:pPr marL="804863" lvl="1" indent="-409575"/>
            <a:r>
              <a:rPr lang="nb-NO" sz="2400" dirty="0" smtClean="0">
                <a:solidFill>
                  <a:srgbClr val="0091B2"/>
                </a:solidFill>
                <a:cs typeface="Geneva" pitchFamily="-108" charset="-128"/>
              </a:rPr>
              <a:t>Question #2 –Core Disciplinary Ideas (Chapter 3)</a:t>
            </a:r>
          </a:p>
          <a:p>
            <a:pPr marL="804863" lvl="1" indent="-409575"/>
            <a:r>
              <a:rPr lang="nb-NO" sz="2400" dirty="0" smtClean="0">
                <a:solidFill>
                  <a:srgbClr val="0091B2"/>
                </a:solidFill>
                <a:cs typeface="Geneva" pitchFamily="-108" charset="-128"/>
              </a:rPr>
              <a:t>Question #3 – Cross cutting Elements (Chapter 4) </a:t>
            </a:r>
          </a:p>
          <a:p>
            <a:pPr marL="804863" lvl="1" indent="-409575"/>
            <a:r>
              <a:rPr lang="fr-FR" sz="2400" dirty="0" smtClean="0">
                <a:solidFill>
                  <a:srgbClr val="0091B2"/>
                </a:solidFill>
                <a:cs typeface="Geneva" pitchFamily="-108" charset="-128"/>
              </a:rPr>
              <a:t>Question #4 - Practices (</a:t>
            </a:r>
            <a:r>
              <a:rPr lang="fr-FR" sz="2400" dirty="0" err="1" smtClean="0">
                <a:solidFill>
                  <a:srgbClr val="0091B2"/>
                </a:solidFill>
                <a:cs typeface="Geneva" pitchFamily="-108" charset="-128"/>
              </a:rPr>
              <a:t>Chapter</a:t>
            </a:r>
            <a:r>
              <a:rPr lang="fr-FR" sz="2400" dirty="0" smtClean="0">
                <a:solidFill>
                  <a:srgbClr val="0091B2"/>
                </a:solidFill>
                <a:cs typeface="Geneva" pitchFamily="-108" charset="-128"/>
              </a:rPr>
              <a:t> 5)</a:t>
            </a:r>
          </a:p>
          <a:p>
            <a:pPr marL="804863" lvl="1" indent="-409575"/>
            <a:r>
              <a:rPr lang="nb-NO" sz="2400" dirty="0" smtClean="0">
                <a:solidFill>
                  <a:srgbClr val="0091B2"/>
                </a:solidFill>
                <a:cs typeface="Geneva" pitchFamily="-108" charset="-128"/>
              </a:rPr>
              <a:t>Question #5 – Prototype learning progressions (Chapter 7)</a:t>
            </a:r>
          </a:p>
          <a:p>
            <a:pPr marL="804863" lvl="1" indent="-409575"/>
            <a:r>
              <a:rPr lang="nb-NO" sz="2400" dirty="0" smtClean="0">
                <a:solidFill>
                  <a:srgbClr val="0091B2"/>
                </a:solidFill>
                <a:cs typeface="Geneva" pitchFamily="-108" charset="-128"/>
              </a:rPr>
              <a:t>Question #6 – General Feedback</a:t>
            </a:r>
          </a:p>
          <a:p>
            <a:pPr marL="804863" lvl="1" indent="-409575"/>
            <a:r>
              <a:rPr lang="nb-NO" sz="2400" dirty="0" smtClean="0">
                <a:solidFill>
                  <a:srgbClr val="0091B2"/>
                </a:solidFill>
                <a:cs typeface="Geneva" pitchFamily="-108" charset="-128"/>
              </a:rPr>
              <a:t>Question #7 – Additional comments</a:t>
            </a:r>
          </a:p>
          <a:p>
            <a:pPr marL="804863" lvl="1" indent="-409575"/>
            <a:endParaRPr lang="nb-NO" sz="2000" dirty="0" smtClean="0">
              <a:solidFill>
                <a:srgbClr val="0091B2"/>
              </a:solidFill>
              <a:cs typeface="Geneva" pitchFamily="-108" charset="-128"/>
            </a:endParaRPr>
          </a:p>
          <a:p>
            <a:endParaRPr lang="en-US" dirty="0"/>
          </a:p>
        </p:txBody>
      </p:sp>
      <p:sp>
        <p:nvSpPr>
          <p:cNvPr id="3" name="Title 2"/>
          <p:cNvSpPr>
            <a:spLocks noGrp="1"/>
          </p:cNvSpPr>
          <p:nvPr>
            <p:ph type="title"/>
          </p:nvPr>
        </p:nvSpPr>
        <p:spPr/>
        <p:txBody>
          <a:bodyPr/>
          <a:lstStyle/>
          <a:p>
            <a:r>
              <a:rPr lang="en-US" dirty="0" smtClean="0"/>
              <a:t>Feedback Structure</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19</a:t>
            </a:fld>
            <a:endParaRPr lang="en-US" dirty="0"/>
          </a:p>
        </p:txBody>
      </p:sp>
    </p:spTree>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indent="-631825"/>
            <a:r>
              <a:rPr lang="en-US" sz="2000" b="1" dirty="0" smtClean="0">
                <a:solidFill>
                  <a:srgbClr val="0091B2"/>
                </a:solidFill>
              </a:rPr>
              <a:t>Overview of the Conceptual Framework for Science and Next Generation Science Standards Development Process</a:t>
            </a:r>
          </a:p>
          <a:p>
            <a:pPr lvl="1" indent="-631825"/>
            <a:endParaRPr lang="en-US" sz="2000" b="1" dirty="0" smtClean="0">
              <a:solidFill>
                <a:srgbClr val="0091B2"/>
              </a:solidFill>
            </a:endParaRPr>
          </a:p>
          <a:p>
            <a:pPr lvl="1" indent="-631825"/>
            <a:r>
              <a:rPr lang="en-US" sz="2000" b="1" dirty="0" smtClean="0">
                <a:solidFill>
                  <a:srgbClr val="0091B2"/>
                </a:solidFill>
              </a:rPr>
              <a:t>Key Similarities and Differences between Common Core State Standards and the Next Generation Science Standards</a:t>
            </a:r>
          </a:p>
          <a:p>
            <a:pPr lvl="1" indent="-631825"/>
            <a:endParaRPr lang="en-US" sz="2000" b="1" dirty="0" smtClean="0">
              <a:solidFill>
                <a:srgbClr val="0091B2"/>
              </a:solidFill>
            </a:endParaRPr>
          </a:p>
          <a:p>
            <a:pPr lvl="1" indent="-631825"/>
            <a:r>
              <a:rPr lang="en-US" sz="2000" b="1" dirty="0" smtClean="0">
                <a:solidFill>
                  <a:srgbClr val="0091B2"/>
                </a:solidFill>
              </a:rPr>
              <a:t>State Participation in the Review of the Conceptual Framework for Science </a:t>
            </a:r>
          </a:p>
          <a:p>
            <a:pPr lvl="1" indent="-631825"/>
            <a:endParaRPr lang="en-US" b="1" dirty="0" smtClean="0">
              <a:solidFill>
                <a:srgbClr val="0091B2"/>
              </a:solidFill>
              <a:cs typeface="Geneva" pitchFamily="-108" charset="-128"/>
            </a:endParaRPr>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2</a:t>
            </a:fld>
            <a:endParaRPr lang="en-US" dirty="0"/>
          </a:p>
        </p:txBody>
      </p:sp>
    </p:spTree>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1200" dirty="0" smtClean="0"/>
          </a:p>
          <a:p>
            <a:pPr algn="ctr"/>
            <a:r>
              <a:rPr lang="en-US" sz="7200" dirty="0" smtClean="0"/>
              <a:t>Questions?</a:t>
            </a:r>
            <a:endParaRPr lang="en-US" sz="7200"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FA7FE77C-AF48-3246-81CD-1FACB1FB746A}" type="slidenum">
              <a:rPr lang="en-US" smtClean="0"/>
              <a:pPr/>
              <a:t>20</a:t>
            </a:fld>
            <a:endParaRPr lang="en-US" dirty="0"/>
          </a:p>
        </p:txBody>
      </p:sp>
    </p:spTree>
  </p:cSld>
  <p:clrMapOvr>
    <a:masterClrMapping/>
  </p:clrMapOvr>
  <p:transition spd="med"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21</a:t>
            </a:fld>
            <a:endParaRPr lang="en-US" dirty="0"/>
          </a:p>
        </p:txBody>
      </p:sp>
      <p:sp>
        <p:nvSpPr>
          <p:cNvPr id="5" name="Content Placeholder 1"/>
          <p:cNvSpPr>
            <a:spLocks noGrp="1"/>
          </p:cNvSpPr>
          <p:nvPr>
            <p:ph idx="1"/>
          </p:nvPr>
        </p:nvSpPr>
        <p:spPr/>
        <p:txBody>
          <a:bodyPr/>
          <a:lstStyle/>
          <a:p>
            <a:pPr algn="ctr">
              <a:spcBef>
                <a:spcPts val="0"/>
              </a:spcBef>
            </a:pPr>
            <a:endParaRPr lang="en-US" dirty="0" smtClean="0"/>
          </a:p>
          <a:p>
            <a:pPr algn="ctr">
              <a:spcBef>
                <a:spcPts val="0"/>
              </a:spcBef>
            </a:pPr>
            <a:r>
              <a:rPr lang="en-US" sz="2400" dirty="0" smtClean="0"/>
              <a:t>Laura Slover</a:t>
            </a:r>
          </a:p>
          <a:p>
            <a:pPr algn="ctr">
              <a:spcBef>
                <a:spcPts val="0"/>
              </a:spcBef>
            </a:pPr>
            <a:r>
              <a:rPr lang="en-US" dirty="0" smtClean="0"/>
              <a:t>Vice President of Content and Policy Research</a:t>
            </a:r>
          </a:p>
          <a:p>
            <a:pPr algn="ctr">
              <a:spcBef>
                <a:spcPts val="0"/>
              </a:spcBef>
            </a:pPr>
            <a:r>
              <a:rPr lang="en-US" dirty="0" smtClean="0">
                <a:hlinkClick r:id="rId2"/>
              </a:rPr>
              <a:t>lslover@achieve.org</a:t>
            </a:r>
            <a:r>
              <a:rPr lang="en-US" dirty="0" smtClean="0"/>
              <a:t> </a:t>
            </a:r>
          </a:p>
          <a:p>
            <a:pPr algn="ctr">
              <a:spcBef>
                <a:spcPts val="0"/>
              </a:spcBef>
            </a:pPr>
            <a:endParaRPr lang="en-US" dirty="0" smtClean="0"/>
          </a:p>
          <a:p>
            <a:pPr algn="ctr">
              <a:spcBef>
                <a:spcPts val="0"/>
              </a:spcBef>
            </a:pPr>
            <a:endParaRPr lang="en-US" dirty="0" smtClean="0"/>
          </a:p>
          <a:p>
            <a:pPr algn="ctr">
              <a:spcBef>
                <a:spcPts val="0"/>
              </a:spcBef>
            </a:pPr>
            <a:r>
              <a:rPr lang="en-US" sz="2400" dirty="0" smtClean="0"/>
              <a:t>Stephen Pruitt</a:t>
            </a:r>
          </a:p>
          <a:p>
            <a:pPr algn="ctr">
              <a:spcBef>
                <a:spcPts val="0"/>
              </a:spcBef>
            </a:pPr>
            <a:r>
              <a:rPr lang="en-US" dirty="0" smtClean="0"/>
              <a:t>Director of Science </a:t>
            </a:r>
          </a:p>
          <a:p>
            <a:pPr algn="ctr">
              <a:spcBef>
                <a:spcPts val="0"/>
              </a:spcBef>
            </a:pPr>
            <a:r>
              <a:rPr lang="en-US" dirty="0" smtClean="0">
                <a:hlinkClick r:id="rId3"/>
              </a:rPr>
              <a:t>spruitt@achieve.org</a:t>
            </a:r>
            <a:endParaRPr lang="en-US" dirty="0" smtClean="0"/>
          </a:p>
          <a:p>
            <a:pPr algn="ctr">
              <a:spcBef>
                <a:spcPts val="0"/>
              </a:spcBef>
            </a:pPr>
            <a:endParaRPr lang="en-US" dirty="0" smtClean="0"/>
          </a:p>
          <a:p>
            <a:pPr algn="ctr"/>
            <a:r>
              <a:rPr lang="en-US" dirty="0" smtClean="0">
                <a:hlinkClick r:id="rId4"/>
              </a:rPr>
              <a:t>www.achieve.org</a:t>
            </a:r>
            <a:r>
              <a:rPr lang="en-US" dirty="0" smtClean="0"/>
              <a:t> </a:t>
            </a:r>
          </a:p>
          <a:p>
            <a:pPr algn="ctr"/>
            <a:endParaRPr lang="en-US" dirty="0"/>
          </a:p>
        </p:txBody>
      </p:sp>
    </p:spTree>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FA7FE77C-AF48-3246-81CD-1FACB1FB746A}" type="slidenum">
              <a:rPr lang="en-US" smtClean="0"/>
              <a:pPr/>
              <a:t>3</a:t>
            </a:fld>
            <a:endParaRPr lang="en-US" dirty="0"/>
          </a:p>
        </p:txBody>
      </p:sp>
      <p:sp>
        <p:nvSpPr>
          <p:cNvPr id="5" name="Footer Placeholder 4"/>
          <p:cNvSpPr>
            <a:spLocks noGrp="1"/>
          </p:cNvSpPr>
          <p:nvPr>
            <p:ph type="ftr" sz="quarter" idx="3"/>
          </p:nvPr>
        </p:nvSpPr>
        <p:spPr/>
        <p:txBody>
          <a:bodyPr/>
          <a:lstStyle/>
          <a:p>
            <a:endParaRPr lang="en-US" b="1" smtClean="0">
              <a:solidFill>
                <a:srgbClr val="E4A11B"/>
              </a:solidFill>
            </a:endParaRPr>
          </a:p>
          <a:p>
            <a:r>
              <a:rPr lang="en-US" b="1" smtClean="0">
                <a:solidFill>
                  <a:srgbClr val="E4A11B"/>
                </a:solidFill>
                <a:latin typeface="Arial" pitchFamily="34" charset="0"/>
                <a:cs typeface="Arial" pitchFamily="34" charset="0"/>
              </a:rPr>
              <a:t>Source:</a:t>
            </a:r>
            <a:endParaRPr lang="en-US" smtClean="0">
              <a:solidFill>
                <a:srgbClr val="E4A11B"/>
              </a:solidFill>
              <a:latin typeface="Arial" pitchFamily="34" charset="0"/>
              <a:cs typeface="Arial" pitchFamily="34" charset="0"/>
            </a:endParaRPr>
          </a:p>
          <a:p>
            <a:endParaRPr lang="en-US" dirty="0"/>
          </a:p>
        </p:txBody>
      </p:sp>
      <p:pic>
        <p:nvPicPr>
          <p:cNvPr id="5122" name="Picture 2"/>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a:effectLst/>
        </p:spPr>
      </p:pic>
      <p:sp>
        <p:nvSpPr>
          <p:cNvPr id="7" name="Text Box 5"/>
          <p:cNvSpPr txBox="1">
            <a:spLocks noChangeArrowheads="1"/>
          </p:cNvSpPr>
          <p:nvPr/>
        </p:nvSpPr>
        <p:spPr bwMode="auto">
          <a:xfrm>
            <a:off x="152400" y="228600"/>
            <a:ext cx="5943600" cy="1257524"/>
          </a:xfrm>
          <a:prstGeom prst="rect">
            <a:avLst/>
          </a:prstGeom>
          <a:noFill/>
          <a:ln w="9525">
            <a:noFill/>
            <a:miter lim="800000"/>
            <a:headEnd/>
            <a:tailEnd/>
          </a:ln>
        </p:spPr>
        <p:txBody>
          <a:bodyPr>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pPr>
            <a:r>
              <a:rPr lang="en-US" sz="2500" dirty="0" smtClean="0">
                <a:solidFill>
                  <a:schemeClr val="bg1"/>
                </a:solidFill>
                <a:latin typeface="Arial" pitchFamily="34" charset="0"/>
                <a:cs typeface="Arial" pitchFamily="34" charset="0"/>
              </a:rPr>
              <a:t>Overview of Science Development Process</a:t>
            </a:r>
            <a:endParaRPr lang="en-US" sz="2500" dirty="0">
              <a:solidFill>
                <a:schemeClr val="bg1"/>
              </a:solidFill>
              <a:latin typeface="Arial" pitchFamily="34" charset="0"/>
              <a:cs typeface="Arial" pitchFamily="34" charset="0"/>
            </a:endParaRPr>
          </a:p>
          <a:p>
            <a:pPr algn="l">
              <a:lnSpc>
                <a:spcPct val="96000"/>
              </a:lnSpc>
            </a:pPr>
            <a:r>
              <a:rPr lang="en-US" sz="1600" b="1" i="1" dirty="0" smtClean="0">
                <a:solidFill>
                  <a:schemeClr val="bg1"/>
                </a:solidFill>
                <a:latin typeface="Arial" pitchFamily="34" charset="0"/>
                <a:cs typeface="Arial" pitchFamily="34" charset="0"/>
              </a:rPr>
              <a:t>NRC Process</a:t>
            </a:r>
          </a:p>
          <a:p>
            <a:pPr algn="l">
              <a:lnSpc>
                <a:spcPct val="96000"/>
              </a:lnSpc>
            </a:pPr>
            <a:r>
              <a:rPr lang="en-US" sz="1600" b="1" i="1" dirty="0" smtClean="0">
                <a:solidFill>
                  <a:schemeClr val="bg1"/>
                </a:solidFill>
                <a:latin typeface="Arial" pitchFamily="34" charset="0"/>
                <a:cs typeface="Arial" pitchFamily="34" charset="0"/>
              </a:rPr>
              <a:t>Achieve Process</a:t>
            </a:r>
            <a:endParaRPr lang="en-US" sz="1600" b="1" i="1" dirty="0">
              <a:solidFill>
                <a:schemeClr val="bg1"/>
              </a:solidFill>
              <a:latin typeface="Arial" pitchFamily="34" charset="0"/>
              <a:cs typeface="Arial" pitchFamily="34" charset="0"/>
            </a:endParaRPr>
          </a:p>
        </p:txBody>
      </p:sp>
    </p:spTree>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indent="-631825">
              <a:buNone/>
            </a:pPr>
            <a:r>
              <a:rPr lang="en-US" sz="2000" b="1" dirty="0" smtClean="0">
                <a:solidFill>
                  <a:srgbClr val="0091B2"/>
                </a:solidFill>
              </a:rPr>
              <a:t>Why New Science Standards?</a:t>
            </a:r>
            <a:endParaRPr lang="en-US" sz="2000" b="1" dirty="0" smtClean="0">
              <a:solidFill>
                <a:srgbClr val="0091B2"/>
              </a:solidFill>
              <a:cs typeface="Geneva" pitchFamily="-108" charset="-128"/>
            </a:endParaRPr>
          </a:p>
          <a:p>
            <a:pPr marL="914400" lvl="1" indent="-457200"/>
            <a:r>
              <a:rPr lang="en-US" sz="2000" dirty="0" smtClean="0">
                <a:cs typeface="Geneva" pitchFamily="-108" charset="-128"/>
              </a:rPr>
              <a:t>Previous documents from the National Research Council (NRC) and American Association for the Advancement of Science (AAAS) used to guide science education are over 10 years old</a:t>
            </a:r>
          </a:p>
          <a:p>
            <a:pPr marL="914400" lvl="1" indent="-457200"/>
            <a:endParaRPr lang="en-US" sz="2000" dirty="0" smtClean="0">
              <a:cs typeface="Geneva" pitchFamily="-108" charset="-128"/>
            </a:endParaRPr>
          </a:p>
          <a:p>
            <a:pPr marL="914400" lvl="1" indent="-457200"/>
            <a:r>
              <a:rPr lang="en-US" sz="2000" dirty="0" smtClean="0">
                <a:cs typeface="Geneva" pitchFamily="-108" charset="-128"/>
              </a:rPr>
              <a:t>New developments in cognitive science</a:t>
            </a:r>
          </a:p>
          <a:p>
            <a:pPr marL="914400" lvl="1" indent="-457200"/>
            <a:endParaRPr lang="en-US" sz="2000" dirty="0" smtClean="0">
              <a:cs typeface="Geneva" pitchFamily="-108" charset="-128"/>
            </a:endParaRPr>
          </a:p>
          <a:p>
            <a:pPr marL="914400" lvl="1" indent="-457200"/>
            <a:r>
              <a:rPr lang="en-US" sz="2000" dirty="0" smtClean="0">
                <a:cs typeface="Geneva" pitchFamily="-108" charset="-128"/>
              </a:rPr>
              <a:t>Rapid advances in the natural sciences and engineering </a:t>
            </a:r>
          </a:p>
          <a:p>
            <a:pPr marL="914400" lvl="1" indent="-457200"/>
            <a:endParaRPr lang="en-US" sz="2000" dirty="0" smtClean="0">
              <a:cs typeface="Geneva" pitchFamily="-108" charset="-128"/>
            </a:endParaRPr>
          </a:p>
          <a:p>
            <a:pPr marL="914400" lvl="1" indent="-457200"/>
            <a:r>
              <a:rPr lang="en-US" sz="2000" dirty="0" smtClean="0">
                <a:cs typeface="Geneva" pitchFamily="-108" charset="-128"/>
              </a:rPr>
              <a:t>Call for new, internationally-benchmarked standards</a:t>
            </a:r>
          </a:p>
          <a:p>
            <a:endParaRPr lang="en-US" dirty="0"/>
          </a:p>
        </p:txBody>
      </p:sp>
      <p:sp>
        <p:nvSpPr>
          <p:cNvPr id="3" name="Title 2"/>
          <p:cNvSpPr>
            <a:spLocks noGrp="1"/>
          </p:cNvSpPr>
          <p:nvPr>
            <p:ph type="title"/>
          </p:nvPr>
        </p:nvSpPr>
        <p:spPr/>
        <p:txBody>
          <a:bodyPr/>
          <a:lstStyle/>
          <a:p>
            <a:r>
              <a:rPr lang="en-US" dirty="0" smtClean="0"/>
              <a:t>Why Science?  Why now?</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4</a:t>
            </a:fld>
            <a:endParaRPr lang="en-US" dirty="0"/>
          </a:p>
        </p:txBody>
      </p:sp>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06913"/>
          </a:xfrm>
        </p:spPr>
        <p:txBody>
          <a:bodyPr/>
          <a:lstStyle/>
          <a:p>
            <a:pPr lvl="0" indent="-342900">
              <a:spcBef>
                <a:spcPts val="0"/>
              </a:spcBef>
              <a:spcAft>
                <a:spcPts val="0"/>
              </a:spcAft>
              <a:defRPr/>
            </a:pPr>
            <a:r>
              <a:rPr lang="en-US" sz="2000" dirty="0" smtClean="0">
                <a:solidFill>
                  <a:srgbClr val="1D91B1"/>
                </a:solidFill>
              </a:rPr>
              <a:t>The Framework and Standards will</a:t>
            </a:r>
          </a:p>
          <a:p>
            <a:pPr marL="860425" lvl="1" indent="-403225"/>
            <a:r>
              <a:rPr lang="en-US" sz="2000" dirty="0" smtClean="0">
                <a:cs typeface="Geneva"/>
              </a:rPr>
              <a:t>Impart a coherent and sharpened focus on the core ideas of the major fields</a:t>
            </a:r>
          </a:p>
          <a:p>
            <a:pPr marL="860425" lvl="1" indent="-403225"/>
            <a:r>
              <a:rPr lang="en-US" sz="2000" dirty="0" smtClean="0">
                <a:cs typeface="Geneva"/>
              </a:rPr>
              <a:t>Take into consideration the knowledge and skills required for science literacy, college readiness, and for pursuing further study in STEM fields</a:t>
            </a:r>
          </a:p>
          <a:p>
            <a:pPr marL="860425" lvl="1" indent="-403225"/>
            <a:r>
              <a:rPr lang="en-US" sz="2000" dirty="0" smtClean="0">
                <a:cs typeface="Geneva"/>
              </a:rPr>
              <a:t>Integrate conceptual knowledge and science practices</a:t>
            </a:r>
          </a:p>
          <a:p>
            <a:pPr marL="860425" lvl="1" indent="-403225"/>
            <a:r>
              <a:rPr lang="en-US" sz="2000" dirty="0" smtClean="0">
                <a:cs typeface="Geneva"/>
              </a:rPr>
              <a:t>Base decisions on evidence—to the degree possible—as well as on professional judgment</a:t>
            </a:r>
          </a:p>
          <a:p>
            <a:pPr marL="860425" lvl="1" indent="-403225"/>
            <a:r>
              <a:rPr lang="en-US" sz="2000" dirty="0" smtClean="0">
                <a:cs typeface="Geneva"/>
              </a:rPr>
              <a:t>Reflect the expectations that high-performing countries hold for students</a:t>
            </a:r>
          </a:p>
          <a:p>
            <a:pPr marL="860425" lvl="1" indent="-403225"/>
            <a:r>
              <a:rPr lang="en-US" sz="2000" dirty="0" smtClean="0">
                <a:cs typeface="Geneva"/>
              </a:rPr>
              <a:t>Provide a platform for the development of aligned, high quality assessments, curricula and instructional materials.</a:t>
            </a:r>
            <a:endParaRPr lang="en-US" sz="2000" dirty="0" smtClean="0"/>
          </a:p>
          <a:p>
            <a:endParaRPr lang="en-US" dirty="0"/>
          </a:p>
        </p:txBody>
      </p:sp>
      <p:sp>
        <p:nvSpPr>
          <p:cNvPr id="3" name="Title 2"/>
          <p:cNvSpPr>
            <a:spLocks noGrp="1"/>
          </p:cNvSpPr>
          <p:nvPr>
            <p:ph type="title"/>
          </p:nvPr>
        </p:nvSpPr>
        <p:spPr/>
        <p:txBody>
          <a:bodyPr/>
          <a:lstStyle/>
          <a:p>
            <a:r>
              <a:rPr lang="en-US" dirty="0" smtClean="0"/>
              <a:t>Conceptual Framework for Science and the</a:t>
            </a:r>
            <a:br>
              <a:rPr lang="en-US" dirty="0" smtClean="0"/>
            </a:br>
            <a:r>
              <a:rPr lang="en-US" dirty="0" smtClean="0"/>
              <a:t>Next-Generation Science Standards</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5</a:t>
            </a:fld>
            <a:endParaRPr lang="en-US" dirty="0"/>
          </a:p>
        </p:txBody>
      </p:sp>
      <p:sp>
        <p:nvSpPr>
          <p:cNvPr id="5" name="Footer Placeholder 4"/>
          <p:cNvSpPr>
            <a:spLocks noGrp="1"/>
          </p:cNvSpPr>
          <p:nvPr>
            <p:ph type="ftr" sz="quarter" idx="3"/>
          </p:nvPr>
        </p:nvSpPr>
        <p:spPr/>
        <p:txBody>
          <a:bodyPr/>
          <a:lstStyle/>
          <a:p>
            <a:endParaRPr lang="en-US" b="1" dirty="0" smtClean="0">
              <a:solidFill>
                <a:srgbClr val="E4A11B"/>
              </a:solidFill>
            </a:endParaRPr>
          </a:p>
          <a:p>
            <a:endParaRPr lang="en-US" dirty="0"/>
          </a:p>
        </p:txBody>
      </p:sp>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indent="-631825">
              <a:buNone/>
            </a:pPr>
            <a:r>
              <a:rPr lang="en-US" sz="2000" b="1" dirty="0" smtClean="0">
                <a:solidFill>
                  <a:srgbClr val="0091B2"/>
                </a:solidFill>
              </a:rPr>
              <a:t>Two-Step Development Process</a:t>
            </a:r>
          </a:p>
          <a:p>
            <a:pPr marL="860425" lvl="1" indent="-403225"/>
            <a:r>
              <a:rPr lang="en-US" sz="1800" dirty="0" smtClean="0">
                <a:solidFill>
                  <a:schemeClr val="tx1">
                    <a:lumMod val="65000"/>
                    <a:lumOff val="35000"/>
                  </a:schemeClr>
                </a:solidFill>
                <a:latin typeface="Arial" pitchFamily="34" charset="0"/>
              </a:rPr>
              <a:t>Carnegie Corporation of New York is funding two phases of work led by NRC and Achieve, linked by a joint work plan</a:t>
            </a:r>
          </a:p>
          <a:p>
            <a:pPr marL="860425" lvl="1" indent="-403225"/>
            <a:r>
              <a:rPr lang="en-US" sz="1800" dirty="0" smtClean="0">
                <a:solidFill>
                  <a:schemeClr val="tx1">
                    <a:lumMod val="65000"/>
                    <a:lumOff val="35000"/>
                  </a:schemeClr>
                </a:solidFill>
                <a:latin typeface="Arial" pitchFamily="34" charset="0"/>
              </a:rPr>
              <a:t>National Research Council (NRC) will create a conceptual framework for the new standards that will identify and articulate the core ideas by early 2011.</a:t>
            </a:r>
          </a:p>
          <a:p>
            <a:pPr marL="860425" lvl="1" indent="-403225"/>
            <a:r>
              <a:rPr lang="en-US" sz="1800" dirty="0" smtClean="0">
                <a:solidFill>
                  <a:schemeClr val="tx1">
                    <a:lumMod val="65000"/>
                    <a:lumOff val="35000"/>
                  </a:schemeClr>
                </a:solidFill>
                <a:latin typeface="Arial" pitchFamily="34" charset="0"/>
              </a:rPr>
              <a:t>AAAS and NSTA and Achieve are working in partnership with NRC to solicit feedback on the framework</a:t>
            </a:r>
          </a:p>
          <a:p>
            <a:pPr marL="860425" lvl="1" indent="-403225"/>
            <a:r>
              <a:rPr lang="en-US" sz="1800" dirty="0" smtClean="0">
                <a:solidFill>
                  <a:schemeClr val="tx1">
                    <a:lumMod val="65000"/>
                    <a:lumOff val="35000"/>
                  </a:schemeClr>
                </a:solidFill>
                <a:latin typeface="Arial" pitchFamily="34" charset="0"/>
                <a:cs typeface="Geneva" pitchFamily="-108" charset="-128"/>
              </a:rPr>
              <a:t>Achieve will take the lead in developing aligned science standards in partnership with states and key stakeholders by late 2011 or early 2012.</a:t>
            </a:r>
          </a:p>
          <a:p>
            <a:pPr marL="860425" lvl="1" indent="-403225"/>
            <a:r>
              <a:rPr lang="en-US" sz="1800" dirty="0" smtClean="0">
                <a:solidFill>
                  <a:schemeClr val="tx1">
                    <a:lumMod val="65000"/>
                    <a:lumOff val="35000"/>
                  </a:schemeClr>
                </a:solidFill>
                <a:latin typeface="Arial" pitchFamily="34" charset="0"/>
              </a:rPr>
              <a:t>State and educator involvement is critical to the successful development and implementation of high-quality science standards</a:t>
            </a:r>
          </a:p>
          <a:p>
            <a:endParaRPr lang="en-US" dirty="0"/>
          </a:p>
        </p:txBody>
      </p:sp>
      <p:sp>
        <p:nvSpPr>
          <p:cNvPr id="3" name="Title 2"/>
          <p:cNvSpPr>
            <a:spLocks noGrp="1"/>
          </p:cNvSpPr>
          <p:nvPr>
            <p:ph type="title"/>
          </p:nvPr>
        </p:nvSpPr>
        <p:spPr/>
        <p:txBody>
          <a:bodyPr>
            <a:normAutofit/>
          </a:bodyPr>
          <a:lstStyle/>
          <a:p>
            <a:r>
              <a:rPr lang="en-US" dirty="0" smtClean="0"/>
              <a:t>Conceptual Framework for Science and the Next-Generation Science Education Standards</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6</a:t>
            </a:fld>
            <a:endParaRPr lang="en-US" dirty="0"/>
          </a:p>
        </p:txBody>
      </p:sp>
    </p:spTree>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04863" lvl="1" indent="-347663"/>
            <a:r>
              <a:rPr lang="en-US" sz="2000" b="1" dirty="0" smtClean="0">
                <a:solidFill>
                  <a:srgbClr val="0091B2"/>
                </a:solidFill>
              </a:rPr>
              <a:t>Transparency</a:t>
            </a:r>
          </a:p>
          <a:p>
            <a:pPr marL="804863" lvl="1" indent="-347663"/>
            <a:endParaRPr lang="en-US" sz="2000" b="1" dirty="0" smtClean="0">
              <a:solidFill>
                <a:srgbClr val="0091B2"/>
              </a:solidFill>
            </a:endParaRPr>
          </a:p>
          <a:p>
            <a:pPr marL="804863" lvl="1" indent="-347663"/>
            <a:r>
              <a:rPr lang="en-US" sz="2000" b="1" dirty="0" smtClean="0">
                <a:solidFill>
                  <a:srgbClr val="0091B2"/>
                </a:solidFill>
              </a:rPr>
              <a:t>Partnership</a:t>
            </a:r>
          </a:p>
          <a:p>
            <a:pPr marL="804863" lvl="1" indent="-347663"/>
            <a:endParaRPr lang="en-US" sz="2000" b="1" dirty="0" smtClean="0">
              <a:solidFill>
                <a:srgbClr val="0091B2"/>
              </a:solidFill>
            </a:endParaRPr>
          </a:p>
          <a:p>
            <a:pPr marL="804863" lvl="1" indent="-347663"/>
            <a:r>
              <a:rPr lang="en-US" sz="2000" b="1" dirty="0" smtClean="0">
                <a:solidFill>
                  <a:srgbClr val="0091B2"/>
                </a:solidFill>
              </a:rPr>
              <a:t>Broad involvement of stakeholders</a:t>
            </a:r>
          </a:p>
          <a:p>
            <a:pPr marL="804863" lvl="1" indent="-347663"/>
            <a:endParaRPr lang="en-US" sz="2000" b="1" dirty="0" smtClean="0">
              <a:solidFill>
                <a:srgbClr val="0091B2"/>
              </a:solidFill>
            </a:endParaRPr>
          </a:p>
          <a:p>
            <a:pPr marL="804863" lvl="1" indent="-347663"/>
            <a:r>
              <a:rPr lang="en-US" sz="2000" b="1" dirty="0" smtClean="0">
                <a:solidFill>
                  <a:srgbClr val="0091B2"/>
                </a:solidFill>
              </a:rPr>
              <a:t>Expert review</a:t>
            </a:r>
          </a:p>
          <a:p>
            <a:pPr lvl="1" indent="-631825"/>
            <a:endParaRPr lang="en-US" b="1" dirty="0" smtClean="0">
              <a:solidFill>
                <a:srgbClr val="0091B2"/>
              </a:solidFill>
            </a:endParaRPr>
          </a:p>
          <a:p>
            <a:endParaRPr lang="en-US" dirty="0"/>
          </a:p>
        </p:txBody>
      </p:sp>
      <p:sp>
        <p:nvSpPr>
          <p:cNvPr id="3" name="Title 2"/>
          <p:cNvSpPr>
            <a:spLocks noGrp="1"/>
          </p:cNvSpPr>
          <p:nvPr>
            <p:ph type="title"/>
          </p:nvPr>
        </p:nvSpPr>
        <p:spPr/>
        <p:txBody>
          <a:bodyPr>
            <a:normAutofit/>
          </a:bodyPr>
          <a:lstStyle/>
          <a:p>
            <a:r>
              <a:rPr lang="en-US" dirty="0" smtClean="0"/>
              <a:t>Development Process Principles for </a:t>
            </a:r>
            <a:br>
              <a:rPr lang="en-US" dirty="0" smtClean="0"/>
            </a:br>
            <a:r>
              <a:rPr lang="en-US" dirty="0" smtClean="0"/>
              <a:t>Conceptual Framework and Next Generation Science Standards</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7</a:t>
            </a:fld>
            <a:endParaRPr lang="en-US" dirty="0"/>
          </a:p>
        </p:txBody>
      </p:sp>
    </p:spTree>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indent="-631825">
              <a:buNone/>
            </a:pPr>
            <a:r>
              <a:rPr lang="en-US" sz="2000" b="1" dirty="0" smtClean="0">
                <a:solidFill>
                  <a:srgbClr val="0091B2"/>
                </a:solidFill>
              </a:rPr>
              <a:t>Conceptual Framework for Science Development</a:t>
            </a:r>
          </a:p>
          <a:p>
            <a:pPr marL="804863" lvl="1" indent="-347663"/>
            <a:r>
              <a:rPr lang="en-US" sz="1800" dirty="0" smtClean="0">
                <a:cs typeface="Geneva"/>
              </a:rPr>
              <a:t>Scientific community provides key leadership in development</a:t>
            </a:r>
          </a:p>
          <a:p>
            <a:pPr marL="804863" lvl="1" indent="-347663"/>
            <a:r>
              <a:rPr lang="en-US" sz="1800" dirty="0" smtClean="0">
                <a:cs typeface="Geneva"/>
              </a:rPr>
              <a:t>Feedback from all stakeholders including states, K-12 educators, scientific community, higher education, business community and general public will be considered during development</a:t>
            </a:r>
            <a:endParaRPr lang="en-US" sz="1800" b="1" dirty="0" smtClean="0">
              <a:solidFill>
                <a:srgbClr val="0091B2"/>
              </a:solidFill>
            </a:endParaRPr>
          </a:p>
          <a:p>
            <a:pPr lvl="1" indent="-631825">
              <a:buNone/>
            </a:pPr>
            <a:endParaRPr lang="en-US" sz="2000" b="1" dirty="0" smtClean="0">
              <a:solidFill>
                <a:srgbClr val="0091B2"/>
              </a:solidFill>
              <a:cs typeface="Geneva" pitchFamily="-108" charset="-128"/>
            </a:endParaRPr>
          </a:p>
          <a:p>
            <a:pPr lvl="1" indent="-631825">
              <a:buNone/>
            </a:pPr>
            <a:r>
              <a:rPr lang="en-US" sz="2000" b="1" dirty="0" smtClean="0">
                <a:solidFill>
                  <a:srgbClr val="0091B2"/>
                </a:solidFill>
                <a:cs typeface="Geneva" pitchFamily="-108" charset="-128"/>
              </a:rPr>
              <a:t>Standards Development</a:t>
            </a:r>
          </a:p>
          <a:p>
            <a:pPr marL="804863" lvl="1" indent="-347663"/>
            <a:r>
              <a:rPr lang="en-US" sz="1800" dirty="0" smtClean="0">
                <a:cs typeface="Geneva"/>
              </a:rPr>
              <a:t>States and educators provide key leadership in development</a:t>
            </a:r>
          </a:p>
          <a:p>
            <a:pPr marL="804863" lvl="1" indent="-347663"/>
            <a:r>
              <a:rPr lang="en-US" sz="1800" dirty="0" smtClean="0">
                <a:cs typeface="Geneva"/>
              </a:rPr>
              <a:t>Feedback from all stakeholders including states, K-12 educators, scientific community, higher education, business community and general public will be considered during development</a:t>
            </a:r>
          </a:p>
          <a:p>
            <a:pPr marL="804863" lvl="1" indent="-347663"/>
            <a:r>
              <a:rPr lang="en-US" sz="1800" dirty="0" smtClean="0"/>
              <a:t>NRC will c</a:t>
            </a:r>
            <a:r>
              <a:rPr lang="en-US" sz="1800" dirty="0" smtClean="0">
                <a:latin typeface="Arial" charset="0"/>
              </a:rPr>
              <a:t>heck for fidelity of standards with framework</a:t>
            </a:r>
          </a:p>
          <a:p>
            <a:pPr lvl="1"/>
            <a:endParaRPr lang="en-US" sz="2000" b="1" dirty="0" smtClean="0">
              <a:solidFill>
                <a:srgbClr val="0091B2"/>
              </a:solidFill>
            </a:endParaRPr>
          </a:p>
          <a:p>
            <a:pPr lvl="1"/>
            <a:endParaRPr lang="en-US" sz="2000" dirty="0" smtClean="0">
              <a:cs typeface="Geneva"/>
            </a:endParaRPr>
          </a:p>
          <a:p>
            <a:pPr lvl="1" indent="-631825"/>
            <a:endParaRPr lang="en-US" sz="2000" b="1" dirty="0" smtClean="0">
              <a:solidFill>
                <a:srgbClr val="0091B2"/>
              </a:solidFill>
              <a:cs typeface="Geneva" pitchFamily="-108" charset="-128"/>
            </a:endParaRPr>
          </a:p>
        </p:txBody>
      </p:sp>
      <p:sp>
        <p:nvSpPr>
          <p:cNvPr id="3" name="Title 2"/>
          <p:cNvSpPr>
            <a:spLocks noGrp="1"/>
          </p:cNvSpPr>
          <p:nvPr>
            <p:ph type="title"/>
          </p:nvPr>
        </p:nvSpPr>
        <p:spPr/>
        <p:txBody>
          <a:bodyPr>
            <a:normAutofit/>
          </a:bodyPr>
          <a:lstStyle/>
          <a:p>
            <a:r>
              <a:rPr lang="en-US" dirty="0" smtClean="0"/>
              <a:t>Two Step Process</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8</a:t>
            </a:fld>
            <a:endParaRPr lang="en-US" dirty="0"/>
          </a:p>
        </p:txBody>
      </p:sp>
    </p:spTree>
  </p:cSld>
  <p:clrMapOvr>
    <a:masterClrMapping/>
  </p:clrMapOvr>
  <p:transition spd="med"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631825"/>
            <a:r>
              <a:rPr lang="en-US" sz="2100" b="1" dirty="0" smtClean="0">
                <a:solidFill>
                  <a:srgbClr val="0091B2"/>
                </a:solidFill>
              </a:rPr>
              <a:t>"The Framework is designed to help realize a vision for science and engineering education in which students actively engage in science and engineering practices in order to deepen their understanding of core ideas in science over multiple years of school.“ – NRC Draft Framework </a:t>
            </a:r>
          </a:p>
          <a:p>
            <a:pPr lvl="1" indent="-347663"/>
            <a:r>
              <a:rPr lang="en-US" sz="1800" dirty="0" smtClean="0"/>
              <a:t>Ensure accuracy of science content and practice</a:t>
            </a:r>
          </a:p>
          <a:p>
            <a:pPr lvl="1" indent="-347663"/>
            <a:endParaRPr lang="en-US" sz="1800" dirty="0" smtClean="0"/>
          </a:p>
          <a:p>
            <a:pPr lvl="1" indent="-347663"/>
            <a:r>
              <a:rPr lang="en-US" sz="1800" dirty="0" smtClean="0"/>
              <a:t>Provide intellectual guidance for the standards</a:t>
            </a:r>
          </a:p>
          <a:p>
            <a:pPr lvl="1" indent="-347663"/>
            <a:endParaRPr lang="en-US" sz="1800" dirty="0" smtClean="0"/>
          </a:p>
          <a:p>
            <a:pPr lvl="1" indent="-347663"/>
            <a:r>
              <a:rPr lang="en-US" sz="1800" dirty="0" smtClean="0"/>
              <a:t>Blend current understanding of teaching and learning with new developments in science</a:t>
            </a:r>
          </a:p>
          <a:p>
            <a:pPr lvl="1" indent="-631825"/>
            <a:endParaRPr lang="en-US" sz="2000" b="1" dirty="0" smtClean="0">
              <a:solidFill>
                <a:srgbClr val="0091B2"/>
              </a:solidFill>
            </a:endParaRPr>
          </a:p>
        </p:txBody>
      </p:sp>
      <p:sp>
        <p:nvSpPr>
          <p:cNvPr id="3" name="Title 2"/>
          <p:cNvSpPr>
            <a:spLocks noGrp="1"/>
          </p:cNvSpPr>
          <p:nvPr>
            <p:ph type="title"/>
          </p:nvPr>
        </p:nvSpPr>
        <p:spPr/>
        <p:txBody>
          <a:bodyPr/>
          <a:lstStyle/>
          <a:p>
            <a:r>
              <a:rPr lang="en-US" dirty="0" smtClean="0"/>
              <a:t>What is purpose of the Conceptual Framework for Science ?</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9</a:t>
            </a:fld>
            <a:endParaRPr lang="en-US" dirty="0"/>
          </a:p>
        </p:txBody>
      </p:sp>
    </p:spTree>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Main content">
  <a:themeElements>
    <a:clrScheme name="Achieve_template">
      <a:dk1>
        <a:srgbClr val="000000"/>
      </a:dk1>
      <a:lt1>
        <a:srgbClr val="FFFFFF"/>
      </a:lt1>
      <a:dk2>
        <a:srgbClr val="000000"/>
      </a:dk2>
      <a:lt2>
        <a:srgbClr val="808080"/>
      </a:lt2>
      <a:accent1>
        <a:srgbClr val="263685"/>
      </a:accent1>
      <a:accent2>
        <a:srgbClr val="1088A5"/>
      </a:accent2>
      <a:accent3>
        <a:srgbClr val="558ED5"/>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Presentation2.thmx</Template>
  <TotalTime>3821</TotalTime>
  <Words>1039</Words>
  <Application>Microsoft Office PowerPoint</Application>
  <PresentationFormat>On-screen Show (4:3)</PresentationFormat>
  <Paragraphs>177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Main content</vt:lpstr>
      <vt:lpstr>8</vt:lpstr>
      <vt:lpstr>Agenda</vt:lpstr>
      <vt:lpstr>Slide 3</vt:lpstr>
      <vt:lpstr>Why Science?  Why now?</vt:lpstr>
      <vt:lpstr>Conceptual Framework for Science and the Next-Generation Science Standards</vt:lpstr>
      <vt:lpstr>Conceptual Framework for Science and the Next-Generation Science Education Standards</vt:lpstr>
      <vt:lpstr>Development Process Principles for  Conceptual Framework and Next Generation Science Standards</vt:lpstr>
      <vt:lpstr>Two Step Process</vt:lpstr>
      <vt:lpstr>What is purpose of the Conceptual Framework for Science ?</vt:lpstr>
      <vt:lpstr>How is the Conceptual Framework for Science different from standards?</vt:lpstr>
      <vt:lpstr>Phase I – NRC Study Committee</vt:lpstr>
      <vt:lpstr>A Framework based on Research  on Learning and Teaching </vt:lpstr>
      <vt:lpstr>Phase I – NRC Process for Development of  the Conceptual Framework for Science </vt:lpstr>
      <vt:lpstr>Phase II – Achieve Process for Development  of Next Generation Science Standards</vt:lpstr>
      <vt:lpstr>Slide 15</vt:lpstr>
      <vt:lpstr>Similarities and Differences in CCSS and Next Generation Science Standards</vt:lpstr>
      <vt:lpstr>Slide 17</vt:lpstr>
      <vt:lpstr>State Input on Conceptual Framework for Science </vt:lpstr>
      <vt:lpstr>Feedback Structure</vt:lpstr>
      <vt:lpstr>Slide 20</vt:lpstr>
      <vt:lpstr>Contact Information</vt:lpstr>
    </vt:vector>
  </TitlesOfParts>
  <Company>hzdg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Pruitt</dc:creator>
  <cp:lastModifiedBy>temp</cp:lastModifiedBy>
  <cp:revision>433</cp:revision>
  <cp:lastPrinted>2010-02-24T23:39:36Z</cp:lastPrinted>
  <dcterms:created xsi:type="dcterms:W3CDTF">2010-02-26T14:38:41Z</dcterms:created>
  <dcterms:modified xsi:type="dcterms:W3CDTF">2010-07-15T18:37:10Z</dcterms:modified>
</cp:coreProperties>
</file>