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29"/>
  </p:notesMasterIdLst>
  <p:sldIdLst>
    <p:sldId id="305" r:id="rId2"/>
    <p:sldId id="256" r:id="rId3"/>
    <p:sldId id="304" r:id="rId4"/>
    <p:sldId id="258" r:id="rId5"/>
    <p:sldId id="260" r:id="rId6"/>
    <p:sldId id="275" r:id="rId7"/>
    <p:sldId id="280" r:id="rId8"/>
    <p:sldId id="263" r:id="rId9"/>
    <p:sldId id="267" r:id="rId10"/>
    <p:sldId id="303" r:id="rId11"/>
    <p:sldId id="281" r:id="rId12"/>
    <p:sldId id="282" r:id="rId13"/>
    <p:sldId id="283" r:id="rId14"/>
    <p:sldId id="285" r:id="rId15"/>
    <p:sldId id="286" r:id="rId16"/>
    <p:sldId id="287" r:id="rId17"/>
    <p:sldId id="289" r:id="rId18"/>
    <p:sldId id="297" r:id="rId19"/>
    <p:sldId id="292" r:id="rId20"/>
    <p:sldId id="293" r:id="rId21"/>
    <p:sldId id="294" r:id="rId22"/>
    <p:sldId id="295" r:id="rId23"/>
    <p:sldId id="298" r:id="rId24"/>
    <p:sldId id="300" r:id="rId25"/>
    <p:sldId id="301" r:id="rId26"/>
    <p:sldId id="302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026F33-573D-4F44-8A82-E9F5575E80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1C784-814F-4CC2-8A7A-CD2ABADDA4BA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0240DD-0760-4A8F-A6BF-BF5CCDD33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68D8-6B97-4145-8451-C9C791DC4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7CB60-B7EB-4522-9F83-9038CFA40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EB0C-437A-4D3C-BDE9-C325CC158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6B7F-7E50-427F-84C4-45099C07F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64A0-A48B-4E39-B022-5E18F053C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E7ECA-CED0-4072-BDF7-875430B0B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94EA-D065-408C-8A6E-AF92CF1C7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0C1E9-6CE5-4245-8E8C-3E31C04F4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B2E93-70D6-4318-97CB-AA0238CFF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6E76F-E47F-448C-93CD-F172E8719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60B9EFC6-E302-4AE2-B4C7-9B632918385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audio" Target="file:///C:\Documents%20and%20Settings\castendn\Desktop\Devin's%20Folders\NAGT%20Workshops\Energy\The%20Rolling%20Stones%20-%20Jumpin'%20Jack%20Flash.mp3" TargetMode="Externa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me.com/time/magazine/0,9263,7601110411,00.html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stendn\Pictures\Nikon Transfer\Death Valley2011-Day 4-02-22_02\DSC_0626.JPG"/>
          <p:cNvPicPr/>
          <p:nvPr/>
        </p:nvPicPr>
        <p:blipFill>
          <a:blip r:embed="rId2" cstate="print"/>
          <a:srcRect l="26576" t="6604" r="27428" b="29651"/>
          <a:stretch>
            <a:fillRect/>
          </a:stretch>
        </p:blipFill>
        <p:spPr bwMode="auto">
          <a:xfrm rot="5400000">
            <a:off x="1127952" y="-91246"/>
            <a:ext cx="7236729" cy="66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New York City Water Suppl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679950" cy="639603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 rot="19069324">
            <a:off x="3070087" y="916514"/>
            <a:ext cx="533400" cy="457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gas!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50% of homes in New York State are heated with natural gas</a:t>
            </a:r>
          </a:p>
          <a:p>
            <a:r>
              <a:rPr lang="en-US" sz="2800" dirty="0" smtClean="0"/>
              <a:t>98% of SUNY Oneonta heated with natural gas</a:t>
            </a:r>
          </a:p>
          <a:p>
            <a:r>
              <a:rPr lang="en-US" sz="2800" dirty="0" smtClean="0"/>
              <a:t>New York State is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largest gas user</a:t>
            </a:r>
          </a:p>
          <a:p>
            <a:r>
              <a:rPr lang="en-US" sz="2800" dirty="0" smtClean="0"/>
              <a:t>Most comes from Texas, Oklahoma, Louisiana, and Canada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Local Desire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Royalties from gas drilling will be an enormous boost for local farmers</a:t>
            </a:r>
          </a:p>
          <a:p>
            <a:pPr>
              <a:lnSpc>
                <a:spcPct val="90000"/>
              </a:lnSpc>
            </a:pPr>
            <a:r>
              <a:rPr lang="en-US" dirty="0"/>
              <a:t>Drilling will temporarily increase local jobs and tax base</a:t>
            </a:r>
          </a:p>
          <a:p>
            <a:pPr>
              <a:lnSpc>
                <a:spcPct val="90000"/>
              </a:lnSpc>
            </a:pPr>
            <a:r>
              <a:rPr lang="en-US" dirty="0"/>
              <a:t>Drilling will temporarily increase state tax revenue </a:t>
            </a:r>
            <a:r>
              <a:rPr lang="en-US" dirty="0" smtClean="0"/>
              <a:t>(SUNY is BROKE)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Local energy is preferred to imported energy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History of Opposition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Proposed biofuel power plant, 2006 – No!  </a:t>
            </a:r>
          </a:p>
          <a:p>
            <a:r>
              <a:rPr lang="en-US" sz="2800"/>
              <a:t>Proposed wind farm, 2007 – No!</a:t>
            </a:r>
          </a:p>
          <a:p>
            <a:r>
              <a:rPr lang="en-US" sz="2800"/>
              <a:t>Proposed natural gas, 2008 - ???</a:t>
            </a:r>
            <a:endParaRPr lang="en-US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 t="12871" r="25247"/>
          <a:stretch>
            <a:fillRect/>
          </a:stretch>
        </p:blipFill>
        <p:spPr bwMode="auto">
          <a:xfrm>
            <a:off x="5029200" y="3200400"/>
            <a:ext cx="383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 l="15625" t="18750" r="16406" b="10938"/>
          <a:stretch>
            <a:fillRect/>
          </a:stretch>
        </p:blipFill>
        <p:spPr bwMode="auto">
          <a:xfrm>
            <a:off x="228600" y="32004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Differences of Opinion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An opportunity to learn local geology, hydrology, economy, sociology, laws, and decision making</a:t>
            </a:r>
          </a:p>
          <a:p>
            <a:pPr>
              <a:lnSpc>
                <a:spcPct val="80000"/>
              </a:lnSpc>
            </a:pPr>
            <a:r>
              <a:rPr lang="en-US" sz="2800"/>
              <a:t>An opportunity for critical thinking and evaluation of a “real world” topic</a:t>
            </a:r>
          </a:p>
        </p:txBody>
      </p:sp>
      <p:pic>
        <p:nvPicPr>
          <p:cNvPr id="55301" name="Picture 5" descr="samandbu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276600" cy="273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Project Goals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To make a holistic evaluation of energy development</a:t>
            </a:r>
          </a:p>
          <a:p>
            <a:pPr>
              <a:lnSpc>
                <a:spcPct val="80000"/>
              </a:lnSpc>
            </a:pPr>
            <a:r>
              <a:rPr lang="en-US" sz="2800"/>
              <a:t>To experience what it is like to be an consultant </a:t>
            </a:r>
          </a:p>
          <a:p>
            <a:pPr>
              <a:lnSpc>
                <a:spcPct val="80000"/>
              </a:lnSpc>
            </a:pPr>
            <a:r>
              <a:rPr lang="en-US" sz="2800"/>
              <a:t>To research a contemporary energy issue facing the local community </a:t>
            </a:r>
          </a:p>
          <a:p>
            <a:pPr>
              <a:lnSpc>
                <a:spcPct val="80000"/>
              </a:lnSpc>
            </a:pPr>
            <a:r>
              <a:rPr lang="en-US" sz="2800"/>
              <a:t>To differentiate good information from poor information</a:t>
            </a:r>
          </a:p>
          <a:p>
            <a:pPr>
              <a:lnSpc>
                <a:spcPct val="80000"/>
              </a:lnSpc>
            </a:pPr>
            <a:r>
              <a:rPr lang="en-US" sz="2800"/>
              <a:t>To synthesize and defend an argument        (pro-development or anti-development)</a:t>
            </a:r>
          </a:p>
          <a:p>
            <a:pPr>
              <a:lnSpc>
                <a:spcPct val="80000"/>
              </a:lnSpc>
            </a:pPr>
            <a:r>
              <a:rPr lang="en-US" sz="2800"/>
              <a:t>To develop writing and speaking skills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Ideal class size = 16 to 25 students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1 – Introduction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Introduce local issues on the first day of class</a:t>
            </a:r>
          </a:p>
          <a:p>
            <a:r>
              <a:rPr lang="en-US" sz="2800"/>
              <a:t>Proposed drilling on campus – all students received $1000 scholarship if successful</a:t>
            </a:r>
          </a:p>
          <a:p>
            <a:r>
              <a:rPr lang="en-US" sz="2800"/>
              <a:t>Students will work in teams as environmental consultants to decide if this project should go ahead</a:t>
            </a:r>
          </a:p>
          <a:p>
            <a:r>
              <a:rPr lang="en-US" sz="2800"/>
              <a:t>Students will write two reports and given an oral presentation before community members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2 – Theme teams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Provide class with 4 or 5 themes related to the issue: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Geology and Resource Production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Water Resources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Economics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Social Impacts </a:t>
            </a:r>
          </a:p>
          <a:p>
            <a:pPr>
              <a:lnSpc>
                <a:spcPct val="80000"/>
              </a:lnSpc>
            </a:pPr>
            <a:r>
              <a:rPr lang="en-US" sz="2800"/>
              <a:t>Group class into teams of 4 or 5 students where each team is assigned a theme.  Works best if students can choose which theme they wish to work on.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Evaluation 1: Each group submits a work plan at the end of the class, and choose a manager.</a:t>
            </a:r>
          </a:p>
        </p:txBody>
      </p:sp>
      <p:pic>
        <p:nvPicPr>
          <p:cNvPr id="63493" name="Picture 5" descr="three_legged_st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78038"/>
            <a:ext cx="2206625" cy="165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a. Geology and Production Theme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Geologic nature of the resource</a:t>
            </a:r>
          </a:p>
          <a:p>
            <a:r>
              <a:rPr lang="en-US"/>
              <a:t>Local stratigraphy</a:t>
            </a:r>
          </a:p>
          <a:p>
            <a:r>
              <a:rPr lang="en-US"/>
              <a:t>Hydrogeology and flow paths to the surface environment and/or water supply aquifers</a:t>
            </a:r>
          </a:p>
          <a:p>
            <a:r>
              <a:rPr lang="en-US"/>
              <a:t>The production process</a:t>
            </a:r>
          </a:p>
          <a:p>
            <a:r>
              <a:rPr lang="en-US"/>
              <a:t>Mitigation measures used to avoid contamination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Water Resources Theme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Identify local water uses</a:t>
            </a:r>
          </a:p>
          <a:p>
            <a:pPr>
              <a:lnSpc>
                <a:spcPct val="90000"/>
              </a:lnSpc>
            </a:pPr>
            <a:r>
              <a:rPr lang="en-US"/>
              <a:t>Determine how much water development will use</a:t>
            </a:r>
          </a:p>
          <a:p>
            <a:pPr>
              <a:lnSpc>
                <a:spcPct val="90000"/>
              </a:lnSpc>
            </a:pPr>
            <a:r>
              <a:rPr lang="en-US"/>
              <a:t>Construct a water balance and determine if there is enough water for development</a:t>
            </a:r>
          </a:p>
          <a:p>
            <a:pPr>
              <a:lnSpc>
                <a:spcPct val="90000"/>
              </a:lnSpc>
            </a:pPr>
            <a:r>
              <a:rPr lang="en-US"/>
              <a:t>Determine potential contaminants of concern and water quality guidelines</a:t>
            </a:r>
          </a:p>
          <a:p>
            <a:pPr>
              <a:lnSpc>
                <a:spcPct val="90000"/>
              </a:lnSpc>
            </a:pPr>
            <a:r>
              <a:rPr lang="en-US"/>
              <a:t>Determine local water users that might be negatively affected by development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1-1163_IMG"/>
          <p:cNvPicPr>
            <a:picLocks noChangeAspect="1" noChangeArrowheads="1"/>
          </p:cNvPicPr>
          <p:nvPr/>
        </p:nvPicPr>
        <p:blipFill>
          <a:blip r:embed="rId4" cstate="print"/>
          <a:srcRect t="1003" r="17293"/>
          <a:stretch>
            <a:fillRect/>
          </a:stretch>
        </p:blipFill>
        <p:spPr bwMode="auto">
          <a:xfrm>
            <a:off x="0" y="-55563"/>
            <a:ext cx="9144000" cy="82089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6705600" cy="222885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Pumpin’ Frack Mash,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It’s a Gas, Gas, Gas!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6400800" cy="175260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sz="2800"/>
              <a:t>Devin Castendyk</a:t>
            </a:r>
          </a:p>
          <a:p>
            <a:pPr algn="l">
              <a:lnSpc>
                <a:spcPct val="70000"/>
              </a:lnSpc>
            </a:pPr>
            <a:r>
              <a:rPr lang="en-US" sz="2800"/>
              <a:t>Earth Sciences Department</a:t>
            </a:r>
          </a:p>
          <a:p>
            <a:pPr algn="l">
              <a:lnSpc>
                <a:spcPct val="70000"/>
              </a:lnSpc>
            </a:pPr>
            <a:r>
              <a:rPr lang="en-US" sz="2800"/>
              <a:t>State University of New York,</a:t>
            </a:r>
          </a:p>
          <a:p>
            <a:pPr algn="l">
              <a:lnSpc>
                <a:spcPct val="70000"/>
              </a:lnSpc>
            </a:pPr>
            <a:r>
              <a:rPr lang="en-US" sz="2800"/>
              <a:t>College at Oneonta</a:t>
            </a:r>
          </a:p>
        </p:txBody>
      </p:sp>
      <p:pic>
        <p:nvPicPr>
          <p:cNvPr id="2060" name="The Rolling Stones - Jumpin' Jack Flas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05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Economics Theme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Existing local employment opportunities</a:t>
            </a:r>
          </a:p>
          <a:p>
            <a:r>
              <a:rPr lang="en-US" sz="2800"/>
              <a:t>Average local income</a:t>
            </a:r>
          </a:p>
          <a:p>
            <a:r>
              <a:rPr lang="en-US" sz="2800"/>
              <a:t>Expected increase/decrease in jobs resulting from development</a:t>
            </a:r>
          </a:p>
          <a:p>
            <a:r>
              <a:rPr lang="en-US" sz="2800"/>
              <a:t>Expected change to local and state taxes as a result of development </a:t>
            </a:r>
          </a:p>
          <a:p>
            <a:r>
              <a:rPr lang="en-US" sz="2800"/>
              <a:t>Determine the price of an environmental bond designed to cover the cost of surface water and groundwater cleanup in the event of an accident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Social Theme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Conduct a survey of students or local home owners to identify major concerns and determine the popularity of the proposal</a:t>
            </a:r>
          </a:p>
          <a:p>
            <a:r>
              <a:rPr lang="en-US" sz="2800"/>
              <a:t>Differentiate valid concerns from invalid concerns </a:t>
            </a:r>
          </a:p>
          <a:p>
            <a:r>
              <a:rPr lang="en-US" sz="2800"/>
              <a:t>Identify strategies that would mitigate local fears</a:t>
            </a:r>
          </a:p>
          <a:p>
            <a:r>
              <a:rPr lang="en-US" sz="2800"/>
              <a:t>Design a public relations program for gas companies that will alleviate local concerns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3 – Field Trip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week of semester</a:t>
            </a:r>
          </a:p>
          <a:p>
            <a:r>
              <a:rPr lang="en-US"/>
              <a:t>Class field trip to an outcrop of the gas producing unit</a:t>
            </a:r>
          </a:p>
          <a:p>
            <a:r>
              <a:rPr lang="en-US"/>
              <a:t>Discuss local income and social attitudes</a:t>
            </a:r>
          </a:p>
          <a:p>
            <a:r>
              <a:rPr lang="en-US"/>
              <a:t>Inspect local water resources </a:t>
            </a:r>
          </a:p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Evaluation 2: Teams submit a 5 page reports ½ way through the semester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4 – New Teams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½ way through the semester</a:t>
            </a:r>
          </a:p>
          <a:p>
            <a:r>
              <a:rPr lang="en-US"/>
              <a:t>4 new teams are assigned</a:t>
            </a:r>
          </a:p>
          <a:p>
            <a:r>
              <a:rPr lang="en-US"/>
              <a:t>Each team is composed of one “expert” from each of the previous teams</a:t>
            </a:r>
          </a:p>
          <a:p>
            <a:r>
              <a:rPr lang="en-US"/>
              <a:t>Each team is given a copy of each report generated by the previous teams to use as a reference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4 - Continued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2 teams are told they have been hired by the gas company to defend and promote the development of natural gas on campus.</a:t>
            </a:r>
          </a:p>
          <a:p>
            <a:pPr>
              <a:lnSpc>
                <a:spcPct val="80000"/>
              </a:lnSpc>
            </a:pPr>
            <a:r>
              <a:rPr lang="en-US" sz="2800"/>
              <a:t>2 teams are told they have been hired by a local environmental group to oppose the development of natural gas on campus.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Evaluation 3: All teams prepare a 5 page report defending this position  (due at the end of the semester).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Evaluation 4: All teams prepare an oral presentation.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5 – Debate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Last week of the semester</a:t>
            </a:r>
          </a:p>
          <a:p>
            <a:pPr>
              <a:lnSpc>
                <a:spcPct val="90000"/>
              </a:lnSpc>
            </a:pPr>
            <a:r>
              <a:rPr lang="en-US" sz="2800"/>
              <a:t>Select members of the local community are invited to attend oral presentations: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City council members, alumni professors, watershed managers, environmental groups, faculty </a:t>
            </a:r>
          </a:p>
          <a:p>
            <a:pPr>
              <a:lnSpc>
                <a:spcPct val="90000"/>
              </a:lnSpc>
            </a:pPr>
            <a:r>
              <a:rPr lang="en-US" sz="2800"/>
              <a:t>Each group gives a 15 minute presentation followed by questions</a:t>
            </a:r>
          </a:p>
          <a:p>
            <a:pPr>
              <a:lnSpc>
                <a:spcPct val="90000"/>
              </a:lnSpc>
            </a:pPr>
            <a:r>
              <a:rPr lang="en-US" sz="2800"/>
              <a:t>Invited guests decide which team presented the best argument and whether drilling will occur on campus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Reactions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Students feel this is a “real world” experience, especially working on a local topic and debating it before locals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Students include this experience on their job resumes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Students continue to buzz about the project years after it is concluded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Interaction with community gives meaning to the research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And, as Mick would say, “It’s a gas, gas, gas!”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g.timeinc.net/time/magazine/archive/covers/2011/1101110411_4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620"/>
            <a:ext cx="5105400" cy="67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 surrounding natural gas development in central New York</a:t>
            </a:r>
          </a:p>
          <a:p>
            <a:r>
              <a:rPr lang="en-US"/>
              <a:t>Project goals </a:t>
            </a:r>
          </a:p>
          <a:p>
            <a:r>
              <a:rPr lang="en-US"/>
              <a:t>Project description</a:t>
            </a:r>
          </a:p>
          <a:p>
            <a:r>
              <a:rPr lang="en-US"/>
              <a:t>Student feedback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Location of the </a:t>
            </a:r>
            <a:br>
              <a:rPr lang="en-US" sz="4000"/>
            </a:br>
            <a:r>
              <a:rPr lang="en-US" sz="4000"/>
              <a:t>Marcellus Black Shale</a:t>
            </a:r>
          </a:p>
        </p:txBody>
      </p:sp>
      <p:pic>
        <p:nvPicPr>
          <p:cNvPr id="10248" name="Picture 8" descr="110015-400-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7963"/>
            <a:ext cx="6477000" cy="5181600"/>
          </a:xfrm>
          <a:prstGeom prst="rect">
            <a:avLst/>
          </a:prstGeom>
          <a:noFill/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876800" y="227647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A map showing the extent of the Marcellus Shale formation in NYS and existing associated gas w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9850"/>
            <a:ext cx="8686800" cy="6711950"/>
          </a:xfrm>
          <a:prstGeom prst="rect">
            <a:avLst/>
          </a:prstGeom>
          <a:noFill/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91150" y="40481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MarcellusSh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24000"/>
            <a:ext cx="6191250" cy="381000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Well vs. Horizontal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Fears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Fracking</a:t>
            </a:r>
            <a:r>
              <a:rPr lang="en-US" sz="2800" dirty="0"/>
              <a:t> fluids will contaminant water supply aquifers with endocrine disruptors, methane, or other undesirable substances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Drilling fluid storage ponds will overflow during rain events, or leak into underlying groundwater, and negatively impact local </a:t>
            </a:r>
            <a:r>
              <a:rPr lang="en-US" sz="2800" dirty="0" smtClean="0"/>
              <a:t>streams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Sediment load in streams will increase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Local roads will be destroyed by heavy trucks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Flowback</a:t>
            </a:r>
            <a:r>
              <a:rPr lang="en-US" sz="2800" dirty="0" smtClean="0"/>
              <a:t> water will </a:t>
            </a:r>
            <a:r>
              <a:rPr lang="en-US" sz="2800" dirty="0"/>
              <a:t>be improperly </a:t>
            </a:r>
            <a:r>
              <a:rPr lang="en-US" sz="2800" dirty="0" smtClean="0"/>
              <a:t>disposed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Local stream flow will be diminished by the volume of water required for </a:t>
            </a:r>
            <a:r>
              <a:rPr lang="en-US" sz="2800" dirty="0" err="1"/>
              <a:t>fracking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will be noisy and look ugly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145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724</TotalTime>
  <Words>997</Words>
  <Application>Microsoft Macintosh PowerPoint</Application>
  <PresentationFormat>On-screen Show (4:3)</PresentationFormat>
  <Paragraphs>119</Paragraphs>
  <Slides>27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Orbit</vt:lpstr>
      <vt:lpstr>Slide 1</vt:lpstr>
      <vt:lpstr>Pumpin’ Frack Mash,  It’s a Gas, Gas, Gas!</vt:lpstr>
      <vt:lpstr>Slide 3</vt:lpstr>
      <vt:lpstr>Overview</vt:lpstr>
      <vt:lpstr>Location of the  Marcellus Black Shale</vt:lpstr>
      <vt:lpstr>Slide 6</vt:lpstr>
      <vt:lpstr>Vertical Well vs. Horizontal Well</vt:lpstr>
      <vt:lpstr>Local Fears</vt:lpstr>
      <vt:lpstr>Slide 9</vt:lpstr>
      <vt:lpstr>Slide 10</vt:lpstr>
      <vt:lpstr>We use gas!</vt:lpstr>
      <vt:lpstr>Some Local Desire</vt:lpstr>
      <vt:lpstr>A History of Opposition</vt:lpstr>
      <vt:lpstr>Local Differences of Opinion</vt:lpstr>
      <vt:lpstr>Term Project Goals</vt:lpstr>
      <vt:lpstr>Part 1 – Introduction</vt:lpstr>
      <vt:lpstr>Part 2 – Theme teams</vt:lpstr>
      <vt:lpstr>a. Geology and Production Theme</vt:lpstr>
      <vt:lpstr>b. Water Resources Theme</vt:lpstr>
      <vt:lpstr>c. Economics Theme</vt:lpstr>
      <vt:lpstr>d. Social Theme</vt:lpstr>
      <vt:lpstr>Part 3 – Field Trip</vt:lpstr>
      <vt:lpstr>Part 4 – New Teams</vt:lpstr>
      <vt:lpstr>Part 4 - Continued</vt:lpstr>
      <vt:lpstr>Part 5 – Debate</vt:lpstr>
      <vt:lpstr>Student Reactions</vt:lpstr>
      <vt:lpstr>Questions???</vt:lpstr>
    </vt:vector>
  </TitlesOfParts>
  <Company>SUNY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Drilling for  Natural Gas and the  Effects on our  Water</dc:title>
  <dc:creator>castendn</dc:creator>
  <cp:lastModifiedBy>Karen Kirk</cp:lastModifiedBy>
  <cp:revision>25</cp:revision>
  <dcterms:created xsi:type="dcterms:W3CDTF">2011-04-11T17:47:47Z</dcterms:created>
  <dcterms:modified xsi:type="dcterms:W3CDTF">2011-04-11T17:52:22Z</dcterms:modified>
</cp:coreProperties>
</file>