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37490400" cy="36576000"/>
  <p:notesSz cx="6858000" cy="9144000"/>
  <p:defaultTextStyle>
    <a:defPPr>
      <a:defRPr lang="en-US"/>
    </a:defPPr>
    <a:lvl1pPr marL="0" algn="l" defTabSz="2116150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1pPr>
    <a:lvl2pPr marL="2116150" algn="l" defTabSz="2116150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2pPr>
    <a:lvl3pPr marL="4232300" algn="l" defTabSz="2116150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3pPr>
    <a:lvl4pPr marL="6348451" algn="l" defTabSz="2116150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4pPr>
    <a:lvl5pPr marL="8464601" algn="l" defTabSz="2116150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5pPr>
    <a:lvl6pPr marL="10580751" algn="l" defTabSz="2116150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6pPr>
    <a:lvl7pPr marL="12696901" algn="l" defTabSz="2116150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7pPr>
    <a:lvl8pPr marL="14813051" algn="l" defTabSz="2116150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8pPr>
    <a:lvl9pPr marL="16929202" algn="l" defTabSz="2116150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89555" autoAdjust="0"/>
  </p:normalViewPr>
  <p:slideViewPr>
    <p:cSldViewPr snapToObjects="1">
      <p:cViewPr>
        <p:scale>
          <a:sx n="30" d="100"/>
          <a:sy n="30" d="100"/>
        </p:scale>
        <p:origin x="-114" y="-78"/>
      </p:cViewPr>
      <p:guideLst>
        <p:guide orient="horz" pos="11520"/>
        <p:guide pos="1180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11780" y="11362270"/>
            <a:ext cx="31866840" cy="78401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23560" y="20726400"/>
            <a:ext cx="26243280" cy="93472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16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232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348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464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580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6969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8130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929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4009-79FC-CB4C-A40F-81620E9ECD6A}" type="datetimeFigureOut">
              <a:rPr lang="en-US" smtClean="0"/>
              <a:pPr/>
              <a:t>10/16/2009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B61E-FEB5-D548-83D1-2D7E19A8B5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4009-79FC-CB4C-A40F-81620E9ECD6A}" type="datetimeFigureOut">
              <a:rPr lang="en-US" smtClean="0"/>
              <a:pPr/>
              <a:t>10/16/2009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B61E-FEB5-D548-83D1-2D7E19A8B5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1442817" y="7814739"/>
            <a:ext cx="34580991" cy="1664377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86838" y="7814739"/>
            <a:ext cx="103131142" cy="1664377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4009-79FC-CB4C-A40F-81620E9ECD6A}" type="datetimeFigureOut">
              <a:rPr lang="en-US" smtClean="0"/>
              <a:pPr/>
              <a:t>10/16/2009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B61E-FEB5-D548-83D1-2D7E19A8B5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4009-79FC-CB4C-A40F-81620E9ECD6A}" type="datetimeFigureOut">
              <a:rPr lang="en-US" smtClean="0"/>
              <a:pPr/>
              <a:t>10/16/2009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B61E-FEB5-D548-83D1-2D7E19A8B5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1483" y="23503469"/>
            <a:ext cx="31866840" cy="7264400"/>
          </a:xfrm>
        </p:spPr>
        <p:txBody>
          <a:bodyPr anchor="t"/>
          <a:lstStyle>
            <a:lvl1pPr algn="l">
              <a:defRPr sz="18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61483" y="15502472"/>
            <a:ext cx="31866840" cy="8000997"/>
          </a:xfrm>
        </p:spPr>
        <p:txBody>
          <a:bodyPr anchor="b"/>
          <a:lstStyle>
            <a:lvl1pPr marL="0" indent="0">
              <a:buNone/>
              <a:defRPr sz="9300">
                <a:solidFill>
                  <a:schemeClr val="tx1">
                    <a:tint val="75000"/>
                  </a:schemeClr>
                </a:solidFill>
              </a:defRPr>
            </a:lvl1pPr>
            <a:lvl2pPr marL="2116150" indent="0">
              <a:buNone/>
              <a:defRPr sz="8300">
                <a:solidFill>
                  <a:schemeClr val="tx1">
                    <a:tint val="75000"/>
                  </a:schemeClr>
                </a:solidFill>
              </a:defRPr>
            </a:lvl2pPr>
            <a:lvl3pPr marL="4232300" indent="0">
              <a:buNone/>
              <a:defRPr sz="7400">
                <a:solidFill>
                  <a:schemeClr val="tx1">
                    <a:tint val="75000"/>
                  </a:schemeClr>
                </a:solidFill>
              </a:defRPr>
            </a:lvl3pPr>
            <a:lvl4pPr marL="6348451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4pPr>
            <a:lvl5pPr marL="8464601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5pPr>
            <a:lvl6pPr marL="10580751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6pPr>
            <a:lvl7pPr marL="12696901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7pPr>
            <a:lvl8pPr marL="14813051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8pPr>
            <a:lvl9pPr marL="16929202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4009-79FC-CB4C-A40F-81620E9ECD6A}" type="datetimeFigureOut">
              <a:rPr lang="en-US" smtClean="0"/>
              <a:pPr/>
              <a:t>10/16/2009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B61E-FEB5-D548-83D1-2D7E19A8B5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6836" y="45516800"/>
            <a:ext cx="68856064" cy="128735669"/>
          </a:xfrm>
        </p:spPr>
        <p:txBody>
          <a:bodyPr/>
          <a:lstStyle>
            <a:lvl1pPr>
              <a:defRPr sz="13000"/>
            </a:lvl1pPr>
            <a:lvl2pPr>
              <a:defRPr sz="11100"/>
            </a:lvl2pPr>
            <a:lvl3pPr>
              <a:defRPr sz="9300"/>
            </a:lvl3pPr>
            <a:lvl4pPr>
              <a:defRPr sz="8300"/>
            </a:lvl4pPr>
            <a:lvl5pPr>
              <a:defRPr sz="8300"/>
            </a:lvl5pPr>
            <a:lvl6pPr>
              <a:defRPr sz="8300"/>
            </a:lvl6pPr>
            <a:lvl7pPr>
              <a:defRPr sz="8300"/>
            </a:lvl7pPr>
            <a:lvl8pPr>
              <a:defRPr sz="8300"/>
            </a:lvl8pPr>
            <a:lvl9pPr>
              <a:defRPr sz="8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167742" y="45516800"/>
            <a:ext cx="68856068" cy="128735669"/>
          </a:xfrm>
        </p:spPr>
        <p:txBody>
          <a:bodyPr/>
          <a:lstStyle>
            <a:lvl1pPr>
              <a:defRPr sz="13000"/>
            </a:lvl1pPr>
            <a:lvl2pPr>
              <a:defRPr sz="11100"/>
            </a:lvl2pPr>
            <a:lvl3pPr>
              <a:defRPr sz="9300"/>
            </a:lvl3pPr>
            <a:lvl4pPr>
              <a:defRPr sz="8300"/>
            </a:lvl4pPr>
            <a:lvl5pPr>
              <a:defRPr sz="8300"/>
            </a:lvl5pPr>
            <a:lvl6pPr>
              <a:defRPr sz="8300"/>
            </a:lvl6pPr>
            <a:lvl7pPr>
              <a:defRPr sz="8300"/>
            </a:lvl7pPr>
            <a:lvl8pPr>
              <a:defRPr sz="8300"/>
            </a:lvl8pPr>
            <a:lvl9pPr>
              <a:defRPr sz="8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4009-79FC-CB4C-A40F-81620E9ECD6A}" type="datetimeFigureOut">
              <a:rPr lang="en-US" smtClean="0"/>
              <a:pPr/>
              <a:t>10/16/2009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B61E-FEB5-D548-83D1-2D7E19A8B5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4520" y="1464736"/>
            <a:ext cx="33741360" cy="6096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4520" y="8187269"/>
            <a:ext cx="16564771" cy="3412064"/>
          </a:xfrm>
        </p:spPr>
        <p:txBody>
          <a:bodyPr anchor="b"/>
          <a:lstStyle>
            <a:lvl1pPr marL="0" indent="0">
              <a:buNone/>
              <a:defRPr sz="11100" b="1"/>
            </a:lvl1pPr>
            <a:lvl2pPr marL="2116150" indent="0">
              <a:buNone/>
              <a:defRPr sz="9300" b="1"/>
            </a:lvl2pPr>
            <a:lvl3pPr marL="4232300" indent="0">
              <a:buNone/>
              <a:defRPr sz="8300" b="1"/>
            </a:lvl3pPr>
            <a:lvl4pPr marL="6348451" indent="0">
              <a:buNone/>
              <a:defRPr sz="7400" b="1"/>
            </a:lvl4pPr>
            <a:lvl5pPr marL="8464601" indent="0">
              <a:buNone/>
              <a:defRPr sz="7400" b="1"/>
            </a:lvl5pPr>
            <a:lvl6pPr marL="10580751" indent="0">
              <a:buNone/>
              <a:defRPr sz="7400" b="1"/>
            </a:lvl6pPr>
            <a:lvl7pPr marL="12696901" indent="0">
              <a:buNone/>
              <a:defRPr sz="7400" b="1"/>
            </a:lvl7pPr>
            <a:lvl8pPr marL="14813051" indent="0">
              <a:buNone/>
              <a:defRPr sz="7400" b="1"/>
            </a:lvl8pPr>
            <a:lvl9pPr marL="16929202" indent="0">
              <a:buNone/>
              <a:defRPr sz="7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74520" y="11599333"/>
            <a:ext cx="16564771" cy="21073536"/>
          </a:xfrm>
        </p:spPr>
        <p:txBody>
          <a:bodyPr/>
          <a:lstStyle>
            <a:lvl1pPr>
              <a:defRPr sz="11100"/>
            </a:lvl1pPr>
            <a:lvl2pPr>
              <a:defRPr sz="9300"/>
            </a:lvl2pPr>
            <a:lvl3pPr>
              <a:defRPr sz="83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044604" y="8187269"/>
            <a:ext cx="16571278" cy="3412064"/>
          </a:xfrm>
        </p:spPr>
        <p:txBody>
          <a:bodyPr anchor="b"/>
          <a:lstStyle>
            <a:lvl1pPr marL="0" indent="0">
              <a:buNone/>
              <a:defRPr sz="11100" b="1"/>
            </a:lvl1pPr>
            <a:lvl2pPr marL="2116150" indent="0">
              <a:buNone/>
              <a:defRPr sz="9300" b="1"/>
            </a:lvl2pPr>
            <a:lvl3pPr marL="4232300" indent="0">
              <a:buNone/>
              <a:defRPr sz="8300" b="1"/>
            </a:lvl3pPr>
            <a:lvl4pPr marL="6348451" indent="0">
              <a:buNone/>
              <a:defRPr sz="7400" b="1"/>
            </a:lvl4pPr>
            <a:lvl5pPr marL="8464601" indent="0">
              <a:buNone/>
              <a:defRPr sz="7400" b="1"/>
            </a:lvl5pPr>
            <a:lvl6pPr marL="10580751" indent="0">
              <a:buNone/>
              <a:defRPr sz="7400" b="1"/>
            </a:lvl6pPr>
            <a:lvl7pPr marL="12696901" indent="0">
              <a:buNone/>
              <a:defRPr sz="7400" b="1"/>
            </a:lvl7pPr>
            <a:lvl8pPr marL="14813051" indent="0">
              <a:buNone/>
              <a:defRPr sz="7400" b="1"/>
            </a:lvl8pPr>
            <a:lvl9pPr marL="16929202" indent="0">
              <a:buNone/>
              <a:defRPr sz="7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044604" y="11599333"/>
            <a:ext cx="16571278" cy="21073536"/>
          </a:xfrm>
        </p:spPr>
        <p:txBody>
          <a:bodyPr/>
          <a:lstStyle>
            <a:lvl1pPr>
              <a:defRPr sz="11100"/>
            </a:lvl1pPr>
            <a:lvl2pPr>
              <a:defRPr sz="9300"/>
            </a:lvl2pPr>
            <a:lvl3pPr>
              <a:defRPr sz="83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4009-79FC-CB4C-A40F-81620E9ECD6A}" type="datetimeFigureOut">
              <a:rPr lang="en-US" smtClean="0"/>
              <a:pPr/>
              <a:t>10/16/2009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B61E-FEB5-D548-83D1-2D7E19A8B5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4009-79FC-CB4C-A40F-81620E9ECD6A}" type="datetimeFigureOut">
              <a:rPr lang="en-US" smtClean="0"/>
              <a:pPr/>
              <a:t>10/16/2009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B61E-FEB5-D548-83D1-2D7E19A8B5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4009-79FC-CB4C-A40F-81620E9ECD6A}" type="datetimeFigureOut">
              <a:rPr lang="en-US" smtClean="0"/>
              <a:pPr/>
              <a:t>10/16/2009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B61E-FEB5-D548-83D1-2D7E19A8B5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4522" y="1456267"/>
            <a:ext cx="12334083" cy="6197600"/>
          </a:xfrm>
        </p:spPr>
        <p:txBody>
          <a:bodyPr anchor="b"/>
          <a:lstStyle>
            <a:lvl1pPr algn="l">
              <a:defRPr sz="93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57705" y="1456269"/>
            <a:ext cx="20958175" cy="31216603"/>
          </a:xfrm>
        </p:spPr>
        <p:txBody>
          <a:bodyPr/>
          <a:lstStyle>
            <a:lvl1pPr>
              <a:defRPr sz="14800"/>
            </a:lvl1pPr>
            <a:lvl2pPr>
              <a:defRPr sz="13000"/>
            </a:lvl2pPr>
            <a:lvl3pPr>
              <a:defRPr sz="11100"/>
            </a:lvl3pPr>
            <a:lvl4pPr>
              <a:defRPr sz="9300"/>
            </a:lvl4pPr>
            <a:lvl5pPr>
              <a:defRPr sz="9300"/>
            </a:lvl5pPr>
            <a:lvl6pPr>
              <a:defRPr sz="9300"/>
            </a:lvl6pPr>
            <a:lvl7pPr>
              <a:defRPr sz="9300"/>
            </a:lvl7pPr>
            <a:lvl8pPr>
              <a:defRPr sz="9300"/>
            </a:lvl8pPr>
            <a:lvl9pPr>
              <a:defRPr sz="9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74522" y="7653869"/>
            <a:ext cx="12334083" cy="25019003"/>
          </a:xfrm>
        </p:spPr>
        <p:txBody>
          <a:bodyPr/>
          <a:lstStyle>
            <a:lvl1pPr marL="0" indent="0">
              <a:buNone/>
              <a:defRPr sz="6500"/>
            </a:lvl1pPr>
            <a:lvl2pPr marL="2116150" indent="0">
              <a:buNone/>
              <a:defRPr sz="5600"/>
            </a:lvl2pPr>
            <a:lvl3pPr marL="4232300" indent="0">
              <a:buNone/>
              <a:defRPr sz="4600"/>
            </a:lvl3pPr>
            <a:lvl4pPr marL="6348451" indent="0">
              <a:buNone/>
              <a:defRPr sz="4200"/>
            </a:lvl4pPr>
            <a:lvl5pPr marL="8464601" indent="0">
              <a:buNone/>
              <a:defRPr sz="4200"/>
            </a:lvl5pPr>
            <a:lvl6pPr marL="10580751" indent="0">
              <a:buNone/>
              <a:defRPr sz="4200"/>
            </a:lvl6pPr>
            <a:lvl7pPr marL="12696901" indent="0">
              <a:buNone/>
              <a:defRPr sz="4200"/>
            </a:lvl7pPr>
            <a:lvl8pPr marL="14813051" indent="0">
              <a:buNone/>
              <a:defRPr sz="4200"/>
            </a:lvl8pPr>
            <a:lvl9pPr marL="16929202" indent="0">
              <a:buNone/>
              <a:defRPr sz="4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4009-79FC-CB4C-A40F-81620E9ECD6A}" type="datetimeFigureOut">
              <a:rPr lang="en-US" smtClean="0"/>
              <a:pPr/>
              <a:t>10/16/2009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B61E-FEB5-D548-83D1-2D7E19A8B5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48381" y="25603200"/>
            <a:ext cx="22494240" cy="3022603"/>
          </a:xfrm>
        </p:spPr>
        <p:txBody>
          <a:bodyPr anchor="b"/>
          <a:lstStyle>
            <a:lvl1pPr algn="l">
              <a:defRPr sz="93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348381" y="3268133"/>
            <a:ext cx="22494240" cy="21945600"/>
          </a:xfrm>
        </p:spPr>
        <p:txBody>
          <a:bodyPr/>
          <a:lstStyle>
            <a:lvl1pPr marL="0" indent="0">
              <a:buNone/>
              <a:defRPr sz="14800"/>
            </a:lvl1pPr>
            <a:lvl2pPr marL="2116150" indent="0">
              <a:buNone/>
              <a:defRPr sz="13000"/>
            </a:lvl2pPr>
            <a:lvl3pPr marL="4232300" indent="0">
              <a:buNone/>
              <a:defRPr sz="11100"/>
            </a:lvl3pPr>
            <a:lvl4pPr marL="6348451" indent="0">
              <a:buNone/>
              <a:defRPr sz="9300"/>
            </a:lvl4pPr>
            <a:lvl5pPr marL="8464601" indent="0">
              <a:buNone/>
              <a:defRPr sz="9300"/>
            </a:lvl5pPr>
            <a:lvl6pPr marL="10580751" indent="0">
              <a:buNone/>
              <a:defRPr sz="9300"/>
            </a:lvl6pPr>
            <a:lvl7pPr marL="12696901" indent="0">
              <a:buNone/>
              <a:defRPr sz="9300"/>
            </a:lvl7pPr>
            <a:lvl8pPr marL="14813051" indent="0">
              <a:buNone/>
              <a:defRPr sz="9300"/>
            </a:lvl8pPr>
            <a:lvl9pPr marL="16929202" indent="0">
              <a:buNone/>
              <a:defRPr sz="93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48381" y="28625803"/>
            <a:ext cx="22494240" cy="4292597"/>
          </a:xfrm>
        </p:spPr>
        <p:txBody>
          <a:bodyPr/>
          <a:lstStyle>
            <a:lvl1pPr marL="0" indent="0">
              <a:buNone/>
              <a:defRPr sz="6500"/>
            </a:lvl1pPr>
            <a:lvl2pPr marL="2116150" indent="0">
              <a:buNone/>
              <a:defRPr sz="5600"/>
            </a:lvl2pPr>
            <a:lvl3pPr marL="4232300" indent="0">
              <a:buNone/>
              <a:defRPr sz="4600"/>
            </a:lvl3pPr>
            <a:lvl4pPr marL="6348451" indent="0">
              <a:buNone/>
              <a:defRPr sz="4200"/>
            </a:lvl4pPr>
            <a:lvl5pPr marL="8464601" indent="0">
              <a:buNone/>
              <a:defRPr sz="4200"/>
            </a:lvl5pPr>
            <a:lvl6pPr marL="10580751" indent="0">
              <a:buNone/>
              <a:defRPr sz="4200"/>
            </a:lvl6pPr>
            <a:lvl7pPr marL="12696901" indent="0">
              <a:buNone/>
              <a:defRPr sz="4200"/>
            </a:lvl7pPr>
            <a:lvl8pPr marL="14813051" indent="0">
              <a:buNone/>
              <a:defRPr sz="4200"/>
            </a:lvl8pPr>
            <a:lvl9pPr marL="16929202" indent="0">
              <a:buNone/>
              <a:defRPr sz="4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54009-79FC-CB4C-A40F-81620E9ECD6A}" type="datetimeFigureOut">
              <a:rPr lang="en-US" smtClean="0"/>
              <a:pPr/>
              <a:t>10/16/2009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2B61E-FEB5-D548-83D1-2D7E19A8B5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74520" y="1464736"/>
            <a:ext cx="33741360" cy="6096000"/>
          </a:xfrm>
          <a:prstGeom prst="rect">
            <a:avLst/>
          </a:prstGeom>
        </p:spPr>
        <p:txBody>
          <a:bodyPr vert="horz" lIns="423230" tIns="211615" rIns="423230" bIns="211615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4520" y="8534403"/>
            <a:ext cx="33741360" cy="24138469"/>
          </a:xfrm>
          <a:prstGeom prst="rect">
            <a:avLst/>
          </a:prstGeom>
        </p:spPr>
        <p:txBody>
          <a:bodyPr vert="horz" lIns="423230" tIns="211615" rIns="423230" bIns="21161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74520" y="33900536"/>
            <a:ext cx="8747760" cy="1947333"/>
          </a:xfrm>
          <a:prstGeom prst="rect">
            <a:avLst/>
          </a:prstGeom>
        </p:spPr>
        <p:txBody>
          <a:bodyPr vert="horz" lIns="423230" tIns="211615" rIns="423230" bIns="211615" rtlCol="0" anchor="ctr"/>
          <a:lstStyle>
            <a:lvl1pPr algn="l">
              <a:defRPr sz="5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54009-79FC-CB4C-A40F-81620E9ECD6A}" type="datetimeFigureOut">
              <a:rPr lang="en-US" smtClean="0"/>
              <a:pPr/>
              <a:t>10/16/2009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809220" y="33900536"/>
            <a:ext cx="11871960" cy="1947333"/>
          </a:xfrm>
          <a:prstGeom prst="rect">
            <a:avLst/>
          </a:prstGeom>
        </p:spPr>
        <p:txBody>
          <a:bodyPr vert="horz" lIns="423230" tIns="211615" rIns="423230" bIns="211615" rtlCol="0" anchor="ctr"/>
          <a:lstStyle>
            <a:lvl1pPr algn="ctr">
              <a:defRPr sz="5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868120" y="33900536"/>
            <a:ext cx="8747760" cy="1947333"/>
          </a:xfrm>
          <a:prstGeom prst="rect">
            <a:avLst/>
          </a:prstGeom>
        </p:spPr>
        <p:txBody>
          <a:bodyPr vert="horz" lIns="423230" tIns="211615" rIns="423230" bIns="211615" rtlCol="0" anchor="ctr"/>
          <a:lstStyle>
            <a:lvl1pPr algn="r">
              <a:defRPr sz="5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2B61E-FEB5-D548-83D1-2D7E19A8B57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116150" rtl="0" eaLnBrk="1" latinLnBrk="0" hangingPunct="1">
        <a:spcBef>
          <a:spcPct val="0"/>
        </a:spcBef>
        <a:buNone/>
        <a:defRPr sz="20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87113" indent="-1587113" algn="l" defTabSz="2116150" rtl="0" eaLnBrk="1" latinLnBrk="0" hangingPunct="1">
        <a:spcBef>
          <a:spcPct val="20000"/>
        </a:spcBef>
        <a:buFont typeface="Arial"/>
        <a:buChar char="•"/>
        <a:defRPr sz="14800" kern="1200">
          <a:solidFill>
            <a:schemeClr val="tx1"/>
          </a:solidFill>
          <a:latin typeface="+mn-lt"/>
          <a:ea typeface="+mn-ea"/>
          <a:cs typeface="+mn-cs"/>
        </a:defRPr>
      </a:lvl1pPr>
      <a:lvl2pPr marL="3438744" indent="-1322594" algn="l" defTabSz="2116150" rtl="0" eaLnBrk="1" latinLnBrk="0" hangingPunct="1">
        <a:spcBef>
          <a:spcPct val="20000"/>
        </a:spcBef>
        <a:buFont typeface="Arial"/>
        <a:buChar char="–"/>
        <a:defRPr sz="13000" kern="1200">
          <a:solidFill>
            <a:schemeClr val="tx1"/>
          </a:solidFill>
          <a:latin typeface="+mn-lt"/>
          <a:ea typeface="+mn-ea"/>
          <a:cs typeface="+mn-cs"/>
        </a:defRPr>
      </a:lvl2pPr>
      <a:lvl3pPr marL="5290376" indent="-1058075" algn="l" defTabSz="2116150" rtl="0" eaLnBrk="1" latinLnBrk="0" hangingPunct="1">
        <a:spcBef>
          <a:spcPct val="20000"/>
        </a:spcBef>
        <a:buFont typeface="Arial"/>
        <a:buChar char="•"/>
        <a:defRPr sz="11100" kern="1200">
          <a:solidFill>
            <a:schemeClr val="tx1"/>
          </a:solidFill>
          <a:latin typeface="+mn-lt"/>
          <a:ea typeface="+mn-ea"/>
          <a:cs typeface="+mn-cs"/>
        </a:defRPr>
      </a:lvl3pPr>
      <a:lvl4pPr marL="7406526" indent="-1058075" algn="l" defTabSz="2116150" rtl="0" eaLnBrk="1" latinLnBrk="0" hangingPunct="1">
        <a:spcBef>
          <a:spcPct val="20000"/>
        </a:spcBef>
        <a:buFont typeface="Arial"/>
        <a:buChar char="–"/>
        <a:defRPr sz="9300" kern="1200">
          <a:solidFill>
            <a:schemeClr val="tx1"/>
          </a:solidFill>
          <a:latin typeface="+mn-lt"/>
          <a:ea typeface="+mn-ea"/>
          <a:cs typeface="+mn-cs"/>
        </a:defRPr>
      </a:lvl4pPr>
      <a:lvl5pPr marL="9522676" indent="-1058075" algn="l" defTabSz="2116150" rtl="0" eaLnBrk="1" latinLnBrk="0" hangingPunct="1">
        <a:spcBef>
          <a:spcPct val="20000"/>
        </a:spcBef>
        <a:buFont typeface="Arial"/>
        <a:buChar char="»"/>
        <a:defRPr sz="9300" kern="1200">
          <a:solidFill>
            <a:schemeClr val="tx1"/>
          </a:solidFill>
          <a:latin typeface="+mn-lt"/>
          <a:ea typeface="+mn-ea"/>
          <a:cs typeface="+mn-cs"/>
        </a:defRPr>
      </a:lvl5pPr>
      <a:lvl6pPr marL="11638826" indent="-1058075" algn="l" defTabSz="2116150" rtl="0" eaLnBrk="1" latinLnBrk="0" hangingPunct="1">
        <a:spcBef>
          <a:spcPct val="20000"/>
        </a:spcBef>
        <a:buFont typeface="Arial"/>
        <a:buChar char="•"/>
        <a:defRPr sz="9300" kern="1200">
          <a:solidFill>
            <a:schemeClr val="tx1"/>
          </a:solidFill>
          <a:latin typeface="+mn-lt"/>
          <a:ea typeface="+mn-ea"/>
          <a:cs typeface="+mn-cs"/>
        </a:defRPr>
      </a:lvl6pPr>
      <a:lvl7pPr marL="13754976" indent="-1058075" algn="l" defTabSz="2116150" rtl="0" eaLnBrk="1" latinLnBrk="0" hangingPunct="1">
        <a:spcBef>
          <a:spcPct val="20000"/>
        </a:spcBef>
        <a:buFont typeface="Arial"/>
        <a:buChar char="•"/>
        <a:defRPr sz="9300" kern="1200">
          <a:solidFill>
            <a:schemeClr val="tx1"/>
          </a:solidFill>
          <a:latin typeface="+mn-lt"/>
          <a:ea typeface="+mn-ea"/>
          <a:cs typeface="+mn-cs"/>
        </a:defRPr>
      </a:lvl7pPr>
      <a:lvl8pPr marL="15871127" indent="-1058075" algn="l" defTabSz="2116150" rtl="0" eaLnBrk="1" latinLnBrk="0" hangingPunct="1">
        <a:spcBef>
          <a:spcPct val="20000"/>
        </a:spcBef>
        <a:buFont typeface="Arial"/>
        <a:buChar char="•"/>
        <a:defRPr sz="9300" kern="1200">
          <a:solidFill>
            <a:schemeClr val="tx1"/>
          </a:solidFill>
          <a:latin typeface="+mn-lt"/>
          <a:ea typeface="+mn-ea"/>
          <a:cs typeface="+mn-cs"/>
        </a:defRPr>
      </a:lvl8pPr>
      <a:lvl9pPr marL="17987277" indent="-1058075" algn="l" defTabSz="2116150" rtl="0" eaLnBrk="1" latinLnBrk="0" hangingPunct="1">
        <a:spcBef>
          <a:spcPct val="20000"/>
        </a:spcBef>
        <a:buFont typeface="Arial"/>
        <a:buChar char="•"/>
        <a:defRPr sz="9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16150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1pPr>
      <a:lvl2pPr marL="2116150" algn="l" defTabSz="2116150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2pPr>
      <a:lvl3pPr marL="4232300" algn="l" defTabSz="2116150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3pPr>
      <a:lvl4pPr marL="6348451" algn="l" defTabSz="2116150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4pPr>
      <a:lvl5pPr marL="8464601" algn="l" defTabSz="2116150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5pPr>
      <a:lvl6pPr marL="10580751" algn="l" defTabSz="2116150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6pPr>
      <a:lvl7pPr marL="12696901" algn="l" defTabSz="2116150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7pPr>
      <a:lvl8pPr marL="14813051" algn="l" defTabSz="2116150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8pPr>
      <a:lvl9pPr marL="16929202" algn="l" defTabSz="2116150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9"/>
          <p:cNvGrpSpPr/>
          <p:nvPr/>
        </p:nvGrpSpPr>
        <p:grpSpPr>
          <a:xfrm>
            <a:off x="583581" y="519893"/>
            <a:ext cx="36300961" cy="1799952"/>
            <a:chOff x="389445" y="571883"/>
            <a:chExt cx="36733018" cy="1979950"/>
          </a:xfrm>
        </p:grpSpPr>
        <p:sp>
          <p:nvSpPr>
            <p:cNvPr id="5" name="Rectangle 187"/>
            <p:cNvSpPr>
              <a:spLocks noChangeArrowheads="1"/>
            </p:cNvSpPr>
            <p:nvPr/>
          </p:nvSpPr>
          <p:spPr bwMode="auto">
            <a:xfrm>
              <a:off x="389445" y="571883"/>
              <a:ext cx="36733018" cy="1979950"/>
            </a:xfrm>
            <a:prstGeom prst="rect">
              <a:avLst/>
            </a:prstGeom>
            <a:solidFill>
              <a:srgbClr val="FFFFFF"/>
            </a:solidFill>
            <a:ln w="190500" cap="flat" cmpd="sng" algn="ctr">
              <a:solidFill>
                <a:srgbClr val="1F497D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dirty="0">
                <a:latin typeface="Calibri"/>
                <a:cs typeface="Calibri"/>
              </a:endParaRPr>
            </a:p>
          </p:txBody>
        </p:sp>
        <p:sp>
          <p:nvSpPr>
            <p:cNvPr id="6" name="Text Box 163"/>
            <p:cNvSpPr txBox="1">
              <a:spLocks noChangeArrowheads="1"/>
            </p:cNvSpPr>
            <p:nvPr/>
          </p:nvSpPr>
          <p:spPr bwMode="auto">
            <a:xfrm>
              <a:off x="699265" y="901677"/>
              <a:ext cx="36113378" cy="1320364"/>
            </a:xfrm>
            <a:prstGeom prst="rect">
              <a:avLst/>
            </a:prstGeom>
            <a:solidFill>
              <a:schemeClr val="bg1"/>
            </a:solidFill>
            <a:ln w="92075">
              <a:solidFill>
                <a:srgbClr val="FFCC00"/>
              </a:solidFill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pPr algn="ctr">
                <a:spcAft>
                  <a:spcPts val="597"/>
                </a:spcAft>
              </a:pPr>
              <a:r>
                <a:rPr lang="en-US" sz="7200" b="1" dirty="0" smtClean="0">
                  <a:solidFill>
                    <a:srgbClr val="074884"/>
                  </a:solidFill>
                  <a:cs typeface="Calibri"/>
                </a:rPr>
                <a:t>Genetic Screen and Analysis of Regulators of Sexually Dimorphic Motor Neuron Development</a:t>
              </a:r>
              <a:endParaRPr lang="en-US" sz="7200" b="1" dirty="0">
                <a:solidFill>
                  <a:srgbClr val="074884"/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7" name="Text Box 38"/>
          <p:cNvSpPr txBox="1">
            <a:spLocks noChangeArrowheads="1"/>
          </p:cNvSpPr>
          <p:nvPr/>
        </p:nvSpPr>
        <p:spPr bwMode="auto">
          <a:xfrm>
            <a:off x="6754840" y="2564490"/>
            <a:ext cx="23958442" cy="69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01" tIns="45700" rIns="91401" bIns="45700">
            <a:prstTxWarp prst="textNoShape">
              <a:avLst/>
            </a:prstTxWarp>
          </a:bodyPr>
          <a:lstStyle/>
          <a:p>
            <a:pPr algn="ctr" defTabSz="914029">
              <a:spcBef>
                <a:spcPct val="50000"/>
              </a:spcBef>
            </a:pPr>
            <a:r>
              <a:rPr lang="en-US" sz="3900" b="1" dirty="0" smtClean="0">
                <a:solidFill>
                  <a:srgbClr val="074884"/>
                </a:solidFill>
                <a:latin typeface="Calibri"/>
                <a:cs typeface="Calibri"/>
              </a:rPr>
              <a:t>Jack Timmons, Esther Liu, Zachary </a:t>
            </a:r>
            <a:r>
              <a:rPr lang="en-US" sz="3900" b="1" dirty="0" err="1">
                <a:solidFill>
                  <a:srgbClr val="074884"/>
                </a:solidFill>
                <a:latin typeface="Calibri"/>
                <a:cs typeface="Calibri"/>
              </a:rPr>
              <a:t>Palchick</a:t>
            </a:r>
            <a:r>
              <a:rPr lang="en-US" sz="3900" b="1" dirty="0">
                <a:solidFill>
                  <a:srgbClr val="074884"/>
                </a:solidFill>
                <a:latin typeface="Calibri"/>
                <a:cs typeface="Calibri"/>
              </a:rPr>
              <a:t>, </a:t>
            </a:r>
            <a:r>
              <a:rPr lang="en-US" sz="3900" b="1" dirty="0" smtClean="0">
                <a:solidFill>
                  <a:srgbClr val="074884"/>
                </a:solidFill>
                <a:latin typeface="Calibri"/>
                <a:cs typeface="Calibri"/>
              </a:rPr>
              <a:t>Sonya Krishnan, and Jennifer </a:t>
            </a:r>
            <a:r>
              <a:rPr lang="en-US" sz="3900" b="1" dirty="0">
                <a:solidFill>
                  <a:srgbClr val="074884"/>
                </a:solidFill>
                <a:latin typeface="Calibri"/>
                <a:cs typeface="Calibri"/>
              </a:rPr>
              <a:t>Ross Wolff</a:t>
            </a:r>
          </a:p>
        </p:txBody>
      </p:sp>
      <p:sp>
        <p:nvSpPr>
          <p:cNvPr id="8" name="Text Box 39"/>
          <p:cNvSpPr txBox="1">
            <a:spLocks noChangeArrowheads="1"/>
          </p:cNvSpPr>
          <p:nvPr/>
        </p:nvSpPr>
        <p:spPr bwMode="auto">
          <a:xfrm>
            <a:off x="9780562" y="3255826"/>
            <a:ext cx="17906999" cy="706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01" tIns="45700" rIns="91401" bIns="45700">
            <a:prstTxWarp prst="textNoShape">
              <a:avLst/>
            </a:prstTxWarp>
          </a:bodyPr>
          <a:lstStyle/>
          <a:p>
            <a:pPr algn="ctr" defTabSz="914029">
              <a:spcBef>
                <a:spcPct val="50000"/>
              </a:spcBef>
            </a:pPr>
            <a:r>
              <a:rPr lang="en-US" sz="3400" dirty="0">
                <a:solidFill>
                  <a:schemeClr val="tx2"/>
                </a:solidFill>
                <a:latin typeface="Calibri"/>
                <a:cs typeface="Calibri"/>
              </a:rPr>
              <a:t>Carleton College Biology Department, 1 North College Street, Northfield, Minnesota</a:t>
            </a:r>
            <a:endParaRPr lang="en-US" sz="3400" i="1" dirty="0">
              <a:solidFill>
                <a:schemeClr val="tx2"/>
              </a:solidFill>
              <a:latin typeface="Calibri"/>
              <a:cs typeface="Calibri"/>
            </a:endParaRPr>
          </a:p>
        </p:txBody>
      </p:sp>
      <p:sp>
        <p:nvSpPr>
          <p:cNvPr id="9" name="Rounded Rectangle 8"/>
          <p:cNvSpPr>
            <a:spLocks noChangeArrowheads="1"/>
          </p:cNvSpPr>
          <p:nvPr/>
        </p:nvSpPr>
        <p:spPr bwMode="auto">
          <a:xfrm>
            <a:off x="381000" y="3962399"/>
            <a:ext cx="36706122" cy="166125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1401" tIns="45700" rIns="91401" bIns="45700" anchor="ctr">
            <a:prstTxWarp prst="textNoShape">
              <a:avLst/>
            </a:prstTxWarp>
          </a:bodyPr>
          <a:lstStyle/>
          <a:p>
            <a:pPr algn="ctr"/>
            <a:endParaRPr lang="en-US" b="0">
              <a:solidFill>
                <a:srgbClr val="FFFFFF"/>
              </a:solidFill>
              <a:latin typeface="Calibri" pitchFamily="-65" charset="0"/>
            </a:endParaRPr>
          </a:p>
        </p:txBody>
      </p:sp>
      <p:grpSp>
        <p:nvGrpSpPr>
          <p:cNvPr id="83" name="Group 82"/>
          <p:cNvGrpSpPr/>
          <p:nvPr/>
        </p:nvGrpSpPr>
        <p:grpSpPr>
          <a:xfrm>
            <a:off x="609600" y="4364184"/>
            <a:ext cx="14578727" cy="23629455"/>
            <a:chOff x="381000" y="4364184"/>
            <a:chExt cx="14578727" cy="23629455"/>
          </a:xfrm>
        </p:grpSpPr>
        <p:sp>
          <p:nvSpPr>
            <p:cNvPr id="13" name="TextBox 12"/>
            <p:cNvSpPr txBox="1"/>
            <p:nvPr/>
          </p:nvSpPr>
          <p:spPr>
            <a:xfrm>
              <a:off x="381000" y="10820402"/>
              <a:ext cx="14578727" cy="1292621"/>
            </a:xfrm>
            <a:prstGeom prst="rect">
              <a:avLst/>
            </a:prstGeom>
            <a:noFill/>
          </p:spPr>
          <p:txBody>
            <a:bodyPr wrap="square" lIns="91401" tIns="45700" rIns="91401" bIns="45700" rtlCol="0">
              <a:spAutoFit/>
            </a:bodyPr>
            <a:lstStyle/>
            <a:p>
              <a:pPr algn="ctr"/>
              <a:r>
                <a:rPr lang="en-US" sz="3900" b="1" dirty="0">
                  <a:latin typeface="+mj-lt"/>
                  <a:cs typeface="Arial"/>
                </a:rPr>
                <a:t>Sex-specific motor neurons control reproductive behaviors</a:t>
              </a:r>
            </a:p>
            <a:p>
              <a:pPr algn="ctr"/>
              <a:endParaRPr lang="en-US" sz="3900" dirty="0">
                <a:latin typeface="+mj-lt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75914" y="17754602"/>
              <a:ext cx="13868400" cy="692457"/>
            </a:xfrm>
            <a:prstGeom prst="rect">
              <a:avLst/>
            </a:prstGeom>
            <a:noFill/>
          </p:spPr>
          <p:txBody>
            <a:bodyPr wrap="square" lIns="91401" tIns="45700" rIns="91401" bIns="45700" rtlCol="0">
              <a:spAutoFit/>
            </a:bodyPr>
            <a:lstStyle/>
            <a:p>
              <a:r>
                <a:rPr lang="en-US" sz="3900" b="1" dirty="0">
                  <a:latin typeface="Calibri"/>
                  <a:cs typeface="Calibri"/>
                </a:rPr>
                <a:t>Sexual Dimorphism in </a:t>
              </a:r>
              <a:r>
                <a:rPr lang="en-US" sz="3900" b="1" i="1" dirty="0">
                  <a:latin typeface="Calibri"/>
                  <a:cs typeface="Calibri"/>
                </a:rPr>
                <a:t>C. </a:t>
              </a:r>
              <a:r>
                <a:rPr lang="en-US" sz="3900" b="1" i="1" dirty="0" err="1">
                  <a:latin typeface="Calibri"/>
                  <a:cs typeface="Calibri"/>
                </a:rPr>
                <a:t>elegans</a:t>
              </a:r>
              <a:r>
                <a:rPr lang="en-US" sz="3900" b="1" dirty="0" smtClean="0">
                  <a:latin typeface="Calibri"/>
                  <a:cs typeface="Calibri"/>
                </a:rPr>
                <a:t>requires </a:t>
              </a:r>
              <a:r>
                <a:rPr lang="en-US" sz="3900" b="1" dirty="0" err="1" smtClean="0">
                  <a:latin typeface="Calibri"/>
                  <a:cs typeface="Calibri"/>
                </a:rPr>
                <a:t>Hox</a:t>
              </a:r>
              <a:r>
                <a:rPr lang="en-US" sz="3900" b="1" dirty="0" smtClean="0">
                  <a:latin typeface="Calibri"/>
                  <a:cs typeface="Calibri"/>
                </a:rPr>
                <a:t> proteins and </a:t>
              </a:r>
              <a:r>
                <a:rPr lang="en-US" sz="3900" b="1" dirty="0">
                  <a:latin typeface="Calibri"/>
                  <a:cs typeface="Calibri"/>
                </a:rPr>
                <a:t>TRA-1</a:t>
              </a:r>
              <a:endParaRPr lang="en-US" sz="3900" dirty="0">
                <a:latin typeface="Calibri"/>
                <a:cs typeface="Calibri"/>
              </a:endParaRPr>
            </a:p>
          </p:txBody>
        </p:sp>
        <p:grpSp>
          <p:nvGrpSpPr>
            <p:cNvPr id="15" name="Group 71"/>
            <p:cNvGrpSpPr/>
            <p:nvPr/>
          </p:nvGrpSpPr>
          <p:grpSpPr>
            <a:xfrm>
              <a:off x="10962193" y="18548801"/>
              <a:ext cx="3592007" cy="3015801"/>
              <a:chOff x="444321" y="27358874"/>
              <a:chExt cx="3680886" cy="3476726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444321" y="27358874"/>
                <a:ext cx="3680886" cy="3476726"/>
              </a:xfrm>
              <a:prstGeom prst="rect">
                <a:avLst/>
              </a:prstGeom>
              <a:solidFill>
                <a:srgbClr val="FFFFFF"/>
              </a:solidFill>
              <a:ln w="12700" cap="flat" cmpd="sng" algn="ctr">
                <a:solidFill>
                  <a:srgbClr val="07488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7" name="Picture 16" descr="Lineage.jp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617220" y="27511274"/>
                <a:ext cx="3345180" cy="3168537"/>
              </a:xfrm>
              <a:prstGeom prst="rect">
                <a:avLst/>
              </a:prstGeom>
            </p:spPr>
          </p:pic>
        </p:grpSp>
        <p:grpSp>
          <p:nvGrpSpPr>
            <p:cNvPr id="18" name="Group 70"/>
            <p:cNvGrpSpPr>
              <a:grpSpLocks/>
            </p:cNvGrpSpPr>
            <p:nvPr/>
          </p:nvGrpSpPr>
          <p:grpSpPr bwMode="auto">
            <a:xfrm>
              <a:off x="736105" y="4364184"/>
              <a:ext cx="14024498" cy="801685"/>
              <a:chOff x="18528" y="5708"/>
              <a:chExt cx="6476" cy="606"/>
            </a:xfrm>
          </p:grpSpPr>
          <p:sp>
            <p:nvSpPr>
              <p:cNvPr id="19" name="Rounded Rectangle 11"/>
              <p:cNvSpPr>
                <a:spLocks noChangeArrowheads="1"/>
              </p:cNvSpPr>
              <p:nvPr/>
            </p:nvSpPr>
            <p:spPr bwMode="auto">
              <a:xfrm>
                <a:off x="18528" y="5760"/>
                <a:ext cx="6476" cy="554"/>
              </a:xfrm>
              <a:prstGeom prst="roundRect">
                <a:avLst>
                  <a:gd name="adj" fmla="val 16667"/>
                </a:avLst>
              </a:prstGeom>
              <a:solidFill>
                <a:schemeClr val="tx2"/>
              </a:solidFill>
              <a:ln w="25400" algn="ctr">
                <a:solidFill>
                  <a:srgbClr val="FFCC00"/>
                </a:solidFill>
                <a:round/>
                <a:headEnd/>
                <a:tailEnd/>
              </a:ln>
            </p:spPr>
            <p:txBody>
              <a:bodyPr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4400" b="1" dirty="0">
                  <a:solidFill>
                    <a:srgbClr val="FFFFFF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0" name="TextBox 12"/>
              <p:cNvSpPr txBox="1">
                <a:spLocks noChangeArrowheads="1"/>
              </p:cNvSpPr>
              <p:nvPr/>
            </p:nvSpPr>
            <p:spPr bwMode="auto">
              <a:xfrm>
                <a:off x="18528" y="5708"/>
                <a:ext cx="6334" cy="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sz="4900" b="1" dirty="0">
                    <a:solidFill>
                      <a:srgbClr val="FFCC00"/>
                    </a:solidFill>
                    <a:latin typeface="+mj-lt"/>
                    <a:ea typeface="Times New Roman" pitchFamily="-65" charset="0"/>
                    <a:cs typeface="Arial"/>
                  </a:rPr>
                  <a:t>INTRODUCTION</a:t>
                </a:r>
              </a:p>
            </p:txBody>
          </p:sp>
        </p:grpSp>
        <p:grpSp>
          <p:nvGrpSpPr>
            <p:cNvPr id="24" name="Group 100"/>
            <p:cNvGrpSpPr/>
            <p:nvPr/>
          </p:nvGrpSpPr>
          <p:grpSpPr>
            <a:xfrm>
              <a:off x="756056" y="21717002"/>
              <a:ext cx="13798143" cy="3366853"/>
              <a:chOff x="457200" y="25709661"/>
              <a:chExt cx="12954000" cy="3703539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457200" y="25709661"/>
                <a:ext cx="12954000" cy="3703539"/>
              </a:xfrm>
              <a:prstGeom prst="rect">
                <a:avLst/>
              </a:prstGeom>
              <a:solidFill>
                <a:srgbClr val="FFFFFF"/>
              </a:solidFill>
              <a:ln w="12700" cap="flat" cmpd="sng" algn="ctr">
                <a:solidFill>
                  <a:srgbClr val="07488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6" name="Picture 25"/>
              <p:cNvPicPr>
                <a:picLocks noChangeAspect="1"/>
              </p:cNvPicPr>
              <p:nvPr/>
            </p:nvPicPr>
            <p:blipFill>
              <a:blip r:embed="rId3" cstate="print"/>
              <a:srcRect b="22964"/>
              <a:stretch>
                <a:fillRect/>
              </a:stretch>
            </p:blipFill>
            <p:spPr>
              <a:xfrm>
                <a:off x="660400" y="25919195"/>
                <a:ext cx="12635255" cy="3320265"/>
              </a:xfrm>
              <a:prstGeom prst="rect">
                <a:avLst/>
              </a:prstGeom>
            </p:spPr>
          </p:pic>
        </p:grpSp>
        <p:grpSp>
          <p:nvGrpSpPr>
            <p:cNvPr id="27" name="Group 70"/>
            <p:cNvGrpSpPr/>
            <p:nvPr/>
          </p:nvGrpSpPr>
          <p:grpSpPr>
            <a:xfrm>
              <a:off x="762000" y="11734800"/>
              <a:ext cx="13792200" cy="4572000"/>
              <a:chOff x="458813" y="22097999"/>
              <a:chExt cx="12954000" cy="5198505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458813" y="22097999"/>
                <a:ext cx="12954000" cy="5198505"/>
              </a:xfrm>
              <a:prstGeom prst="rect">
                <a:avLst/>
              </a:prstGeom>
              <a:solidFill>
                <a:srgbClr val="FFFFFF"/>
              </a:solidFill>
              <a:ln w="12700" cap="flat" cmpd="sng" algn="ctr">
                <a:solidFill>
                  <a:srgbClr val="07488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9" name="Picture 28" descr="CA_CP_VC_noframe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58799" y="22225000"/>
                <a:ext cx="12762255" cy="5011357"/>
              </a:xfrm>
              <a:prstGeom prst="rect">
                <a:avLst/>
              </a:prstGeom>
            </p:spPr>
          </p:pic>
        </p:grpSp>
        <p:sp>
          <p:nvSpPr>
            <p:cNvPr id="39" name="TextBox 38"/>
            <p:cNvSpPr txBox="1"/>
            <p:nvPr/>
          </p:nvSpPr>
          <p:spPr>
            <a:xfrm>
              <a:off x="761999" y="5334001"/>
              <a:ext cx="14021262" cy="5601493"/>
            </a:xfrm>
            <a:prstGeom prst="rect">
              <a:avLst/>
            </a:prstGeom>
            <a:noFill/>
          </p:spPr>
          <p:txBody>
            <a:bodyPr wrap="square" lIns="91401" tIns="45700" rIns="91401" bIns="45700" rtlCol="0">
              <a:spAutoFit/>
            </a:bodyPr>
            <a:lstStyle/>
            <a:p>
              <a:pPr algn="just">
                <a:spcAft>
                  <a:spcPts val="1200"/>
                </a:spcAft>
              </a:pPr>
              <a:r>
                <a:rPr lang="en-US" sz="2900" dirty="0" smtClean="0"/>
                <a:t>Sex-specific neuronal development is a foundation of reproductive behavior throughout the animal kingdom. Knowing how sex-determining genes and regulators of cell identity, division, and patterning interact to generate unique neurons in each sex is critical for understanding normal development and sexually dimorphic d</a:t>
              </a:r>
              <a:r>
                <a:rPr lang="en-US" sz="2900" dirty="0"/>
                <a:t>e</a:t>
              </a:r>
              <a:r>
                <a:rPr lang="en-US" sz="2900" dirty="0" smtClean="0"/>
                <a:t>velopmental disorders. </a:t>
              </a:r>
            </a:p>
            <a:p>
              <a:pPr algn="just"/>
              <a:r>
                <a:rPr lang="en-US" sz="2900" dirty="0" smtClean="0"/>
                <a:t>In this study, the model organism </a:t>
              </a:r>
              <a:r>
                <a:rPr lang="en-US" sz="2900" i="1" dirty="0" smtClean="0"/>
                <a:t>C. </a:t>
              </a:r>
              <a:r>
                <a:rPr lang="en-US" sz="2900" i="1" dirty="0" err="1" smtClean="0"/>
                <a:t>elegans</a:t>
              </a:r>
              <a:r>
                <a:rPr lang="en-US" sz="2900" i="1" dirty="0" smtClean="0"/>
                <a:t> </a:t>
              </a:r>
              <a:r>
                <a:rPr lang="en-US" sz="2900" dirty="0" smtClean="0"/>
                <a:t>is used to study neuronal development. The main sex-specific motor neurons in this investigation include the </a:t>
              </a:r>
              <a:r>
                <a:rPr lang="en-US" sz="2900" dirty="0" err="1" smtClean="0"/>
                <a:t>CAs</a:t>
              </a:r>
              <a:r>
                <a:rPr lang="en-US" sz="2900" dirty="0" smtClean="0"/>
                <a:t> in males, which synapse dorsal mating muscles, </a:t>
              </a:r>
              <a:r>
                <a:rPr lang="en-US" sz="2900" dirty="0" err="1" smtClean="0"/>
                <a:t>CPs</a:t>
              </a:r>
              <a:r>
                <a:rPr lang="en-US" sz="2900" dirty="0" smtClean="0"/>
                <a:t> in males, which control ventral mating movements, and VCs in hermaphrodite, which regulate egg laying. Although </a:t>
              </a:r>
              <a:r>
                <a:rPr lang="en-US" sz="2900" dirty="0" err="1" smtClean="0"/>
                <a:t>CAs</a:t>
              </a:r>
              <a:r>
                <a:rPr lang="en-US" sz="2900" dirty="0" smtClean="0"/>
                <a:t>, </a:t>
              </a:r>
              <a:r>
                <a:rPr lang="en-US" sz="2900" dirty="0" err="1" smtClean="0"/>
                <a:t>CPs</a:t>
              </a:r>
              <a:r>
                <a:rPr lang="en-US" sz="2900" dirty="0" smtClean="0"/>
                <a:t>, and VCs have different roles in behavior, they arise from common precursor cells (</a:t>
              </a:r>
              <a:r>
                <a:rPr lang="en-US" sz="2900" dirty="0" err="1" smtClean="0"/>
                <a:t>Pn.aap</a:t>
              </a:r>
              <a:r>
                <a:rPr lang="en-US" sz="2900" dirty="0" smtClean="0"/>
                <a:t> cells). What causes </a:t>
              </a:r>
              <a:r>
                <a:rPr lang="en-US" sz="2900" dirty="0" err="1" smtClean="0"/>
                <a:t>Pn.aap</a:t>
              </a:r>
              <a:r>
                <a:rPr lang="en-US" sz="2900" dirty="0" smtClean="0"/>
                <a:t> cell division to produce </a:t>
              </a:r>
              <a:r>
                <a:rPr lang="en-US" sz="2900" dirty="0" err="1" smtClean="0"/>
                <a:t>CAs</a:t>
              </a:r>
              <a:r>
                <a:rPr lang="en-US" sz="2900" dirty="0" smtClean="0"/>
                <a:t> and </a:t>
              </a:r>
              <a:r>
                <a:rPr lang="en-US" sz="2900" dirty="0" err="1" smtClean="0"/>
                <a:t>CPs</a:t>
              </a:r>
              <a:r>
                <a:rPr lang="en-US" sz="2900" dirty="0" smtClean="0"/>
                <a:t> in males, but VCs in hermaphrodites? Our goal is to answer this question by identifying new genes that promote sexually dimorphic motor neuron development. </a:t>
              </a:r>
              <a:endParaRPr lang="en-US" sz="29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86565" y="16383000"/>
              <a:ext cx="13867634" cy="1431120"/>
            </a:xfrm>
            <a:prstGeom prst="rect">
              <a:avLst/>
            </a:prstGeom>
            <a:noFill/>
          </p:spPr>
          <p:txBody>
            <a:bodyPr wrap="square" lIns="91401" tIns="45700" rIns="91401" bIns="45700" rtlCol="0">
              <a:spAutoFit/>
            </a:bodyPr>
            <a:lstStyle/>
            <a:p>
              <a:pPr algn="just"/>
              <a:r>
                <a:rPr lang="en-US" sz="2900" dirty="0" smtClean="0"/>
                <a:t>GFP markers are widely used to examine sex-specific motor neuron expression. </a:t>
              </a:r>
              <a:r>
                <a:rPr lang="en-US" sz="2900" i="1" dirty="0" smtClean="0"/>
                <a:t>ida-1</a:t>
              </a:r>
              <a:r>
                <a:rPr lang="en-US" sz="2900" i="1" dirty="0"/>
                <a:t>::</a:t>
              </a:r>
              <a:r>
                <a:rPr lang="en-US" sz="2900" i="1" dirty="0" smtClean="0"/>
                <a:t>gfp </a:t>
              </a:r>
              <a:r>
                <a:rPr lang="en-US" sz="2900" dirty="0" smtClean="0"/>
                <a:t>marks </a:t>
              </a:r>
              <a:r>
                <a:rPr lang="en-US" sz="2900" dirty="0" err="1" smtClean="0"/>
                <a:t>peptidergic</a:t>
              </a:r>
              <a:r>
                <a:rPr lang="en-US" sz="2900" dirty="0" smtClean="0"/>
                <a:t> neurons such as CAs and VCs. </a:t>
              </a:r>
              <a:r>
                <a:rPr lang="en-US" sz="2900" i="1" dirty="0" smtClean="0"/>
                <a:t>tph-1::</a:t>
              </a:r>
              <a:r>
                <a:rPr lang="en-US" sz="2900" i="1" dirty="0" err="1" smtClean="0"/>
                <a:t>gfp</a:t>
              </a:r>
              <a:r>
                <a:rPr lang="en-US" sz="2900" i="1" dirty="0" smtClean="0"/>
                <a:t> </a:t>
              </a:r>
              <a:r>
                <a:rPr lang="en-US" sz="2900" dirty="0" smtClean="0"/>
                <a:t>or anti-serotonin antibodies mark the </a:t>
              </a:r>
              <a:r>
                <a:rPr lang="en-US" sz="2900" dirty="0" err="1" smtClean="0"/>
                <a:t>serotonergic</a:t>
              </a:r>
              <a:r>
                <a:rPr lang="en-US" sz="2900" dirty="0" smtClean="0"/>
                <a:t> CP neurons.</a:t>
              </a:r>
              <a:endParaRPr lang="en-US" sz="29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86565" y="18401144"/>
              <a:ext cx="9905234" cy="3216225"/>
            </a:xfrm>
            <a:prstGeom prst="rect">
              <a:avLst/>
            </a:prstGeom>
            <a:noFill/>
          </p:spPr>
          <p:txBody>
            <a:bodyPr wrap="square" lIns="91401" tIns="45700" rIns="91401" bIns="45700" rtlCol="0">
              <a:spAutoFit/>
            </a:bodyPr>
            <a:lstStyle/>
            <a:p>
              <a:pPr algn="just"/>
              <a:r>
                <a:rPr lang="en-US" sz="2900" dirty="0"/>
                <a:t>A striking sexual dimorphism in the ventral cord motor neuron lineage is the male-specific division of</a:t>
              </a:r>
              <a:r>
                <a:rPr lang="en-US" sz="2900" dirty="0" smtClean="0"/>
                <a:t> P3.aap-P8.aap, </a:t>
              </a:r>
              <a:r>
                <a:rPr lang="en-US" sz="2900" dirty="0"/>
                <a:t>each of which generates one CA and one CP neuron.  In males, one of two </a:t>
              </a:r>
              <a:r>
                <a:rPr lang="en-US" sz="2900" dirty="0" err="1"/>
                <a:t>Hox</a:t>
              </a:r>
              <a:r>
                <a:rPr lang="en-US" sz="2900" dirty="0"/>
                <a:t> proteins, LIN-39 or MAB-5, must be present to promote this division, and LIN-39 is</a:t>
              </a:r>
              <a:r>
                <a:rPr lang="en-US" sz="2900" dirty="0" smtClean="0"/>
                <a:t> also required </a:t>
              </a:r>
              <a:r>
                <a:rPr lang="en-US" sz="2900" dirty="0"/>
                <a:t>to specify </a:t>
              </a:r>
              <a:r>
                <a:rPr lang="en-US" sz="2900" dirty="0" err="1"/>
                <a:t>serotonergic</a:t>
              </a:r>
              <a:r>
                <a:rPr lang="en-US" sz="2900" dirty="0"/>
                <a:t> fate in CP.</a:t>
              </a:r>
              <a:r>
                <a:rPr lang="en-US" sz="2900" baseline="30000" dirty="0"/>
                <a:t>1</a:t>
              </a:r>
              <a:r>
                <a:rPr lang="en-US" sz="2900" dirty="0"/>
                <a:t> In hermaphrodites, P3.aap-P8.aap do not divide, but require LIN-39 to survive and differentiate into VCs.</a:t>
              </a:r>
              <a:r>
                <a:rPr lang="en-US" sz="2900" baseline="30000" dirty="0"/>
                <a:t>2</a:t>
              </a:r>
              <a:endParaRPr lang="en-US" sz="2900" dirty="0">
                <a:latin typeface="Calibri"/>
                <a:cs typeface="Calibri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86565" y="25069802"/>
              <a:ext cx="14021262" cy="2923837"/>
            </a:xfrm>
            <a:prstGeom prst="rect">
              <a:avLst/>
            </a:prstGeom>
            <a:noFill/>
          </p:spPr>
          <p:txBody>
            <a:bodyPr wrap="square" lIns="91401" tIns="45700" rIns="91401" bIns="45700" rtlCol="0">
              <a:spAutoFit/>
            </a:bodyPr>
            <a:lstStyle/>
            <a:p>
              <a:pPr algn="just"/>
              <a:r>
                <a:rPr lang="en-US" sz="2900" dirty="0"/>
                <a:t>Sex determination in all somatic cells is controlled by a regulatory cascade that culminates in the transcription factor TRA-1. Active TRA-1 promotes hermaphrodite development, while inactive TRA-1 permits male development. </a:t>
              </a:r>
            </a:p>
            <a:p>
              <a:pPr algn="just"/>
              <a:endParaRPr lang="en-US" sz="1000" dirty="0" smtClean="0"/>
            </a:p>
            <a:p>
              <a:pPr algn="just"/>
              <a:r>
                <a:rPr lang="en-US" sz="2900" dirty="0" smtClean="0"/>
                <a:t>We have taken a genetic approach to find new genes, called </a:t>
              </a:r>
              <a:r>
                <a:rPr lang="en-US" sz="2900" i="1" dirty="0" err="1" smtClean="0"/>
                <a:t>msd</a:t>
              </a:r>
              <a:r>
                <a:rPr lang="en-US" sz="2900" dirty="0" smtClean="0"/>
                <a:t> genes (m</a:t>
              </a:r>
              <a:r>
                <a:rPr lang="en-US" sz="2900" i="1" dirty="0" smtClean="0"/>
                <a:t>ale-specific differentiation)</a:t>
              </a:r>
              <a:r>
                <a:rPr lang="en-US" sz="2900" dirty="0" smtClean="0"/>
                <a:t> that interact with the </a:t>
              </a:r>
              <a:r>
                <a:rPr lang="en-US" sz="2900" dirty="0" err="1" smtClean="0"/>
                <a:t>Hox</a:t>
              </a:r>
              <a:r>
                <a:rPr lang="en-US" sz="2900" dirty="0" smtClean="0"/>
                <a:t> genes and TRA-1 to promote sex-specific </a:t>
              </a:r>
              <a:r>
                <a:rPr lang="en-US" sz="2900" dirty="0" err="1" smtClean="0"/>
                <a:t>neurogenesis</a:t>
              </a:r>
              <a:r>
                <a:rPr lang="en-US" sz="2900" dirty="0" smtClean="0"/>
                <a:t> in motor neuron lineages.</a:t>
              </a:r>
              <a:endParaRPr lang="en-US" sz="2900" dirty="0"/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15544799" y="35204402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chemeClr val="bg1"/>
                </a:solidFill>
              </a:rPr>
              <a:t>ccc2 </a:t>
            </a:r>
            <a:r>
              <a:rPr lang="en-US" sz="3200" b="1" dirty="0" smtClean="0">
                <a:solidFill>
                  <a:schemeClr val="bg1"/>
                </a:solidFill>
              </a:rPr>
              <a:t>x</a:t>
            </a:r>
            <a:r>
              <a:rPr lang="en-US" sz="3200" b="1" i="1" dirty="0" smtClean="0">
                <a:solidFill>
                  <a:schemeClr val="bg1"/>
                </a:solidFill>
              </a:rPr>
              <a:t> lin-22</a:t>
            </a:r>
            <a:endParaRPr lang="en-US" sz="3200" b="1" i="1" dirty="0">
              <a:solidFill>
                <a:schemeClr val="bg1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5544799" y="35128202"/>
            <a:ext cx="75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chemeClr val="bg1"/>
                </a:solidFill>
              </a:rPr>
              <a:t>ccc2 </a:t>
            </a:r>
            <a:r>
              <a:rPr lang="en-US" sz="3200" b="1" dirty="0" smtClean="0">
                <a:solidFill>
                  <a:schemeClr val="bg1"/>
                </a:solidFill>
              </a:rPr>
              <a:t>x</a:t>
            </a:r>
            <a:r>
              <a:rPr lang="en-US" sz="3200" b="1" i="1" dirty="0" smtClean="0">
                <a:solidFill>
                  <a:schemeClr val="bg1"/>
                </a:solidFill>
              </a:rPr>
              <a:t> lin-22</a:t>
            </a:r>
            <a:endParaRPr lang="en-US" sz="3200" b="1" i="1" dirty="0">
              <a:solidFill>
                <a:schemeClr val="bg1"/>
              </a:solidFill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883539" y="28046349"/>
            <a:ext cx="28453461" cy="8402651"/>
            <a:chOff x="654939" y="28046349"/>
            <a:chExt cx="28453461" cy="8402651"/>
          </a:xfrm>
        </p:grpSpPr>
        <p:grpSp>
          <p:nvGrpSpPr>
            <p:cNvPr id="21" name="Group 129"/>
            <p:cNvGrpSpPr/>
            <p:nvPr/>
          </p:nvGrpSpPr>
          <p:grpSpPr>
            <a:xfrm>
              <a:off x="654939" y="28046349"/>
              <a:ext cx="27691460" cy="883132"/>
              <a:chOff x="457200" y="31232512"/>
              <a:chExt cx="13030200" cy="837199"/>
            </a:xfrm>
          </p:grpSpPr>
          <p:sp>
            <p:nvSpPr>
              <p:cNvPr id="22" name="Rounded Rectangle 11"/>
              <p:cNvSpPr>
                <a:spLocks noChangeArrowheads="1"/>
              </p:cNvSpPr>
              <p:nvPr/>
            </p:nvSpPr>
            <p:spPr bwMode="auto">
              <a:xfrm>
                <a:off x="457200" y="31301361"/>
                <a:ext cx="13030200" cy="768350"/>
              </a:xfrm>
              <a:prstGeom prst="roundRect">
                <a:avLst>
                  <a:gd name="adj" fmla="val 16667"/>
                </a:avLst>
              </a:prstGeom>
              <a:solidFill>
                <a:schemeClr val="tx2"/>
              </a:solidFill>
              <a:ln w="25400" algn="ctr">
                <a:solidFill>
                  <a:srgbClr val="FFCC00"/>
                </a:solidFill>
                <a:round/>
                <a:headEnd/>
                <a:tailEnd/>
              </a:ln>
            </p:spPr>
            <p:txBody>
              <a:bodyPr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4900" dirty="0">
                  <a:solidFill>
                    <a:srgbClr val="FFFFFF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23" name="TextBox 12"/>
              <p:cNvSpPr txBox="1">
                <a:spLocks noChangeArrowheads="1"/>
              </p:cNvSpPr>
              <p:nvPr/>
            </p:nvSpPr>
            <p:spPr bwMode="auto">
              <a:xfrm>
                <a:off x="732367" y="31232512"/>
                <a:ext cx="12479867" cy="6985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sz="4900" b="1" dirty="0">
                    <a:solidFill>
                      <a:srgbClr val="FFCC00"/>
                    </a:solidFill>
                    <a:latin typeface="Calibri"/>
                    <a:ea typeface="Times New Roman" pitchFamily="-65" charset="0"/>
                    <a:cs typeface="Calibri"/>
                  </a:rPr>
                  <a:t>METHODS</a:t>
                </a:r>
              </a:p>
            </p:txBody>
          </p:sp>
        </p:grpSp>
        <p:grpSp>
          <p:nvGrpSpPr>
            <p:cNvPr id="91" name="Group 90"/>
            <p:cNvGrpSpPr/>
            <p:nvPr/>
          </p:nvGrpSpPr>
          <p:grpSpPr>
            <a:xfrm>
              <a:off x="686565" y="29081613"/>
              <a:ext cx="28421835" cy="7367387"/>
              <a:chOff x="686565" y="29081613"/>
              <a:chExt cx="28421835" cy="7367387"/>
            </a:xfrm>
          </p:grpSpPr>
          <p:sp>
            <p:nvSpPr>
              <p:cNvPr id="43" name="TextBox 42"/>
              <p:cNvSpPr txBox="1"/>
              <p:nvPr/>
            </p:nvSpPr>
            <p:spPr>
              <a:xfrm>
                <a:off x="686565" y="29081613"/>
                <a:ext cx="11734034" cy="2769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900" i="1" dirty="0" smtClean="0">
                    <a:solidFill>
                      <a:prstClr val="black"/>
                    </a:solidFill>
                  </a:rPr>
                  <a:t>tph-1::gfp (zdis13); him-5 </a:t>
                </a:r>
                <a:r>
                  <a:rPr lang="en-US" sz="2900" dirty="0" smtClean="0">
                    <a:solidFill>
                      <a:prstClr val="black"/>
                    </a:solidFill>
                  </a:rPr>
                  <a:t>hermaphrodites are exposed to EMS (</a:t>
                </a:r>
                <a:r>
                  <a:rPr lang="en-US" sz="2900" dirty="0" err="1" smtClean="0">
                    <a:solidFill>
                      <a:prstClr val="black"/>
                    </a:solidFill>
                  </a:rPr>
                  <a:t>ethylmethanesulfonate</a:t>
                </a:r>
                <a:r>
                  <a:rPr lang="en-US" sz="2900" dirty="0" smtClean="0">
                    <a:solidFill>
                      <a:prstClr val="black"/>
                    </a:solidFill>
                  </a:rPr>
                  <a:t>), causing random point mutations throughout the genome. The exposed worms and their F</a:t>
                </a:r>
                <a:r>
                  <a:rPr lang="en-US" sz="2900" baseline="-25000" dirty="0" smtClean="0">
                    <a:solidFill>
                      <a:prstClr val="black"/>
                    </a:solidFill>
                  </a:rPr>
                  <a:t>1</a:t>
                </a:r>
                <a:r>
                  <a:rPr lang="en-US" sz="2900" dirty="0" smtClean="0">
                    <a:solidFill>
                      <a:prstClr val="black"/>
                    </a:solidFill>
                  </a:rPr>
                  <a:t>progeny are grown at 20°C. F</a:t>
                </a:r>
                <a:r>
                  <a:rPr lang="en-US" sz="2900" baseline="-25000" dirty="0" smtClean="0">
                    <a:solidFill>
                      <a:prstClr val="black"/>
                    </a:solidFill>
                  </a:rPr>
                  <a:t>1 </a:t>
                </a:r>
                <a:r>
                  <a:rPr lang="en-US" sz="2900" dirty="0" smtClean="0">
                    <a:solidFill>
                      <a:prstClr val="black"/>
                    </a:solidFill>
                  </a:rPr>
                  <a:t>L4 hermaphrodites are </a:t>
                </a:r>
                <a:r>
                  <a:rPr lang="en-US" sz="2900" dirty="0" smtClean="0">
                    <a:solidFill>
                      <a:prstClr val="black"/>
                    </a:solidFill>
                  </a:rPr>
                  <a:t>selected</a:t>
                </a:r>
                <a:r>
                  <a:rPr lang="en-US" sz="2900" dirty="0" smtClean="0">
                    <a:solidFill>
                      <a:prstClr val="black"/>
                    </a:solidFill>
                  </a:rPr>
                  <a:t>. F</a:t>
                </a:r>
                <a:r>
                  <a:rPr lang="en-US" sz="2900" baseline="-25000" dirty="0" smtClean="0">
                    <a:solidFill>
                      <a:prstClr val="black"/>
                    </a:solidFill>
                  </a:rPr>
                  <a:t>2</a:t>
                </a:r>
                <a:r>
                  <a:rPr lang="en-US" sz="2900" dirty="0" smtClean="0">
                    <a:solidFill>
                      <a:prstClr val="black"/>
                    </a:solidFill>
                  </a:rPr>
                  <a:t>progeny are </a:t>
                </a:r>
                <a:r>
                  <a:rPr lang="en-US" sz="2900" dirty="0" smtClean="0">
                    <a:solidFill>
                      <a:prstClr val="black"/>
                    </a:solidFill>
                  </a:rPr>
                  <a:t>then screened </a:t>
                </a:r>
                <a:r>
                  <a:rPr lang="en-US" sz="2900" dirty="0" smtClean="0">
                    <a:solidFill>
                      <a:prstClr val="black"/>
                    </a:solidFill>
                  </a:rPr>
                  <a:t>for the </a:t>
                </a:r>
                <a:r>
                  <a:rPr lang="en-US" sz="2900" dirty="0" err="1" smtClean="0">
                    <a:solidFill>
                      <a:prstClr val="black"/>
                    </a:solidFill>
                  </a:rPr>
                  <a:t>Msd</a:t>
                </a:r>
                <a:r>
                  <a:rPr lang="en-US" sz="2900" dirty="0" smtClean="0">
                    <a:solidFill>
                      <a:prstClr val="black"/>
                    </a:solidFill>
                  </a:rPr>
                  <a:t> phenotype (lack of </a:t>
                </a:r>
                <a:r>
                  <a:rPr lang="en-US" sz="2900" i="1" dirty="0" smtClean="0">
                    <a:solidFill>
                      <a:prstClr val="black"/>
                    </a:solidFill>
                  </a:rPr>
                  <a:t>tph-1::GFP) </a:t>
                </a:r>
                <a:r>
                  <a:rPr lang="en-US" sz="2900" dirty="0" smtClean="0">
                    <a:solidFill>
                      <a:prstClr val="black"/>
                    </a:solidFill>
                  </a:rPr>
                  <a:t>under fluorescent microscopy.  For recessive mutations, ¼  of an F</a:t>
                </a:r>
                <a:r>
                  <a:rPr lang="en-US" sz="2900" baseline="-25000" dirty="0" smtClean="0">
                    <a:solidFill>
                      <a:prstClr val="black"/>
                    </a:solidFill>
                  </a:rPr>
                  <a:t>2</a:t>
                </a:r>
                <a:r>
                  <a:rPr lang="en-US" sz="2900" dirty="0" smtClean="0">
                    <a:solidFill>
                      <a:prstClr val="black"/>
                    </a:solidFill>
                  </a:rPr>
                  <a:t> brood could be homozygous for an </a:t>
                </a:r>
                <a:r>
                  <a:rPr lang="en-US" sz="2900" i="1" dirty="0" err="1" smtClean="0">
                    <a:solidFill>
                      <a:prstClr val="black"/>
                    </a:solidFill>
                  </a:rPr>
                  <a:t>msd</a:t>
                </a:r>
                <a:r>
                  <a:rPr lang="en-US" sz="2900" i="1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2900" dirty="0" smtClean="0">
                    <a:solidFill>
                      <a:prstClr val="black"/>
                    </a:solidFill>
                  </a:rPr>
                  <a:t>mutation.</a:t>
                </a:r>
                <a:endParaRPr lang="en-US" dirty="0"/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1447799" y="32004000"/>
                <a:ext cx="10287000" cy="4445000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5" name="Picture 44" descr="screenstrategy_msd.jpg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2590800" y="32080200"/>
                <a:ext cx="7848600" cy="4191000"/>
              </a:xfrm>
              <a:prstGeom prst="rect">
                <a:avLst/>
              </a:prstGeom>
            </p:spPr>
          </p:pic>
          <p:grpSp>
            <p:nvGrpSpPr>
              <p:cNvPr id="84" name="Group 83"/>
              <p:cNvGrpSpPr/>
              <p:nvPr/>
            </p:nvGrpSpPr>
            <p:grpSpPr>
              <a:xfrm>
                <a:off x="18745200" y="29260800"/>
                <a:ext cx="10363200" cy="5105402"/>
                <a:chOff x="18897599" y="29108400"/>
                <a:chExt cx="10363200" cy="5105402"/>
              </a:xfrm>
            </p:grpSpPr>
            <p:pic>
              <p:nvPicPr>
                <p:cNvPr id="46" name="Picture 45" descr="SNP mapping.bmp"/>
                <p:cNvPicPr/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18897599" y="29184602"/>
                  <a:ext cx="10363200" cy="5029200"/>
                </a:xfrm>
                <a:prstGeom prst="rect">
                  <a:avLst/>
                </a:prstGeom>
              </p:spPr>
            </p:pic>
            <p:sp>
              <p:nvSpPr>
                <p:cNvPr id="47" name="Rectangle 46"/>
                <p:cNvSpPr/>
                <p:nvPr/>
              </p:nvSpPr>
              <p:spPr>
                <a:xfrm>
                  <a:off x="19583399" y="29108400"/>
                  <a:ext cx="8763000" cy="5029200"/>
                </a:xfrm>
                <a:prstGeom prst="rect">
                  <a:avLst/>
                </a:prstGeom>
                <a:solidFill>
                  <a:schemeClr val="accent1">
                    <a:alpha val="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4" name="TextBox 53"/>
              <p:cNvSpPr txBox="1"/>
              <p:nvPr/>
            </p:nvSpPr>
            <p:spPr>
              <a:xfrm>
                <a:off x="12725399" y="29081613"/>
                <a:ext cx="6629400" cy="54476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900" dirty="0" smtClean="0">
                    <a:solidFill>
                      <a:prstClr val="black"/>
                    </a:solidFill>
                  </a:rPr>
                  <a:t>Single Nucleotide Polymorphisms (SNPs) are used to identify the </a:t>
                </a:r>
                <a:r>
                  <a:rPr lang="en-US" sz="2900" i="1" dirty="0" err="1" smtClean="0">
                    <a:solidFill>
                      <a:prstClr val="black"/>
                    </a:solidFill>
                  </a:rPr>
                  <a:t>msd</a:t>
                </a:r>
                <a:r>
                  <a:rPr lang="en-US" sz="2900" i="1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sz="2900" dirty="0" smtClean="0">
                    <a:solidFill>
                      <a:prstClr val="black"/>
                    </a:solidFill>
                  </a:rPr>
                  <a:t>mutation location on a chromosome. Here, we cross an N2 mutant to a Hawaiian wild-type. Offspring are grown to the L4 larval stage and picked onto individual plates for self crossing. Next, we select for an equal number of males with mutant and wild-type phenotypes. PCR is performed for each of the six chromosome pairs, with three sets of primers for each </a:t>
                </a:r>
                <a:r>
                  <a:rPr lang="en-US" sz="2900" dirty="0">
                    <a:solidFill>
                      <a:prstClr val="black"/>
                    </a:solidFill>
                  </a:rPr>
                  <a:t>chromosome. PCR samples are then </a:t>
                </a:r>
                <a:endParaRPr lang="en-US" sz="2900" dirty="0"/>
              </a:p>
            </p:txBody>
          </p:sp>
        </p:grpSp>
      </p:grpSp>
      <p:sp>
        <p:nvSpPr>
          <p:cNvPr id="55" name="TextBox 54"/>
          <p:cNvSpPr txBox="1"/>
          <p:nvPr/>
        </p:nvSpPr>
        <p:spPr>
          <a:xfrm>
            <a:off x="12953998" y="34469963"/>
            <a:ext cx="15468601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900" dirty="0" smtClean="0">
                <a:solidFill>
                  <a:prstClr val="black"/>
                </a:solidFill>
              </a:rPr>
              <a:t>digested using the restriction enzyme Dra1 and run on a gel. The </a:t>
            </a:r>
            <a:r>
              <a:rPr lang="en-US" sz="2900" dirty="0" err="1" smtClean="0">
                <a:solidFill>
                  <a:prstClr val="black"/>
                </a:solidFill>
              </a:rPr>
              <a:t>phenotypically</a:t>
            </a:r>
            <a:r>
              <a:rPr lang="en-US" sz="2900" dirty="0" smtClean="0">
                <a:solidFill>
                  <a:prstClr val="black"/>
                </a:solidFill>
              </a:rPr>
              <a:t> mutant lane of </a:t>
            </a:r>
            <a:r>
              <a:rPr lang="en-US" sz="2900" dirty="0" smtClean="0">
                <a:solidFill>
                  <a:prstClr val="black"/>
                </a:solidFill>
              </a:rPr>
              <a:t>each chromosome </a:t>
            </a:r>
            <a:r>
              <a:rPr lang="en-US" sz="2900" dirty="0" smtClean="0">
                <a:solidFill>
                  <a:prstClr val="black"/>
                </a:solidFill>
              </a:rPr>
              <a:t>region is run on the gel adjacent to its corresponding wild-type lane. Ideally, the lane containing the location of the mutation should display only N2 band patterns, whereas its corresponding wild-type lane should contain equal amounts of N2 and Hawaiian band patterns. </a:t>
            </a:r>
            <a:endParaRPr lang="en-US" sz="2900" dirty="0"/>
          </a:p>
        </p:txBody>
      </p:sp>
      <p:grpSp>
        <p:nvGrpSpPr>
          <p:cNvPr id="92" name="Group 91"/>
          <p:cNvGrpSpPr/>
          <p:nvPr/>
        </p:nvGrpSpPr>
        <p:grpSpPr>
          <a:xfrm>
            <a:off x="15468599" y="4419600"/>
            <a:ext cx="21336001" cy="23468830"/>
            <a:chOff x="15239999" y="4419600"/>
            <a:chExt cx="21336001" cy="23468830"/>
          </a:xfrm>
        </p:grpSpPr>
        <p:grpSp>
          <p:nvGrpSpPr>
            <p:cNvPr id="10" name="Group 101"/>
            <p:cNvGrpSpPr/>
            <p:nvPr/>
          </p:nvGrpSpPr>
          <p:grpSpPr>
            <a:xfrm>
              <a:off x="15251919" y="4419600"/>
              <a:ext cx="21247881" cy="838200"/>
              <a:chOff x="13792200" y="16420717"/>
              <a:chExt cx="12556067" cy="876683"/>
            </a:xfrm>
          </p:grpSpPr>
          <p:sp>
            <p:nvSpPr>
              <p:cNvPr id="11" name="Rounded Rectangle 11"/>
              <p:cNvSpPr>
                <a:spLocks noChangeArrowheads="1"/>
              </p:cNvSpPr>
              <p:nvPr/>
            </p:nvSpPr>
            <p:spPr bwMode="auto">
              <a:xfrm>
                <a:off x="13792200" y="16459200"/>
                <a:ext cx="12479867" cy="838200"/>
              </a:xfrm>
              <a:prstGeom prst="roundRect">
                <a:avLst>
                  <a:gd name="adj" fmla="val 16667"/>
                </a:avLst>
              </a:prstGeom>
              <a:solidFill>
                <a:schemeClr val="tx2"/>
              </a:solidFill>
              <a:ln w="25400" algn="ctr">
                <a:solidFill>
                  <a:srgbClr val="FFCC00"/>
                </a:solidFill>
                <a:round/>
                <a:headEnd/>
                <a:tailEnd/>
              </a:ln>
            </p:spPr>
            <p:txBody>
              <a:bodyPr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4900" b="1" dirty="0">
                  <a:solidFill>
                    <a:srgbClr val="FFFFFF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12" name="TextBox 12"/>
              <p:cNvSpPr txBox="1">
                <a:spLocks noChangeArrowheads="1"/>
              </p:cNvSpPr>
              <p:nvPr/>
            </p:nvSpPr>
            <p:spPr bwMode="auto">
              <a:xfrm>
                <a:off x="13868400" y="16420717"/>
                <a:ext cx="12479867" cy="6985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sz="4900" b="1" dirty="0">
                    <a:solidFill>
                      <a:srgbClr val="FFCC00"/>
                    </a:solidFill>
                    <a:latin typeface="Calibri"/>
                    <a:ea typeface="Times New Roman" pitchFamily="-65" charset="0"/>
                    <a:cs typeface="Calibri"/>
                  </a:rPr>
                  <a:t>RESULTS</a:t>
                </a:r>
              </a:p>
            </p:txBody>
          </p:sp>
        </p:grpSp>
        <p:grpSp>
          <p:nvGrpSpPr>
            <p:cNvPr id="30" name="Group 131"/>
            <p:cNvGrpSpPr/>
            <p:nvPr/>
          </p:nvGrpSpPr>
          <p:grpSpPr>
            <a:xfrm>
              <a:off x="29151584" y="20794601"/>
              <a:ext cx="4455036" cy="4170061"/>
              <a:chOff x="28341380" y="29951555"/>
              <a:chExt cx="3395535" cy="3575626"/>
            </a:xfrm>
          </p:grpSpPr>
          <p:sp>
            <p:nvSpPr>
              <p:cNvPr id="31" name="TextBox 30"/>
              <p:cNvSpPr txBox="1"/>
              <p:nvPr/>
            </p:nvSpPr>
            <p:spPr>
              <a:xfrm>
                <a:off x="28341380" y="29951555"/>
                <a:ext cx="3395535" cy="461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900" b="1" dirty="0">
                    <a:solidFill>
                      <a:schemeClr val="bg1"/>
                    </a:solidFill>
                  </a:rPr>
                  <a:t>Wild Type</a:t>
                </a: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28421805" y="33065350"/>
                <a:ext cx="1812930" cy="461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900" b="1" i="1" dirty="0">
                    <a:solidFill>
                      <a:schemeClr val="bg1"/>
                    </a:solidFill>
                  </a:rPr>
                  <a:t>ccc1</a:t>
                </a:r>
              </a:p>
            </p:txBody>
          </p:sp>
        </p:grpSp>
        <p:grpSp>
          <p:nvGrpSpPr>
            <p:cNvPr id="33" name="Group 70"/>
            <p:cNvGrpSpPr>
              <a:grpSpLocks/>
            </p:cNvGrpSpPr>
            <p:nvPr/>
          </p:nvGrpSpPr>
          <p:grpSpPr bwMode="auto">
            <a:xfrm>
              <a:off x="24841200" y="22865212"/>
              <a:ext cx="11734800" cy="762000"/>
              <a:chOff x="18418" y="3770"/>
              <a:chExt cx="6410" cy="576"/>
            </a:xfrm>
          </p:grpSpPr>
          <p:sp>
            <p:nvSpPr>
              <p:cNvPr id="34" name="Rounded Rectangle 11"/>
              <p:cNvSpPr>
                <a:spLocks noChangeArrowheads="1"/>
              </p:cNvSpPr>
              <p:nvPr/>
            </p:nvSpPr>
            <p:spPr bwMode="auto">
              <a:xfrm>
                <a:off x="18494" y="3770"/>
                <a:ext cx="6334" cy="576"/>
              </a:xfrm>
              <a:prstGeom prst="roundRect">
                <a:avLst>
                  <a:gd name="adj" fmla="val 16667"/>
                </a:avLst>
              </a:prstGeom>
              <a:solidFill>
                <a:schemeClr val="tx2"/>
              </a:solidFill>
              <a:ln w="25400" algn="ctr">
                <a:solidFill>
                  <a:srgbClr val="FFCC00"/>
                </a:solidFill>
                <a:round/>
                <a:headEnd/>
                <a:tailEnd/>
              </a:ln>
            </p:spPr>
            <p:txBody>
              <a:bodyPr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4900" b="1" dirty="0">
                  <a:solidFill>
                    <a:srgbClr val="FFFFFF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35" name="TextBox 12"/>
              <p:cNvSpPr txBox="1">
                <a:spLocks noChangeArrowheads="1"/>
              </p:cNvSpPr>
              <p:nvPr/>
            </p:nvSpPr>
            <p:spPr bwMode="auto">
              <a:xfrm>
                <a:off x="18418" y="3770"/>
                <a:ext cx="6334" cy="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sz="4900" b="1" dirty="0">
                    <a:solidFill>
                      <a:srgbClr val="FFCC00"/>
                    </a:solidFill>
                    <a:latin typeface="Calibri"/>
                    <a:ea typeface="Times New Roman" pitchFamily="-65" charset="0"/>
                    <a:cs typeface="Calibri"/>
                  </a:rPr>
                  <a:t>SUMMARY</a:t>
                </a:r>
              </a:p>
            </p:txBody>
          </p:sp>
        </p:grpSp>
        <p:sp>
          <p:nvSpPr>
            <p:cNvPr id="48" name="TextBox 47"/>
            <p:cNvSpPr txBox="1"/>
            <p:nvPr/>
          </p:nvSpPr>
          <p:spPr>
            <a:xfrm>
              <a:off x="15316200" y="23393402"/>
              <a:ext cx="9372599" cy="3216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900" i="1" dirty="0" smtClean="0"/>
                <a:t>ccc1 </a:t>
              </a:r>
              <a:r>
                <a:rPr lang="en-US" sz="2900" dirty="0" smtClean="0"/>
                <a:t>and </a:t>
              </a:r>
              <a:r>
                <a:rPr lang="en-US" sz="2900" i="1" dirty="0" smtClean="0"/>
                <a:t>ccc3 </a:t>
              </a:r>
              <a:r>
                <a:rPr lang="en-US" sz="2900" dirty="0" smtClean="0"/>
                <a:t>mutants lack CPS, but are otherwise healthy.  Mutant 8-11 shows a number of defects, including sterility.  </a:t>
              </a:r>
            </a:p>
            <a:p>
              <a:pPr algn="just"/>
              <a:endParaRPr lang="en-US" sz="2900" dirty="0" smtClean="0"/>
            </a:p>
            <a:p>
              <a:pPr algn="just"/>
              <a:r>
                <a:rPr lang="en-US" sz="2900" i="1" dirty="0" smtClean="0"/>
                <a:t>ccc1 </a:t>
              </a:r>
              <a:r>
                <a:rPr lang="en-US" sz="2900" dirty="0" smtClean="0"/>
                <a:t>and </a:t>
              </a:r>
              <a:r>
                <a:rPr lang="en-US" sz="2900" i="1" dirty="0" smtClean="0"/>
                <a:t>ccc3 </a:t>
              </a:r>
              <a:r>
                <a:rPr lang="en-US" sz="2900" dirty="0" smtClean="0"/>
                <a:t>mutations</a:t>
              </a:r>
              <a:r>
                <a:rPr lang="en-US" sz="2900" i="1" dirty="0" smtClean="0"/>
                <a:t> </a:t>
              </a:r>
              <a:r>
                <a:rPr lang="en-US" sz="2900" dirty="0" smtClean="0"/>
                <a:t>will be SNP mapped to determine chromosomal locations.  After initial characterization of their phenotypes, our goal is to clone and sequence the genes affected by these mutations.  </a:t>
              </a:r>
              <a:endParaRPr lang="en-US" sz="29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4917399" y="21189585"/>
              <a:ext cx="11658600" cy="1431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900" dirty="0" smtClean="0">
                  <a:solidFill>
                    <a:prstClr val="black"/>
                  </a:solidFill>
                </a:rPr>
                <a:t>SNP mapping of the </a:t>
              </a:r>
              <a:r>
                <a:rPr lang="en-US" sz="2900" i="1" dirty="0" smtClean="0">
                  <a:solidFill>
                    <a:prstClr val="black"/>
                  </a:solidFill>
                </a:rPr>
                <a:t>ccc2</a:t>
              </a:r>
              <a:r>
                <a:rPr lang="en-US" sz="2900" dirty="0" smtClean="0">
                  <a:solidFill>
                    <a:prstClr val="black"/>
                  </a:solidFill>
                </a:rPr>
                <a:t> indicates the mutation is located on the 4</a:t>
              </a:r>
              <a:r>
                <a:rPr lang="en-US" sz="2900" baseline="30000" dirty="0" smtClean="0">
                  <a:solidFill>
                    <a:prstClr val="black"/>
                  </a:solidFill>
                </a:rPr>
                <a:t>th</a:t>
              </a:r>
              <a:r>
                <a:rPr lang="en-US" sz="2900" dirty="0" smtClean="0">
                  <a:solidFill>
                    <a:prstClr val="black"/>
                  </a:solidFill>
                </a:rPr>
                <a:t> chromosome; the same chromosome as the </a:t>
              </a:r>
              <a:r>
                <a:rPr lang="en-US" sz="2900" i="1" dirty="0" smtClean="0">
                  <a:solidFill>
                    <a:prstClr val="black"/>
                  </a:solidFill>
                </a:rPr>
                <a:t>lin-22 </a:t>
              </a:r>
              <a:r>
                <a:rPr lang="en-US" sz="2900" dirty="0" smtClean="0">
                  <a:solidFill>
                    <a:prstClr val="black"/>
                  </a:solidFill>
                </a:rPr>
                <a:t>mutation.  A complementation test confirmed that </a:t>
              </a:r>
              <a:r>
                <a:rPr lang="en-US" sz="2900" i="1" dirty="0" smtClean="0">
                  <a:solidFill>
                    <a:prstClr val="black"/>
                  </a:solidFill>
                </a:rPr>
                <a:t>ccc2 </a:t>
              </a:r>
              <a:r>
                <a:rPr lang="en-US" sz="2900" dirty="0" smtClean="0">
                  <a:solidFill>
                    <a:prstClr val="black"/>
                  </a:solidFill>
                </a:rPr>
                <a:t> is an allele of </a:t>
              </a:r>
              <a:r>
                <a:rPr lang="en-US" sz="2900" i="1" dirty="0" smtClean="0">
                  <a:solidFill>
                    <a:prstClr val="black"/>
                  </a:solidFill>
                </a:rPr>
                <a:t>lin-22.</a:t>
              </a:r>
              <a:endParaRPr lang="en-US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4917399" y="23779613"/>
              <a:ext cx="11658600" cy="4108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04676" indent="-203119" algn="just">
                <a:buFont typeface="Arial"/>
                <a:buChar char="•"/>
              </a:pPr>
              <a:r>
                <a:rPr lang="en-US" sz="2900" dirty="0">
                  <a:latin typeface="Calibri"/>
                  <a:cs typeface="Calibri"/>
                </a:rPr>
                <a:t>Sex-specific ventral cord motor neurons include the lineally related hermaphrodite VCs and male CAs and CPs</a:t>
              </a:r>
              <a:r>
                <a:rPr lang="en-US" sz="2900" dirty="0" smtClean="0">
                  <a:latin typeface="Calibri"/>
                  <a:cs typeface="Calibri"/>
                </a:rPr>
                <a:t>.</a:t>
              </a:r>
              <a:endParaRPr lang="en-US" sz="1000" dirty="0">
                <a:latin typeface="Calibri"/>
                <a:cs typeface="Calibri"/>
              </a:endParaRPr>
            </a:p>
            <a:p>
              <a:pPr marL="304676" lvl="1" indent="-203119" algn="just">
                <a:buFont typeface="Arial"/>
                <a:buChar char="•"/>
              </a:pPr>
              <a:r>
                <a:rPr lang="en-US" sz="2900" dirty="0">
                  <a:latin typeface="Calibri"/>
                  <a:cs typeface="Calibri"/>
                </a:rPr>
                <a:t>To </a:t>
              </a:r>
              <a:r>
                <a:rPr lang="en-US" sz="2900" dirty="0" smtClean="0">
                  <a:latin typeface="Calibri"/>
                  <a:cs typeface="Calibri"/>
                </a:rPr>
                <a:t>identify regulators </a:t>
              </a:r>
              <a:r>
                <a:rPr lang="en-US" sz="2900" dirty="0">
                  <a:latin typeface="Calibri"/>
                  <a:cs typeface="Calibri"/>
                </a:rPr>
                <a:t>of sex-specific motor </a:t>
              </a:r>
              <a:r>
                <a:rPr lang="en-US" sz="2900" dirty="0" err="1">
                  <a:latin typeface="Calibri"/>
                  <a:cs typeface="Calibri"/>
                </a:rPr>
                <a:t>neurogenesis</a:t>
              </a:r>
              <a:r>
                <a:rPr lang="en-US" sz="2900" dirty="0">
                  <a:latin typeface="Calibri"/>
                  <a:cs typeface="Calibri"/>
                </a:rPr>
                <a:t>, </a:t>
              </a:r>
              <a:r>
                <a:rPr lang="en-US" sz="2900" dirty="0" smtClean="0">
                  <a:latin typeface="Calibri"/>
                  <a:cs typeface="Calibri"/>
                </a:rPr>
                <a:t>we performed a genetic screen in search of </a:t>
              </a:r>
              <a:r>
                <a:rPr lang="en-US" sz="2900" i="1" dirty="0" err="1" smtClean="0">
                  <a:latin typeface="Calibri"/>
                  <a:cs typeface="Calibri"/>
                </a:rPr>
                <a:t>msd</a:t>
              </a:r>
              <a:r>
                <a:rPr lang="en-US" sz="2900" dirty="0" smtClean="0">
                  <a:latin typeface="Calibri"/>
                  <a:cs typeface="Calibri"/>
                </a:rPr>
                <a:t> mutants.</a:t>
              </a:r>
            </a:p>
            <a:p>
              <a:pPr marL="304676" lvl="1" indent="-203119" algn="just">
                <a:buFont typeface="Arial"/>
                <a:buChar char="•"/>
              </a:pPr>
              <a:r>
                <a:rPr lang="en-US" sz="2900" dirty="0" smtClean="0">
                  <a:latin typeface="Calibri"/>
                  <a:cs typeface="Calibri"/>
                </a:rPr>
                <a:t>SNP mapping of the mutant </a:t>
              </a:r>
              <a:r>
                <a:rPr lang="en-US" sz="2900" i="1" dirty="0" smtClean="0">
                  <a:latin typeface="Calibri"/>
                  <a:cs typeface="Calibri"/>
                </a:rPr>
                <a:t>ccc2 </a:t>
              </a:r>
              <a:r>
                <a:rPr lang="en-US" sz="2900" dirty="0" smtClean="0">
                  <a:latin typeface="Calibri"/>
                  <a:cs typeface="Calibri"/>
                </a:rPr>
                <a:t>indicates the 4</a:t>
              </a:r>
              <a:r>
                <a:rPr lang="en-US" sz="2900" baseline="30000" dirty="0" smtClean="0">
                  <a:latin typeface="Calibri"/>
                  <a:cs typeface="Calibri"/>
                </a:rPr>
                <a:t>th</a:t>
              </a:r>
              <a:r>
                <a:rPr lang="en-US" sz="2900" dirty="0" smtClean="0">
                  <a:latin typeface="Calibri"/>
                  <a:cs typeface="Calibri"/>
                </a:rPr>
                <a:t> chromosome as the location of the mutation.</a:t>
              </a:r>
            </a:p>
            <a:p>
              <a:pPr marL="304676" lvl="1" indent="-203119" algn="just">
                <a:buFont typeface="Arial"/>
                <a:buChar char="•"/>
              </a:pPr>
              <a:r>
                <a:rPr lang="en-US" sz="2900" dirty="0" smtClean="0">
                  <a:latin typeface="Calibri"/>
                  <a:cs typeface="Calibri"/>
                </a:rPr>
                <a:t>Complementation test of </a:t>
              </a:r>
              <a:r>
                <a:rPr lang="en-US" sz="2900" i="1" dirty="0" smtClean="0">
                  <a:latin typeface="Calibri"/>
                  <a:cs typeface="Calibri"/>
                </a:rPr>
                <a:t>ccc2</a:t>
              </a:r>
              <a:r>
                <a:rPr lang="en-US" sz="2900" dirty="0" smtClean="0">
                  <a:latin typeface="Calibri"/>
                  <a:cs typeface="Calibri"/>
                </a:rPr>
                <a:t> with </a:t>
              </a:r>
              <a:r>
                <a:rPr lang="en-US" sz="2900" i="1" dirty="0" smtClean="0">
                  <a:latin typeface="Calibri"/>
                  <a:cs typeface="Calibri"/>
                </a:rPr>
                <a:t>lin-22 </a:t>
              </a:r>
              <a:r>
                <a:rPr lang="en-US" sz="2900" dirty="0" smtClean="0">
                  <a:latin typeface="Calibri"/>
                  <a:cs typeface="Calibri"/>
                </a:rPr>
                <a:t>reveals </a:t>
              </a:r>
              <a:r>
                <a:rPr lang="en-US" sz="2900" i="1" dirty="0" smtClean="0">
                  <a:latin typeface="Calibri"/>
                  <a:cs typeface="Calibri"/>
                </a:rPr>
                <a:t>ccc2 </a:t>
              </a:r>
              <a:r>
                <a:rPr lang="en-US" sz="2900" dirty="0" smtClean="0">
                  <a:latin typeface="Calibri"/>
                  <a:cs typeface="Calibri"/>
                </a:rPr>
                <a:t>is a mutation of </a:t>
              </a:r>
              <a:r>
                <a:rPr lang="en-US" sz="2900" i="1" dirty="0" smtClean="0">
                  <a:latin typeface="Calibri"/>
                  <a:cs typeface="Calibri"/>
                </a:rPr>
                <a:t>lin-22</a:t>
              </a:r>
              <a:r>
                <a:rPr lang="en-US" sz="2900" dirty="0" smtClean="0">
                  <a:latin typeface="Calibri"/>
                  <a:cs typeface="Calibri"/>
                </a:rPr>
                <a:t>. </a:t>
              </a:r>
            </a:p>
            <a:p>
              <a:pPr marL="304676" lvl="1" indent="-203119" algn="just">
                <a:buFont typeface="Arial"/>
                <a:buChar char="•"/>
              </a:pPr>
              <a:r>
                <a:rPr lang="en-US" sz="2900" dirty="0" smtClean="0">
                  <a:latin typeface="Calibri"/>
                  <a:cs typeface="Calibri"/>
                </a:rPr>
                <a:t>We plan to continue with SNP mapping of other mutants found</a:t>
              </a:r>
              <a:endParaRPr lang="en-US" sz="2900" dirty="0">
                <a:latin typeface="Calibri"/>
                <a:cs typeface="Calibri"/>
              </a:endParaRPr>
            </a:p>
          </p:txBody>
        </p:sp>
        <p:grpSp>
          <p:nvGrpSpPr>
            <p:cNvPr id="56" name="Group 55"/>
            <p:cNvGrpSpPr/>
            <p:nvPr/>
          </p:nvGrpSpPr>
          <p:grpSpPr>
            <a:xfrm>
              <a:off x="15316199" y="6019801"/>
              <a:ext cx="9372600" cy="17145000"/>
              <a:chOff x="14935200" y="5867400"/>
              <a:chExt cx="9372600" cy="17145000"/>
            </a:xfrm>
          </p:grpSpPr>
          <p:sp>
            <p:nvSpPr>
              <p:cNvPr id="57" name="Rectangle 56"/>
              <p:cNvSpPr/>
              <p:nvPr/>
            </p:nvSpPr>
            <p:spPr>
              <a:xfrm>
                <a:off x="14935200" y="5867400"/>
                <a:ext cx="9372600" cy="17145000"/>
              </a:xfrm>
              <a:prstGeom prst="rect">
                <a:avLst/>
              </a:prstGeom>
              <a:solidFill>
                <a:schemeClr val="accent1">
                  <a:alpha val="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8" name="Group 121"/>
              <p:cNvGrpSpPr/>
              <p:nvPr/>
            </p:nvGrpSpPr>
            <p:grpSpPr>
              <a:xfrm>
                <a:off x="15011400" y="5943600"/>
                <a:ext cx="9220200" cy="17068800"/>
                <a:chOff x="15011400" y="5943600"/>
                <a:chExt cx="9220200" cy="17068800"/>
              </a:xfrm>
            </p:grpSpPr>
            <p:grpSp>
              <p:nvGrpSpPr>
                <p:cNvPr id="59" name="Group 120"/>
                <p:cNvGrpSpPr/>
                <p:nvPr/>
              </p:nvGrpSpPr>
              <p:grpSpPr>
                <a:xfrm>
                  <a:off x="15125700" y="17184513"/>
                  <a:ext cx="8991600" cy="5827887"/>
                  <a:chOff x="15125700" y="17177310"/>
                  <a:chExt cx="8991600" cy="5827887"/>
                </a:xfrm>
              </p:grpSpPr>
              <p:pic>
                <p:nvPicPr>
                  <p:cNvPr id="61" name="Picture 7"/>
                  <p:cNvPicPr>
                    <a:picLocks noChangeAspect="1" noChangeArrowheads="1"/>
                  </p:cNvPicPr>
                  <p:nvPr/>
                </p:nvPicPr>
                <p:blipFill>
                  <a:blip r:embed="rId7" cstate="print"/>
                  <a:srcRect b="6950"/>
                  <a:stretch>
                    <a:fillRect/>
                  </a:stretch>
                </p:blipFill>
                <p:spPr bwMode="auto">
                  <a:xfrm>
                    <a:off x="15125700" y="17177310"/>
                    <a:ext cx="8991600" cy="575889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62" name="TextBox 61"/>
                  <p:cNvSpPr txBox="1"/>
                  <p:nvPr/>
                </p:nvSpPr>
                <p:spPr>
                  <a:xfrm>
                    <a:off x="15240000" y="22174200"/>
                    <a:ext cx="3733800" cy="830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4800" b="1" dirty="0" smtClean="0">
                        <a:solidFill>
                          <a:schemeClr val="bg1"/>
                        </a:solidFill>
                      </a:rPr>
                      <a:t>Mutant 8-11</a:t>
                    </a:r>
                    <a:endParaRPr lang="en-US" sz="4800" b="1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pic>
              <p:nvPicPr>
                <p:cNvPr id="60" name="Picture 59"/>
                <p:cNvPicPr/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>
                  <a:off x="15011400" y="5943600"/>
                  <a:ext cx="9220200" cy="1219863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63" name="TextBox 62"/>
            <p:cNvSpPr txBox="1"/>
            <p:nvPr/>
          </p:nvSpPr>
          <p:spPr>
            <a:xfrm>
              <a:off x="15239999" y="5181603"/>
              <a:ext cx="9372600" cy="692457"/>
            </a:xfrm>
            <a:prstGeom prst="rect">
              <a:avLst/>
            </a:prstGeom>
            <a:noFill/>
          </p:spPr>
          <p:txBody>
            <a:bodyPr wrap="square" lIns="91401" tIns="45700" rIns="91401" bIns="45700" rtlCol="0">
              <a:spAutoFit/>
            </a:bodyPr>
            <a:lstStyle/>
            <a:p>
              <a:pPr algn="ctr"/>
              <a:r>
                <a:rPr lang="en-US" sz="3900" b="1" dirty="0" smtClean="0">
                  <a:latin typeface="+mj-lt"/>
                  <a:cs typeface="Arial"/>
                </a:rPr>
                <a:t>Some </a:t>
              </a:r>
              <a:r>
                <a:rPr lang="en-US" sz="3900" b="1" i="1" dirty="0" err="1" smtClean="0">
                  <a:latin typeface="+mj-lt"/>
                  <a:cs typeface="Arial"/>
                </a:rPr>
                <a:t>msd</a:t>
              </a:r>
              <a:r>
                <a:rPr lang="en-US" sz="3900" b="1" dirty="0" smtClean="0">
                  <a:latin typeface="+mj-lt"/>
                  <a:cs typeface="Arial"/>
                </a:rPr>
                <a:t> mutants have fewer than 6 </a:t>
              </a:r>
              <a:r>
                <a:rPr lang="en-US" sz="3900" b="1" dirty="0" err="1" smtClean="0">
                  <a:latin typeface="+mj-lt"/>
                  <a:cs typeface="Arial"/>
                </a:rPr>
                <a:t>CPs</a:t>
              </a:r>
              <a:endParaRPr lang="en-US" sz="3900" dirty="0">
                <a:latin typeface="+mj-lt"/>
              </a:endParaRPr>
            </a:p>
          </p:txBody>
        </p:sp>
        <p:grpSp>
          <p:nvGrpSpPr>
            <p:cNvPr id="64" name="Group 63"/>
            <p:cNvGrpSpPr/>
            <p:nvPr/>
          </p:nvGrpSpPr>
          <p:grpSpPr>
            <a:xfrm>
              <a:off x="25222199" y="6019801"/>
              <a:ext cx="10972800" cy="8915400"/>
              <a:chOff x="24765000" y="5867400"/>
              <a:chExt cx="10972800" cy="8915400"/>
            </a:xfrm>
          </p:grpSpPr>
          <p:sp>
            <p:nvSpPr>
              <p:cNvPr id="65" name="Rectangle 64"/>
              <p:cNvSpPr/>
              <p:nvPr/>
            </p:nvSpPr>
            <p:spPr>
              <a:xfrm>
                <a:off x="24765000" y="5867400"/>
                <a:ext cx="10972800" cy="8915400"/>
              </a:xfrm>
              <a:prstGeom prst="rect">
                <a:avLst/>
              </a:prstGeom>
              <a:solidFill>
                <a:schemeClr val="accent1">
                  <a:alpha val="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6" name="Group 126"/>
              <p:cNvGrpSpPr/>
              <p:nvPr/>
            </p:nvGrpSpPr>
            <p:grpSpPr>
              <a:xfrm>
                <a:off x="24841200" y="6019800"/>
                <a:ext cx="10744200" cy="8618706"/>
                <a:chOff x="24841200" y="6011694"/>
                <a:chExt cx="10744200" cy="8618706"/>
              </a:xfrm>
            </p:grpSpPr>
            <p:pic>
              <p:nvPicPr>
                <p:cNvPr id="67" name="Picture 66" descr="H:\Summer 2009 Wolff Lab Research\Pictures\EMSC1_composite.jpg"/>
                <p:cNvPicPr/>
                <p:nvPr/>
              </p:nvPicPr>
              <p:blipFill>
                <a:blip r:embed="rId9" cstate="print"/>
                <a:srcRect l="9627" t="26666" r="19462" b="24238"/>
                <a:stretch>
                  <a:fillRect/>
                </a:stretch>
              </p:blipFill>
              <p:spPr bwMode="auto">
                <a:xfrm flipH="1">
                  <a:off x="24917400" y="6011694"/>
                  <a:ext cx="10591800" cy="47325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68" name="Picture 67" descr="C:\Documents and Settings\Lab User\Desktop\Pictures\lin-22 2 dic male.jpg"/>
                <p:cNvPicPr/>
                <p:nvPr/>
              </p:nvPicPr>
              <p:blipFill>
                <a:blip r:embed="rId10" cstate="print"/>
                <a:srcRect t="34961" b="20217"/>
                <a:stretch>
                  <a:fillRect/>
                </a:stretch>
              </p:blipFill>
              <p:spPr bwMode="auto">
                <a:xfrm>
                  <a:off x="24841200" y="10873686"/>
                  <a:ext cx="10744200" cy="37567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69" name="TextBox 68"/>
                <p:cNvSpPr txBox="1"/>
                <p:nvPr/>
              </p:nvSpPr>
              <p:spPr>
                <a:xfrm>
                  <a:off x="24841200" y="13799403"/>
                  <a:ext cx="3352800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 i="1" dirty="0" smtClean="0">
                      <a:solidFill>
                        <a:schemeClr val="bg1"/>
                      </a:solidFill>
                    </a:rPr>
                    <a:t>lin-22(ccc2)</a:t>
                  </a:r>
                  <a:endParaRPr lang="en-US" sz="4800" b="1" i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0" name="TextBox 69"/>
                <p:cNvSpPr txBox="1"/>
                <p:nvPr/>
              </p:nvSpPr>
              <p:spPr>
                <a:xfrm>
                  <a:off x="24917400" y="9913203"/>
                  <a:ext cx="3886200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 dirty="0" smtClean="0">
                      <a:solidFill>
                        <a:schemeClr val="bg1"/>
                      </a:solidFill>
                    </a:rPr>
                    <a:t>EMS mutant C</a:t>
                  </a:r>
                  <a:endParaRPr lang="en-US" sz="4800" b="1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sp>
          <p:nvSpPr>
            <p:cNvPr id="71" name="TextBox 70"/>
            <p:cNvSpPr txBox="1"/>
            <p:nvPr/>
          </p:nvSpPr>
          <p:spPr>
            <a:xfrm>
              <a:off x="25603199" y="5181603"/>
              <a:ext cx="9372600" cy="692457"/>
            </a:xfrm>
            <a:prstGeom prst="rect">
              <a:avLst/>
            </a:prstGeom>
            <a:noFill/>
          </p:spPr>
          <p:txBody>
            <a:bodyPr wrap="square" lIns="91401" tIns="45700" rIns="91401" bIns="45700" rtlCol="0">
              <a:spAutoFit/>
            </a:bodyPr>
            <a:lstStyle/>
            <a:p>
              <a:pPr algn="ctr"/>
              <a:r>
                <a:rPr lang="en-US" sz="3900" b="1" dirty="0" smtClean="0">
                  <a:latin typeface="+mj-lt"/>
                  <a:cs typeface="Arial"/>
                </a:rPr>
                <a:t>Some </a:t>
              </a:r>
              <a:r>
                <a:rPr lang="en-US" sz="3900" b="1" i="1" dirty="0" err="1" smtClean="0">
                  <a:latin typeface="+mj-lt"/>
                  <a:cs typeface="Arial"/>
                </a:rPr>
                <a:t>msd</a:t>
              </a:r>
              <a:r>
                <a:rPr lang="en-US" sz="3900" b="1" dirty="0" smtClean="0">
                  <a:latin typeface="+mj-lt"/>
                  <a:cs typeface="Arial"/>
                </a:rPr>
                <a:t> mutants have greater than 6 </a:t>
              </a:r>
              <a:r>
                <a:rPr lang="en-US" sz="3900" b="1" dirty="0" err="1" smtClean="0">
                  <a:latin typeface="+mj-lt"/>
                  <a:cs typeface="Arial"/>
                </a:rPr>
                <a:t>CPs</a:t>
              </a:r>
              <a:endParaRPr lang="en-US" sz="3900" dirty="0">
                <a:latin typeface="+mj-lt"/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24917399" y="15163802"/>
              <a:ext cx="11519468" cy="187743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900" dirty="0" smtClean="0"/>
                <a:t>EMS mutant C has an increased number of </a:t>
              </a:r>
              <a:r>
                <a:rPr lang="en-US" sz="2900" dirty="0" err="1" smtClean="0"/>
                <a:t>CPs</a:t>
              </a:r>
              <a:r>
                <a:rPr lang="en-US" sz="2900" dirty="0" smtClean="0"/>
                <a:t> that express </a:t>
              </a:r>
              <a:r>
                <a:rPr lang="en-US" sz="2900" i="1" dirty="0" smtClean="0"/>
                <a:t>tph-1::gfp.  </a:t>
              </a:r>
              <a:r>
                <a:rPr lang="en-US" sz="2900" dirty="0" smtClean="0"/>
                <a:t>The </a:t>
              </a:r>
              <a:r>
                <a:rPr lang="en-US" sz="2900" i="1" dirty="0" smtClean="0"/>
                <a:t>ccc2</a:t>
              </a:r>
              <a:r>
                <a:rPr lang="en-US" sz="2900" dirty="0" smtClean="0"/>
                <a:t> mutation has increased </a:t>
              </a:r>
              <a:r>
                <a:rPr lang="en-US" sz="2900" i="1" dirty="0" smtClean="0"/>
                <a:t>tph-1::gfp</a:t>
              </a:r>
              <a:r>
                <a:rPr lang="en-US" sz="2900" dirty="0" smtClean="0"/>
                <a:t> in hypodermal seam cells.  This phenotype is similar to phenotypes caused by previously identified mutations in the gene </a:t>
              </a:r>
              <a:r>
                <a:rPr lang="en-US" sz="2900" i="1" dirty="0" smtClean="0"/>
                <a:t>lin-22</a:t>
              </a:r>
              <a:r>
                <a:rPr lang="en-US" sz="2900" dirty="0" smtClean="0"/>
                <a:t>.</a:t>
              </a:r>
              <a:endParaRPr lang="en-US" sz="2900" dirty="0"/>
            </a:p>
          </p:txBody>
        </p:sp>
        <p:grpSp>
          <p:nvGrpSpPr>
            <p:cNvPr id="73" name="Group 72"/>
            <p:cNvGrpSpPr/>
            <p:nvPr/>
          </p:nvGrpSpPr>
          <p:grpSpPr>
            <a:xfrm>
              <a:off x="24917400" y="17069572"/>
              <a:ext cx="11506200" cy="4037828"/>
              <a:chOff x="24536400" y="16536172"/>
              <a:chExt cx="11506200" cy="4037828"/>
            </a:xfrm>
          </p:grpSpPr>
          <p:sp>
            <p:nvSpPr>
              <p:cNvPr id="74" name="TextBox 73"/>
              <p:cNvSpPr txBox="1"/>
              <p:nvPr/>
            </p:nvSpPr>
            <p:spPr>
              <a:xfrm>
                <a:off x="28346400" y="19126200"/>
                <a:ext cx="3352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i="1" dirty="0" smtClean="0">
                    <a:solidFill>
                      <a:schemeClr val="bg1"/>
                    </a:solidFill>
                  </a:rPr>
                  <a:t>ccc3</a:t>
                </a:r>
                <a:endParaRPr lang="en-US" sz="3200" b="1" i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75" name="Picture 1" descr="SNP 8_19_09 Spotty.jpg"/>
              <p:cNvPicPr>
                <a:picLocks noChangeAspect="1"/>
              </p:cNvPicPr>
              <p:nvPr/>
            </p:nvPicPr>
            <p:blipFill>
              <a:blip r:embed="rId11" cstate="print"/>
              <a:srcRect t="24445" r="7777" b="17776"/>
              <a:stretch>
                <a:fillRect/>
              </a:stretch>
            </p:blipFill>
            <p:spPr bwMode="auto">
              <a:xfrm>
                <a:off x="24536400" y="16687800"/>
                <a:ext cx="11506200" cy="3886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76" name="Group 146"/>
              <p:cNvGrpSpPr/>
              <p:nvPr/>
            </p:nvGrpSpPr>
            <p:grpSpPr>
              <a:xfrm>
                <a:off x="32232600" y="16764000"/>
                <a:ext cx="1524000" cy="1447800"/>
                <a:chOff x="36499800" y="28575000"/>
                <a:chExt cx="1524000" cy="1447800"/>
              </a:xfrm>
            </p:grpSpPr>
            <p:sp>
              <p:nvSpPr>
                <p:cNvPr id="79" name="Oval 78"/>
                <p:cNvSpPr/>
                <p:nvPr/>
              </p:nvSpPr>
              <p:spPr>
                <a:xfrm>
                  <a:off x="36804600" y="29032200"/>
                  <a:ext cx="990600" cy="990600"/>
                </a:xfrm>
                <a:prstGeom prst="ellipse">
                  <a:avLst/>
                </a:prstGeom>
                <a:solidFill>
                  <a:schemeClr val="accent1">
                    <a:alpha val="0"/>
                  </a:schemeClr>
                </a:solidFill>
                <a:ln>
                  <a:solidFill>
                    <a:schemeClr val="accent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80" name="Straight Arrow Connector 79"/>
                <p:cNvCxnSpPr/>
                <p:nvPr/>
              </p:nvCxnSpPr>
              <p:spPr>
                <a:xfrm rot="16200000" flipH="1">
                  <a:off x="36385500" y="28689300"/>
                  <a:ext cx="685800" cy="45720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Arrow Connector 80"/>
                <p:cNvCxnSpPr/>
                <p:nvPr/>
              </p:nvCxnSpPr>
              <p:spPr>
                <a:xfrm rot="5400000">
                  <a:off x="37376100" y="28613100"/>
                  <a:ext cx="685800" cy="60960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7" name="TextBox 76"/>
              <p:cNvSpPr txBox="1"/>
              <p:nvPr/>
            </p:nvSpPr>
            <p:spPr>
              <a:xfrm>
                <a:off x="30251400" y="16560225"/>
                <a:ext cx="1905000" cy="584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i="1" dirty="0" smtClean="0">
                    <a:solidFill>
                      <a:schemeClr val="bg1"/>
                    </a:solidFill>
                  </a:rPr>
                  <a:t>Wild Type</a:t>
                </a:r>
                <a:endParaRPr lang="en-US" sz="3200" b="1" i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33756600" y="16536172"/>
                <a:ext cx="1905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bg1"/>
                    </a:solidFill>
                  </a:rPr>
                  <a:t>ccc2</a:t>
                </a:r>
                <a:endParaRPr lang="en-US" sz="3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95" name="Group 94"/>
          <p:cNvGrpSpPr/>
          <p:nvPr/>
        </p:nvGrpSpPr>
        <p:grpSpPr>
          <a:xfrm>
            <a:off x="28956000" y="28040255"/>
            <a:ext cx="7848600" cy="4730688"/>
            <a:chOff x="28956000" y="28040255"/>
            <a:chExt cx="7848600" cy="4730688"/>
          </a:xfrm>
        </p:grpSpPr>
        <p:sp>
          <p:nvSpPr>
            <p:cNvPr id="82" name="TextBox 81"/>
            <p:cNvSpPr txBox="1"/>
            <p:nvPr/>
          </p:nvSpPr>
          <p:spPr>
            <a:xfrm>
              <a:off x="28956000" y="29108402"/>
              <a:ext cx="7696199" cy="3662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900" dirty="0">
                  <a:latin typeface="Calibri"/>
                  <a:cs typeface="Calibri"/>
                </a:rPr>
                <a:t>We thank the </a:t>
              </a:r>
              <a:r>
                <a:rPr lang="en-US" sz="2900" dirty="0" err="1">
                  <a:latin typeface="Calibri"/>
                  <a:cs typeface="Calibri"/>
                </a:rPr>
                <a:t>Zarkower</a:t>
              </a:r>
              <a:r>
                <a:rPr lang="en-US" sz="2900" dirty="0" smtClean="0">
                  <a:latin typeface="Calibri"/>
                  <a:cs typeface="Calibri"/>
                </a:rPr>
                <a:t>lab and the </a:t>
              </a:r>
              <a:r>
                <a:rPr lang="en-US" sz="2900" i="1" dirty="0" err="1">
                  <a:latin typeface="Calibri"/>
                  <a:cs typeface="Calibri"/>
                </a:rPr>
                <a:t>Caenorhabditis</a:t>
              </a:r>
              <a:r>
                <a:rPr lang="en-US" sz="2900" dirty="0">
                  <a:latin typeface="Calibri"/>
                  <a:cs typeface="Calibri"/>
                </a:rPr>
                <a:t> Genetics Center for worm </a:t>
              </a:r>
              <a:r>
                <a:rPr lang="en-US" sz="2900" dirty="0" smtClean="0">
                  <a:latin typeface="Calibri"/>
                  <a:cs typeface="Calibri"/>
                </a:rPr>
                <a:t>strains. </a:t>
              </a:r>
              <a:endParaRPr lang="en-US" sz="2900" dirty="0">
                <a:latin typeface="Calibri"/>
                <a:cs typeface="Calibri"/>
              </a:endParaRPr>
            </a:p>
            <a:p>
              <a:pPr algn="just"/>
              <a:endParaRPr lang="en-US" sz="2900" dirty="0">
                <a:latin typeface="Calibri"/>
                <a:cs typeface="Calibri"/>
              </a:endParaRPr>
            </a:p>
            <a:p>
              <a:pPr algn="just"/>
              <a:r>
                <a:rPr lang="en-US" sz="2900" b="1" dirty="0">
                  <a:latin typeface="Calibri"/>
                  <a:cs typeface="Calibri"/>
                </a:rPr>
                <a:t>Literature Cited</a:t>
              </a:r>
            </a:p>
            <a:p>
              <a:pPr algn="just"/>
              <a:r>
                <a:rPr lang="en-US" sz="2900" baseline="30000" dirty="0">
                  <a:latin typeface="Calibri"/>
                  <a:cs typeface="Calibri"/>
                </a:rPr>
                <a:t>1</a:t>
              </a:r>
              <a:r>
                <a:rPr lang="en-US" sz="2900" dirty="0">
                  <a:latin typeface="Calibri"/>
                  <a:cs typeface="Calibri"/>
                </a:rPr>
                <a:t>Salser, SJ, et al., Genes &amp; Development 7:1714-1724;</a:t>
              </a:r>
            </a:p>
            <a:p>
              <a:pPr algn="just"/>
              <a:r>
                <a:rPr lang="en-US" sz="2900" baseline="30000" dirty="0">
                  <a:latin typeface="Calibri"/>
                  <a:cs typeface="Calibri"/>
                </a:rPr>
                <a:t>2</a:t>
              </a:r>
              <a:r>
                <a:rPr lang="en-US" sz="2900" dirty="0">
                  <a:latin typeface="Calibri"/>
                  <a:cs typeface="Calibri"/>
                </a:rPr>
                <a:t>Clark, SG, et al. Cell 74: 43-55; </a:t>
              </a:r>
            </a:p>
            <a:p>
              <a:pPr algn="just"/>
              <a:endParaRPr lang="en-US" sz="2900" dirty="0">
                <a:latin typeface="Calibri"/>
                <a:cs typeface="Calibri"/>
              </a:endParaRPr>
            </a:p>
          </p:txBody>
        </p:sp>
        <p:grpSp>
          <p:nvGrpSpPr>
            <p:cNvPr id="88" name="Group 129"/>
            <p:cNvGrpSpPr/>
            <p:nvPr/>
          </p:nvGrpSpPr>
          <p:grpSpPr>
            <a:xfrm>
              <a:off x="28956000" y="28040255"/>
              <a:ext cx="7848600" cy="889225"/>
              <a:chOff x="457200" y="31232512"/>
              <a:chExt cx="13030200" cy="837199"/>
            </a:xfrm>
          </p:grpSpPr>
          <p:sp>
            <p:nvSpPr>
              <p:cNvPr id="89" name="Rounded Rectangle 11"/>
              <p:cNvSpPr>
                <a:spLocks noChangeArrowheads="1"/>
              </p:cNvSpPr>
              <p:nvPr/>
            </p:nvSpPr>
            <p:spPr bwMode="auto">
              <a:xfrm>
                <a:off x="457200" y="31301361"/>
                <a:ext cx="13030200" cy="768350"/>
              </a:xfrm>
              <a:prstGeom prst="roundRect">
                <a:avLst>
                  <a:gd name="adj" fmla="val 16667"/>
                </a:avLst>
              </a:prstGeom>
              <a:solidFill>
                <a:schemeClr val="tx2"/>
              </a:solidFill>
              <a:ln w="25400" algn="ctr">
                <a:solidFill>
                  <a:srgbClr val="FFCC00"/>
                </a:solidFill>
                <a:round/>
                <a:headEnd/>
                <a:tailEnd/>
              </a:ln>
            </p:spPr>
            <p:txBody>
              <a:bodyPr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4900" dirty="0">
                  <a:solidFill>
                    <a:srgbClr val="FFFFFF"/>
                  </a:solidFill>
                  <a:latin typeface="Calibri"/>
                  <a:cs typeface="Calibri"/>
                </a:endParaRPr>
              </a:p>
            </p:txBody>
          </p:sp>
          <p:sp>
            <p:nvSpPr>
              <p:cNvPr id="90" name="TextBox 12"/>
              <p:cNvSpPr txBox="1">
                <a:spLocks noChangeArrowheads="1"/>
              </p:cNvSpPr>
              <p:nvPr/>
            </p:nvSpPr>
            <p:spPr bwMode="auto">
              <a:xfrm>
                <a:off x="732367" y="31232512"/>
                <a:ext cx="12479867" cy="6985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sz="4900" b="1" dirty="0" smtClean="0">
                    <a:solidFill>
                      <a:srgbClr val="FFCC00"/>
                    </a:solidFill>
                    <a:latin typeface="Calibri"/>
                    <a:ea typeface="Times New Roman" pitchFamily="-65" charset="0"/>
                    <a:cs typeface="Calibri"/>
                  </a:rPr>
                  <a:t>ACKNOWLEDGMENTS</a:t>
                </a:r>
                <a:endParaRPr lang="en-US" sz="4900" b="1" dirty="0">
                  <a:solidFill>
                    <a:srgbClr val="FFCC00"/>
                  </a:solidFill>
                  <a:latin typeface="Calibri"/>
                  <a:ea typeface="Times New Roman" pitchFamily="-65" charset="0"/>
                  <a:cs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926</Words>
  <Application>Microsoft Office PowerPoint</Application>
  <PresentationFormat>Custom</PresentationFormat>
  <Paragraphs>47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Carleton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Carleton College</dc:creator>
  <cp:lastModifiedBy>Jack-Laptop</cp:lastModifiedBy>
  <cp:revision>13</cp:revision>
  <dcterms:created xsi:type="dcterms:W3CDTF">2009-10-15T22:05:44Z</dcterms:created>
  <dcterms:modified xsi:type="dcterms:W3CDTF">2009-10-16T18:26:16Z</dcterms:modified>
</cp:coreProperties>
</file>