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14.xml" ContentType="application/vnd.openxmlformats-officedocument.presentationml.slideLayout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3.xml" ContentType="application/vnd.openxmlformats-officedocument.presentationml.slideLayout+xml"/>
  <Override PartName="/ppt/slideMasters/slideMaster1.xml" ContentType="application/vnd.openxmlformats-officedocument.presentationml.slideMaster+xml"/>
  <Default Extension="png" ContentType="image/png"/>
  <Override PartName="/docProps/core.xml" ContentType="application/vnd.openxmlformats-package.core-properties+xml"/>
  <Default Extension="bin" ContentType="application/vnd.openxmlformats-officedocument.presentationml.printerSettings"/>
  <Override PartName="/ppt/notesSlides/notesSlide4.xml" ContentType="application/vnd.openxmlformats-officedocument.presentationml.notesSlide+xml"/>
  <Default Extension="rels" ContentType="application/vnd.openxmlformats-package.relationships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note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80847" autoAdjust="0"/>
  </p:normalViewPr>
  <p:slideViewPr>
    <p:cSldViewPr snapToGrid="0" snapToObjects="1">
      <p:cViewPr varScale="1">
        <p:scale>
          <a:sx n="70" d="100"/>
          <a:sy n="70" d="100"/>
        </p:scale>
        <p:origin x="-14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9DE94-6601-0246-ACD4-EB31C67FFBAD}" type="datetimeFigureOut">
              <a:rPr lang="en-US" smtClean="0"/>
              <a:pPr/>
              <a:t>6/3/11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77DC20-6E21-6D42-895A-53955C939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Introduce</a:t>
            </a:r>
            <a:r>
              <a:rPr lang="en-US" baseline="0" dirty="0" smtClean="0"/>
              <a:t> myself – shed light on my perspective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7DC20-6E21-6D42-895A-53955C93926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Stuart, R. B. (2004). Practical suggestions for achieving multicultural competence. </a:t>
            </a:r>
            <a:r>
              <a:rPr lang="en-US" i="1" dirty="0" smtClean="0"/>
              <a:t>Professional Psychology: Research and Practice, 35, </a:t>
            </a:r>
            <a:r>
              <a:rPr lang="en-US" dirty="0" smtClean="0"/>
              <a:t>3-9.</a:t>
            </a:r>
          </a:p>
          <a:p>
            <a:pPr lvl="0"/>
            <a:r>
              <a:rPr lang="en-US" dirty="0" smtClean="0"/>
              <a:t>Leung, A. K.-</a:t>
            </a:r>
            <a:r>
              <a:rPr lang="en-US" dirty="0" err="1" smtClean="0"/>
              <a:t>y</a:t>
            </a:r>
            <a:r>
              <a:rPr lang="en-US" dirty="0" smtClean="0"/>
              <a:t>., Maddux, W. W., </a:t>
            </a:r>
            <a:r>
              <a:rPr lang="en-US" dirty="0" err="1" smtClean="0"/>
              <a:t>Galinsky</a:t>
            </a:r>
            <a:r>
              <a:rPr lang="en-US" dirty="0" smtClean="0"/>
              <a:t>, A. D., &amp; Chiu, C. (2008). Multicultural experience enhances creativity. </a:t>
            </a:r>
            <a:r>
              <a:rPr lang="en-US" i="1" dirty="0" smtClean="0"/>
              <a:t>American Psychologist, 63, </a:t>
            </a:r>
            <a:r>
              <a:rPr lang="en-US" dirty="0" smtClean="0"/>
              <a:t>169-181.</a:t>
            </a:r>
          </a:p>
          <a:p>
            <a:pPr lvl="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7DC20-6E21-6D42-895A-53955C93926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7DC20-6E21-6D42-895A-53955C93926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7DC20-6E21-6D42-895A-53955C93926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6388" y="739588"/>
            <a:ext cx="8513762" cy="2729753"/>
          </a:xfrm>
        </p:spPr>
        <p:txBody>
          <a:bodyPr>
            <a:noAutofit/>
          </a:bodyPr>
          <a:lstStyle>
            <a:lvl1pPr algn="l">
              <a:lnSpc>
                <a:spcPts val="10800"/>
              </a:lnSpc>
              <a:defRPr sz="10000" b="1" spc="-2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388" y="3505200"/>
            <a:ext cx="4683050" cy="1344706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44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75294"/>
            <a:ext cx="1600200" cy="365125"/>
          </a:xfrm>
        </p:spPr>
        <p:txBody>
          <a:bodyPr/>
          <a:lstStyle>
            <a:lvl1pPr>
              <a:defRPr sz="1100">
                <a:solidFill>
                  <a:schemeClr val="tx2"/>
                </a:solidFill>
              </a:defRPr>
            </a:lvl1pPr>
          </a:lstStyle>
          <a:p>
            <a:fld id="{74BFCE2F-D3DE-1E4D-9FCA-A416E1EC197D}" type="datetimeFigureOut">
              <a:rPr lang="en-US" smtClean="0"/>
              <a:pPr/>
              <a:t>6/3/11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275294"/>
            <a:ext cx="5638800" cy="365125"/>
          </a:xfrm>
        </p:spPr>
        <p:txBody>
          <a:bodyPr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275294"/>
            <a:ext cx="609600" cy="365125"/>
          </a:xfr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fld id="{262E183F-544F-174E-8986-7F74E3025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3" y="1227427"/>
            <a:ext cx="3657600" cy="566738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94096">
            <a:off x="4845353" y="975801"/>
            <a:ext cx="3496570" cy="4747249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3" y="1799793"/>
            <a:ext cx="3657600" cy="399140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CE2F-D3DE-1E4D-9FCA-A416E1EC197D}" type="datetimeFigureOut">
              <a:rPr lang="en-US" smtClean="0"/>
              <a:pPr/>
              <a:t>6/3/11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3F-544F-174E-8986-7F74E3025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CE2F-D3DE-1E4D-9FCA-A416E1EC197D}" type="datetimeFigureOut">
              <a:rPr lang="en-US" smtClean="0"/>
              <a:pPr/>
              <a:t>6/3/11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3F-544F-174E-8986-7F74E3025A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319004">
            <a:off x="2075968" y="741009"/>
            <a:ext cx="4914362" cy="3240064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4"/>
          </p:nvPr>
        </p:nvSpPr>
        <p:spPr>
          <a:xfrm rot="21346724">
            <a:off x="436037" y="494284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CE2F-D3DE-1E4D-9FCA-A416E1EC197D}" type="datetimeFigureOut">
              <a:rPr lang="en-US" smtClean="0"/>
              <a:pPr/>
              <a:t>6/3/11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3F-544F-174E-8986-7F74E3025A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152337">
            <a:off x="4118577" y="735553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CE2F-D3DE-1E4D-9FCA-A416E1EC197D}" type="datetimeFigureOut">
              <a:rPr lang="en-US" smtClean="0"/>
              <a:pPr/>
              <a:t>6/3/11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3F-544F-174E-8986-7F74E3025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2400" y="685801"/>
            <a:ext cx="757518" cy="5440680"/>
          </a:xfrm>
        </p:spPr>
        <p:txBody>
          <a:bodyPr vert="eaVert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825" y="685801"/>
            <a:ext cx="6561137" cy="5440680"/>
          </a:xfrm>
        </p:spPr>
        <p:txBody>
          <a:bodyPr vert="eaVer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CE2F-D3DE-1E4D-9FCA-A416E1EC197D}" type="datetimeFigureOut">
              <a:rPr lang="en-US" smtClean="0"/>
              <a:pPr/>
              <a:t>6/3/11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3F-544F-174E-8986-7F74E3025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22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CE2F-D3DE-1E4D-9FCA-A416E1EC197D}" type="datetimeFigureOut">
              <a:rPr lang="en-US" smtClean="0"/>
              <a:pPr/>
              <a:t>6/3/11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3F-544F-174E-8986-7F74E3025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8355714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4428426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 rot="21263043">
            <a:off x="5231118" y="261015"/>
            <a:ext cx="3433660" cy="4204035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2012" y="2057400"/>
            <a:ext cx="3863788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6" y="2057400"/>
            <a:ext cx="3867912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CE2F-D3DE-1E4D-9FCA-A416E1EC197D}" type="datetimeFigureOut">
              <a:rPr lang="en-US" smtClean="0"/>
              <a:pPr/>
              <a:t>6/3/11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3F-544F-174E-8986-7F74E3025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5545" y="1546412"/>
            <a:ext cx="3867912" cy="464950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936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313" y="1545018"/>
            <a:ext cx="3867912" cy="466344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313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CE2F-D3DE-1E4D-9FCA-A416E1EC197D}" type="datetimeFigureOut">
              <a:rPr lang="en-US" smtClean="0"/>
              <a:pPr/>
              <a:t>6/3/11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3F-544F-174E-8986-7F74E3025A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CE2F-D3DE-1E4D-9FCA-A416E1EC197D}" type="datetimeFigureOut">
              <a:rPr lang="en-US" smtClean="0"/>
              <a:pPr/>
              <a:t>6/3/11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3F-544F-174E-8986-7F74E3025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CE2F-D3DE-1E4D-9FCA-A416E1EC197D}" type="datetimeFigureOut">
              <a:rPr lang="en-US" smtClean="0"/>
              <a:pPr/>
              <a:t>6/3/11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3F-544F-174E-8986-7F74E3025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1720103"/>
            <a:ext cx="3657600" cy="1162050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650" y="658906"/>
            <a:ext cx="3819338" cy="546725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5" y="2877671"/>
            <a:ext cx="3657600" cy="2339788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CE2F-D3DE-1E4D-9FCA-A416E1EC197D}" type="datetimeFigureOut">
              <a:rPr lang="en-US" smtClean="0"/>
              <a:pPr/>
              <a:t>6/3/11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3F-544F-174E-8986-7F74E3025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775" y="351888"/>
            <a:ext cx="7918450" cy="134635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8358" y="2044700"/>
            <a:ext cx="7167284" cy="4081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75294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74BFCE2F-D3DE-1E4D-9FCA-A416E1EC197D}" type="datetimeFigureOut">
              <a:rPr lang="en-US" smtClean="0"/>
              <a:pPr/>
              <a:t>6/3/11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5318" y="6275294"/>
            <a:ext cx="5643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275294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262E183F-544F-174E-8986-7F74E3025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 2" pitchFamily="18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1" Type="http://schemas.openxmlformats.org/officeDocument/2006/relationships/video" Target="file://localhost/Users/macalester/Desktop/Asian%20American%20Psych%20/Asian%20American%20Psych%20Spring%202011/Lectures/Ken%20Jeong%20Community.mp4" TargetMode="External"/><Relationship Id="rId2" Type="http://schemas.openxmlformats.org/officeDocument/2006/relationships/slideLayout" Target="../slideLayouts/slideLayout8.xml"/><Relationship Id="rId3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4800" dirty="0" smtClean="0"/>
              <a:t>Fostering Students’ Awareness of Cultural Biases &amp; Promoting Effective Intercultural Interactions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388" y="4255841"/>
            <a:ext cx="8513762" cy="1068477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Sun No</a:t>
            </a:r>
          </a:p>
          <a:p>
            <a:pPr algn="ctr"/>
            <a:r>
              <a:rPr lang="en-US" sz="2800" dirty="0" smtClean="0"/>
              <a:t>Macalester College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Goals</a:t>
            </a:r>
            <a:endParaRPr lang="en-US" dirty="0" smtClean="0"/>
          </a:p>
          <a:p>
            <a:pPr lvl="1"/>
            <a:r>
              <a:rPr lang="en-US" dirty="0" smtClean="0"/>
              <a:t>Culture boundaries are fuzzy</a:t>
            </a:r>
          </a:p>
          <a:p>
            <a:pPr lvl="1"/>
            <a:r>
              <a:rPr lang="en-US" dirty="0" smtClean="0"/>
              <a:t>Culture </a:t>
            </a:r>
            <a:r>
              <a:rPr lang="en-US" dirty="0" smtClean="0"/>
              <a:t>mixing can have positive </a:t>
            </a:r>
            <a:r>
              <a:rPr lang="en-US" dirty="0" smtClean="0"/>
              <a:t>benefits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 &amp; 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Cultural interview</a:t>
            </a:r>
          </a:p>
          <a:p>
            <a:endParaRPr lang="en-US" dirty="0" smtClean="0"/>
          </a:p>
          <a:p>
            <a:r>
              <a:rPr lang="en-US" dirty="0" smtClean="0"/>
              <a:t>Ethnic identity </a:t>
            </a:r>
            <a:r>
              <a:rPr lang="en-US" dirty="0" smtClean="0"/>
              <a:t>reflection</a:t>
            </a:r>
          </a:p>
          <a:p>
            <a:endParaRPr lang="en-US" dirty="0" smtClean="0"/>
          </a:p>
          <a:p>
            <a:r>
              <a:rPr lang="en-US" dirty="0" smtClean="0"/>
              <a:t>Critical </a:t>
            </a:r>
            <a:r>
              <a:rPr lang="en-US" dirty="0" smtClean="0"/>
              <a:t>incidents approach</a:t>
            </a:r>
          </a:p>
          <a:p>
            <a:pPr lvl="1"/>
            <a:r>
              <a:rPr lang="en-US" dirty="0" smtClean="0"/>
              <a:t>Consulting company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en Jeong Community.mp4">
            <a:hlinkClick r:id="" action="ppaction://media"/>
          </p:cNvPr>
          <p:cNvPicPr/>
          <p:nvPr>
            <p:ph idx="4294967295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759858" y="1137557"/>
            <a:ext cx="5441950" cy="40814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wilight">
  <a:themeElements>
    <a:clrScheme name="Custom 3">
      <a:dk1>
        <a:sysClr val="windowText" lastClr="000000"/>
      </a:dk1>
      <a:lt1>
        <a:sysClr val="window" lastClr="FFFFFF"/>
      </a:lt1>
      <a:dk2>
        <a:srgbClr val="2F2F26"/>
      </a:dk2>
      <a:lt2>
        <a:srgbClr val="9FA795"/>
      </a:lt2>
      <a:accent1>
        <a:srgbClr val="749805"/>
      </a:accent1>
      <a:accent2>
        <a:srgbClr val="BACC82"/>
      </a:accent2>
      <a:accent3>
        <a:srgbClr val="6E9EC2"/>
      </a:accent3>
      <a:accent4>
        <a:srgbClr val="2046A5"/>
      </a:accent4>
      <a:accent5>
        <a:srgbClr val="5039C6"/>
      </a:accent5>
      <a:accent6>
        <a:srgbClr val="7411D0"/>
      </a:accent6>
      <a:hlink>
        <a:srgbClr val="1D4E9C"/>
      </a:hlink>
      <a:folHlink>
        <a:srgbClr val="C0C000"/>
      </a:folHlink>
    </a:clrScheme>
    <a:fontScheme name="Twilight">
      <a:majorFont>
        <a:latin typeface="Century Gothic"/>
        <a:ea typeface=""/>
        <a:cs typeface=""/>
        <a:font script="Jpan" typeface="ＭＳ Ｐゴシック"/>
      </a:majorFont>
      <a:minorFont>
        <a:latin typeface="Century Gothic"/>
        <a:ea typeface=""/>
        <a:cs typeface=""/>
        <a:font script="Jpan" typeface="ＭＳ Ｐゴシック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0000"/>
              </a:schemeClr>
            </a:gs>
            <a:gs pos="100000">
              <a:schemeClr val="phClr">
                <a:tint val="100000"/>
                <a:shade val="94000"/>
                <a:satMod val="13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60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38100" dist="12700" dir="5400000">
              <a:srgbClr val="FFFFFF">
                <a:alpha val="75000"/>
              </a:srgbClr>
            </a:innerShdw>
            <a:outerShdw blurRad="88900" dist="50800" dir="5400000" sx="102000" sy="102000" algn="tr" rotWithShape="0">
              <a:srgbClr val="808080">
                <a:alpha val="50000"/>
              </a:srgbClr>
            </a:outerShdw>
          </a:effectLst>
        </a:effectStyle>
        <a:effectStyle>
          <a:effectLst>
            <a:outerShdw blurRad="317500" dist="762000" dir="5400000" sy="45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alanced" dir="tl"/>
          </a:scene3d>
          <a:sp3d extrusionH="12700" prstMaterial="softEdge">
            <a:bevelT w="38100" h="1270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200000"/>
              </a:schemeClr>
              <a:schemeClr val="phClr">
                <a:tint val="30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200000"/>
              </a:schemeClr>
              <a:schemeClr val="phClr">
                <a:tint val="5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1769</TotalTime>
  <Words>131</Words>
  <Application>Microsoft Macintosh PowerPoint</Application>
  <PresentationFormat>On-screen Show (4:3)</PresentationFormat>
  <Paragraphs>21</Paragraphs>
  <Slides>4</Slides>
  <Notes>4</Notes>
  <HiddenSlides>0</HiddenSlides>
  <MMClips>1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Twilight</vt:lpstr>
      <vt:lpstr>Fostering Students’ Awareness of Cultural Biases &amp; Promoting Effective Intercultural Interactions</vt:lpstr>
      <vt:lpstr>Reading Assignments</vt:lpstr>
      <vt:lpstr>Activities &amp; Assignments</vt:lpstr>
      <vt:lpstr>Slide 4</vt:lpstr>
    </vt:vector>
  </TitlesOfParts>
  <Company>Macalester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Fostering Students’ Awareness of Cultural Biases</dc:title>
  <dc:creator>Sun No</dc:creator>
  <cp:lastModifiedBy>Sun No</cp:lastModifiedBy>
  <cp:revision>9</cp:revision>
  <cp:lastPrinted>2011-06-04T02:42:01Z</cp:lastPrinted>
  <dcterms:created xsi:type="dcterms:W3CDTF">2011-06-04T02:40:49Z</dcterms:created>
  <dcterms:modified xsi:type="dcterms:W3CDTF">2011-06-04T12:39:07Z</dcterms:modified>
</cp:coreProperties>
</file>