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42208450" cy="32099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9999"/>
    <a:srgbClr val="FFFFCC"/>
    <a:srgbClr val="CC00CC"/>
    <a:srgbClr val="FF0000"/>
    <a:srgbClr val="FF9900"/>
    <a:srgbClr val="FFFF00"/>
    <a:srgbClr val="6699FF"/>
    <a:srgbClr val="01B1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" d="100"/>
          <a:sy n="21" d="100"/>
        </p:scale>
        <p:origin x="-342" y="-192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8289588" cy="1604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3907750" y="0"/>
            <a:ext cx="18291175" cy="1604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AC164-1A11-4164-99BE-BE7888D3B13A}" type="datetimeFigureOut">
              <a:rPr lang="en-US" smtClean="0"/>
              <a:t>6/2/2011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079413" y="2408238"/>
            <a:ext cx="16049625" cy="120364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4221163" y="15247938"/>
            <a:ext cx="33766125" cy="144446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30487938"/>
            <a:ext cx="18289588" cy="16049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3907750" y="30487938"/>
            <a:ext cx="18291175" cy="16049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660975-4A17-4F47-B6C0-D5BDAB90D9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991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5" y="10226675"/>
            <a:ext cx="37306250" cy="7054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3" y="18653125"/>
            <a:ext cx="30724475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E28FA6-48ED-4347-9065-D5C4156F5D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010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C2CF3-3378-4C96-85CE-C0B55D662D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75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272163" y="2925763"/>
            <a:ext cx="9326562" cy="263350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92475" y="2925763"/>
            <a:ext cx="27827288" cy="263350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294E1B-69C7-438D-9007-CABA91A8FB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3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70187C-437A-4720-A44F-C7A1D8743B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298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38"/>
            <a:ext cx="37307838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95160B-7A40-4735-A08A-B8C1FB3AB9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149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92475" y="9509125"/>
            <a:ext cx="18576925" cy="19751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0" y="9509125"/>
            <a:ext cx="18576925" cy="19751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657811-F796-4133-A08D-4689BDABF31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091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7625"/>
            <a:ext cx="3950335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5"/>
            <a:ext cx="19392900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0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5"/>
            <a:ext cx="19400837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7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E22AC3-CCE8-4DAD-8BBB-A7277E53198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199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74D323-7262-44C8-88DB-711874CEEA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9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E0C820-F9D2-4508-B2B4-7BAEF01A03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43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1275"/>
            <a:ext cx="14439900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5" y="1311275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5" y="6888163"/>
            <a:ext cx="14439900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1DE0E1-9D9A-45E6-B18C-541954F3E8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467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3" y="23042563"/>
            <a:ext cx="26335037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3" y="2941638"/>
            <a:ext cx="26335037" cy="197500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3" y="25763538"/>
            <a:ext cx="26335037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2B53B6-39FE-4D50-91E5-FDAD651D43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173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92475" y="2925763"/>
            <a:ext cx="373062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8912" tIns="219456" rIns="438912" bIns="21945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92475" y="9509125"/>
            <a:ext cx="37306250" cy="1975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8912" tIns="219456" rIns="438912" bIns="2194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92475" y="29992638"/>
            <a:ext cx="9144000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8912" tIns="219456" rIns="438912" bIns="219456" numCol="1" anchor="t" anchorCtr="0" compatLnSpc="1">
            <a:prstTxWarp prst="textNoShape">
              <a:avLst/>
            </a:prstTxWarp>
          </a:bodyPr>
          <a:lstStyle>
            <a:lvl1pPr>
              <a:defRPr sz="67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525" y="29992638"/>
            <a:ext cx="13900150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8912" tIns="219456" rIns="438912" bIns="219456" numCol="1" anchor="t" anchorCtr="0" compatLnSpc="1">
            <a:prstTxWarp prst="textNoShape">
              <a:avLst/>
            </a:prstTxWarp>
          </a:bodyPr>
          <a:lstStyle>
            <a:lvl1pPr algn="ctr">
              <a:defRPr sz="67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4725" y="29992638"/>
            <a:ext cx="9144000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8912" tIns="219456" rIns="438912" bIns="219456" numCol="1" anchor="t" anchorCtr="0" compatLnSpc="1">
            <a:prstTxWarp prst="textNoShape">
              <a:avLst/>
            </a:prstTxWarp>
          </a:bodyPr>
          <a:lstStyle>
            <a:lvl1pPr algn="r">
              <a:defRPr sz="6700"/>
            </a:lvl1pPr>
          </a:lstStyle>
          <a:p>
            <a:fld id="{5E5F4BA5-CC33-403C-88E6-E3818BF1858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+mj-lt"/>
          <a:ea typeface="MS PGothic" pitchFamily="34" charset="-128"/>
          <a:cs typeface="ＭＳ Ｐゴシック" charset="-128"/>
        </a:defRPr>
      </a:lvl1pPr>
      <a:lvl2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charset="0"/>
          <a:ea typeface="MS PGothic" pitchFamily="34" charset="-128"/>
          <a:cs typeface="ＭＳ Ｐゴシック" charset="-128"/>
        </a:defRPr>
      </a:lvl2pPr>
      <a:lvl3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charset="0"/>
          <a:ea typeface="MS PGothic" pitchFamily="34" charset="-128"/>
          <a:cs typeface="ＭＳ Ｐゴシック" charset="-128"/>
        </a:defRPr>
      </a:lvl3pPr>
      <a:lvl4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charset="0"/>
          <a:ea typeface="MS PGothic" pitchFamily="34" charset="-128"/>
          <a:cs typeface="ＭＳ Ｐゴシック" charset="-128"/>
        </a:defRPr>
      </a:lvl4pPr>
      <a:lvl5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charset="0"/>
          <a:ea typeface="MS PGothic" pitchFamily="34" charset="-128"/>
          <a:cs typeface="ＭＳ Ｐゴシック" charset="-128"/>
        </a:defRPr>
      </a:lvl5pPr>
      <a:lvl6pPr marL="4572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charset="0"/>
        </a:defRPr>
      </a:lvl6pPr>
      <a:lvl7pPr marL="9144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charset="0"/>
        </a:defRPr>
      </a:lvl7pPr>
      <a:lvl8pPr marL="13716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charset="0"/>
        </a:defRPr>
      </a:lvl8pPr>
      <a:lvl9pPr marL="18288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Times New Roman" charset="0"/>
        </a:defRPr>
      </a:lvl9pPr>
    </p:titleStyle>
    <p:bodyStyle>
      <a:lvl1pPr marL="1646238" indent="-1646238" algn="l" defTabSz="4389438" rtl="0" eaLnBrk="0" fontAlgn="base" hangingPunct="0">
        <a:spcBef>
          <a:spcPct val="20000"/>
        </a:spcBef>
        <a:spcAft>
          <a:spcPct val="0"/>
        </a:spcAft>
        <a:buChar char="•"/>
        <a:defRPr sz="154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3565525" indent="-1371600" algn="l" defTabSz="4389438" rtl="0" eaLnBrk="0" fontAlgn="base" hangingPunct="0">
        <a:spcBef>
          <a:spcPct val="20000"/>
        </a:spcBef>
        <a:spcAft>
          <a:spcPct val="0"/>
        </a:spcAft>
        <a:buChar char="–"/>
        <a:defRPr sz="13400">
          <a:solidFill>
            <a:schemeClr val="tx1"/>
          </a:solidFill>
          <a:latin typeface="+mn-lt"/>
          <a:ea typeface="MS PGothic" pitchFamily="34" charset="-128"/>
        </a:defRPr>
      </a:lvl2pPr>
      <a:lvl3pPr marL="5486400" indent="-1096963" algn="l" defTabSz="4389438" rtl="0" eaLnBrk="0" fontAlgn="base" hangingPunct="0">
        <a:spcBef>
          <a:spcPct val="20000"/>
        </a:spcBef>
        <a:spcAft>
          <a:spcPct val="0"/>
        </a:spcAft>
        <a:buChar char="•"/>
        <a:defRPr sz="11500">
          <a:solidFill>
            <a:schemeClr val="tx1"/>
          </a:solidFill>
          <a:latin typeface="+mn-lt"/>
          <a:ea typeface="MS PGothic" pitchFamily="34" charset="-128"/>
        </a:defRPr>
      </a:lvl3pPr>
      <a:lvl4pPr marL="7680325" indent="-1096963" algn="l" defTabSz="4389438" rtl="0" eaLnBrk="0" fontAlgn="base" hangingPunct="0">
        <a:spcBef>
          <a:spcPct val="20000"/>
        </a:spcBef>
        <a:spcAft>
          <a:spcPct val="0"/>
        </a:spcAft>
        <a:buChar char="–"/>
        <a:defRPr sz="9600">
          <a:solidFill>
            <a:schemeClr val="tx1"/>
          </a:solidFill>
          <a:latin typeface="+mn-lt"/>
          <a:ea typeface="MS PGothic" pitchFamily="34" charset="-128"/>
        </a:defRPr>
      </a:lvl4pPr>
      <a:lvl5pPr marL="9875838" indent="-1096963" algn="l" defTabSz="4389438" rtl="0" eaLnBrk="0" fontAlgn="base" hangingPunct="0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  <a:ea typeface="MS PGothic" pitchFamily="34" charset="-128"/>
        </a:defRPr>
      </a:lvl5pPr>
      <a:lvl6pPr marL="103330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  <a:ea typeface="ＭＳ Ｐゴシック" charset="-128"/>
        </a:defRPr>
      </a:lvl6pPr>
      <a:lvl7pPr marL="107902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  <a:ea typeface="ＭＳ Ｐゴシック" charset="-128"/>
        </a:defRPr>
      </a:lvl7pPr>
      <a:lvl8pPr marL="112474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  <a:ea typeface="ＭＳ Ｐゴシック" charset="-128"/>
        </a:defRPr>
      </a:lvl8pPr>
      <a:lvl9pPr marL="117046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8"/>
          <p:cNvSpPr txBox="1">
            <a:spLocks noChangeArrowheads="1"/>
          </p:cNvSpPr>
          <p:nvPr/>
        </p:nvSpPr>
        <p:spPr bwMode="auto">
          <a:xfrm>
            <a:off x="13955713" y="4419600"/>
            <a:ext cx="13628687" cy="28205113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buFont typeface="Wingdings" pitchFamily="2" charset="2"/>
              <a:buChar char=""/>
            </a:pPr>
            <a:endParaRPr lang="en-US" sz="3000" b="1" i="1"/>
          </a:p>
          <a:p>
            <a:pPr eaLnBrk="1" hangingPunct="1"/>
            <a:endParaRPr lang="en-US" sz="3000" b="1" i="1"/>
          </a:p>
          <a:p>
            <a:pPr eaLnBrk="1" hangingPunct="1"/>
            <a:endParaRPr lang="en-US" b="1" i="1"/>
          </a:p>
          <a:p>
            <a:pPr eaLnBrk="1" hangingPunct="1"/>
            <a:endParaRPr lang="en-US" b="1" i="1"/>
          </a:p>
          <a:p>
            <a:pPr eaLnBrk="1" hangingPunct="1"/>
            <a:endParaRPr lang="en-US" b="1" i="1"/>
          </a:p>
          <a:p>
            <a:pPr eaLnBrk="1" hangingPunct="1"/>
            <a:endParaRPr lang="en-US" b="1" i="1"/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  <a:p>
            <a:pPr eaLnBrk="1" hangingPunct="1"/>
            <a:endParaRPr lang="en-US" b="1"/>
          </a:p>
          <a:p>
            <a:pPr eaLnBrk="1" hangingPunct="1"/>
            <a:endParaRPr lang="en-US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57200" y="352425"/>
            <a:ext cx="43021250" cy="3825875"/>
          </a:xfrm>
          <a:prstGeom prst="rect">
            <a:avLst/>
          </a:prstGeom>
          <a:solidFill>
            <a:schemeClr val="bg1"/>
          </a:solidFill>
          <a:ln w="88900">
            <a:solidFill>
              <a:schemeClr val="tx1"/>
            </a:solidFill>
            <a:miter lim="800000"/>
            <a:headEnd/>
            <a:tailEnd/>
          </a:ln>
        </p:spPr>
        <p:txBody>
          <a:bodyPr tIns="91440" bIns="91440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0" b="1"/>
              <a:t>Around the World of Psychology in 150 Days</a:t>
            </a:r>
          </a:p>
          <a:p>
            <a:pPr algn="ctr"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sz="6000"/>
              <a:t>Donna K. McMillan &amp; Gary M. Muir</a:t>
            </a:r>
          </a:p>
          <a:p>
            <a:pPr algn="ctr"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sz="6000"/>
              <a:t>St. Olaf College, Northfield, MN</a:t>
            </a:r>
          </a:p>
          <a:p>
            <a:pPr algn="ctr" eaLnBrk="1" hangingPunct="1">
              <a:lnSpc>
                <a:spcPct val="60000"/>
              </a:lnSpc>
              <a:spcBef>
                <a:spcPct val="50000"/>
              </a:spcBef>
            </a:pPr>
            <a:endParaRPr lang="en-US" sz="1200"/>
          </a:p>
        </p:txBody>
      </p:sp>
      <p:sp>
        <p:nvSpPr>
          <p:cNvPr id="2052" name="Text Box 13"/>
          <p:cNvSpPr txBox="1">
            <a:spLocks noChangeArrowheads="1"/>
          </p:cNvSpPr>
          <p:nvPr/>
        </p:nvSpPr>
        <p:spPr bwMode="auto">
          <a:xfrm>
            <a:off x="457200" y="23199725"/>
            <a:ext cx="13182600" cy="9424988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lIns="274320" tIns="274320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4800" b="1" dirty="0"/>
              <a:t>Students</a:t>
            </a:r>
          </a:p>
          <a:p>
            <a:pPr algn="ctr" eaLnBrk="1" hangingPunct="1"/>
            <a:endParaRPr lang="en-US" sz="1600" b="1" dirty="0"/>
          </a:p>
          <a:p>
            <a:pPr eaLnBrk="1" hangingPunct="1">
              <a:buFont typeface="Wingdings" pitchFamily="2" charset="2"/>
              <a:buChar char=""/>
            </a:pPr>
            <a:r>
              <a:rPr lang="en-US" sz="4000" dirty="0"/>
              <a:t> 26-28 students</a:t>
            </a:r>
          </a:p>
          <a:p>
            <a:pPr eaLnBrk="1" hangingPunct="1">
              <a:buFont typeface="Wingdings" pitchFamily="2" charset="2"/>
              <a:buChar char=""/>
            </a:pPr>
            <a:endParaRPr lang="en-US" sz="1200" dirty="0"/>
          </a:p>
          <a:p>
            <a:pPr eaLnBrk="1" hangingPunct="1">
              <a:buFont typeface="Wingdings" pitchFamily="2" charset="2"/>
              <a:buChar char=""/>
            </a:pPr>
            <a:r>
              <a:rPr lang="en-US" sz="4000" dirty="0"/>
              <a:t> Students apply for the Global program.  Students applications include essays, letters of recommendation, and an interview with a selection committee.</a:t>
            </a:r>
          </a:p>
          <a:p>
            <a:pPr eaLnBrk="1" hangingPunct="1"/>
            <a:endParaRPr lang="en-US" sz="1200" b="1" dirty="0"/>
          </a:p>
          <a:p>
            <a:pPr eaLnBrk="1" hangingPunct="1">
              <a:buFont typeface="Wingdings" pitchFamily="2" charset="2"/>
              <a:buChar char=""/>
            </a:pPr>
            <a:r>
              <a:rPr lang="en-US" sz="4000" dirty="0"/>
              <a:t> Because Global is a liberal arts program, students come from a variety of majors. There are no prerequisites for the courses.</a:t>
            </a:r>
          </a:p>
          <a:p>
            <a:pPr eaLnBrk="1" hangingPunct="1">
              <a:buFont typeface="Wingdings" pitchFamily="2" charset="2"/>
              <a:buChar char=""/>
            </a:pPr>
            <a:endParaRPr lang="en-US" sz="1200" dirty="0"/>
          </a:p>
          <a:p>
            <a:pPr eaLnBrk="1" hangingPunct="1">
              <a:buFont typeface="Wingdings" pitchFamily="2" charset="2"/>
              <a:buChar char=""/>
            </a:pPr>
            <a:r>
              <a:rPr lang="en-US" sz="4000" dirty="0"/>
              <a:t> Most students are juniors or seniors.</a:t>
            </a:r>
          </a:p>
          <a:p>
            <a:pPr eaLnBrk="1" hangingPunct="1">
              <a:buFont typeface="Wingdings" pitchFamily="2" charset="2"/>
              <a:buChar char=""/>
            </a:pPr>
            <a:endParaRPr lang="en-US" sz="1200" dirty="0"/>
          </a:p>
          <a:p>
            <a:pPr eaLnBrk="1" hangingPunct="1">
              <a:buFont typeface="Wingdings" pitchFamily="2" charset="2"/>
              <a:buChar char=""/>
            </a:pPr>
            <a:r>
              <a:rPr lang="en-US" sz="4000" dirty="0"/>
              <a:t> The student group tends to be predominantly female.</a:t>
            </a:r>
          </a:p>
          <a:p>
            <a:pPr eaLnBrk="1" hangingPunct="1">
              <a:buFont typeface="Wingdings" pitchFamily="2" charset="2"/>
              <a:buChar char=""/>
            </a:pPr>
            <a:endParaRPr lang="en-US" sz="1200" b="1" dirty="0"/>
          </a:p>
          <a:p>
            <a:pPr eaLnBrk="1" hangingPunct="1">
              <a:buFont typeface="Wingdings" pitchFamily="2" charset="2"/>
              <a:buChar char=""/>
            </a:pPr>
            <a:r>
              <a:rPr lang="en-US" sz="4000" dirty="0"/>
              <a:t> Students participate in committees to help facilitate necessary tasks, e.g., Transportation, Social, and  Bathroom Committees.</a:t>
            </a:r>
          </a:p>
          <a:p>
            <a:pPr eaLnBrk="1" hangingPunct="1"/>
            <a:endParaRPr lang="en-US" dirty="0"/>
          </a:p>
        </p:txBody>
      </p:sp>
      <p:grpSp>
        <p:nvGrpSpPr>
          <p:cNvPr id="2053" name="Group 24"/>
          <p:cNvGrpSpPr>
            <a:grpSpLocks/>
          </p:cNvGrpSpPr>
          <p:nvPr/>
        </p:nvGrpSpPr>
        <p:grpSpPr bwMode="auto">
          <a:xfrm>
            <a:off x="2147483647" y="2147483647"/>
            <a:ext cx="0" cy="0"/>
            <a:chOff x="0" y="0"/>
            <a:chExt cx="20529" cy="0"/>
          </a:xfrm>
        </p:grpSpPr>
        <p:sp>
          <p:nvSpPr>
            <p:cNvPr id="2097" name="Rectangle 19"/>
            <p:cNvSpPr>
              <a:spLocks noChangeArrowheads="1"/>
            </p:cNvSpPr>
            <p:nvPr/>
          </p:nvSpPr>
          <p:spPr bwMode="auto">
            <a:xfrm>
              <a:off x="0" y="0"/>
              <a:ext cx="20529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2098" name="Group 23"/>
            <p:cNvGrpSpPr>
              <a:grpSpLocks/>
            </p:cNvGrpSpPr>
            <p:nvPr/>
          </p:nvGrpSpPr>
          <p:grpSpPr bwMode="auto">
            <a:xfrm>
              <a:off x="0" y="0"/>
              <a:ext cx="13271" cy="0"/>
              <a:chOff x="0" y="0"/>
              <a:chExt cx="13271" cy="0"/>
            </a:xfrm>
          </p:grpSpPr>
          <p:sp>
            <p:nvSpPr>
              <p:cNvPr id="2099" name="Rectangle 2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3271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00" name="Rectangle 22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3271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054" name="Group 37"/>
          <p:cNvGrpSpPr>
            <a:grpSpLocks/>
          </p:cNvGrpSpPr>
          <p:nvPr/>
        </p:nvGrpSpPr>
        <p:grpSpPr bwMode="auto">
          <a:xfrm>
            <a:off x="-2147483648" y="2147483647"/>
            <a:ext cx="2147483647" cy="0"/>
            <a:chOff x="0" y="0"/>
            <a:chExt cx="20529" cy="0"/>
          </a:xfrm>
        </p:grpSpPr>
        <p:sp>
          <p:nvSpPr>
            <p:cNvPr id="2093" name="Rectangle 32"/>
            <p:cNvSpPr>
              <a:spLocks noChangeArrowheads="1"/>
            </p:cNvSpPr>
            <p:nvPr/>
          </p:nvSpPr>
          <p:spPr bwMode="auto">
            <a:xfrm>
              <a:off x="0" y="0"/>
              <a:ext cx="20529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2094" name="Group 36"/>
            <p:cNvGrpSpPr>
              <a:grpSpLocks/>
            </p:cNvGrpSpPr>
            <p:nvPr/>
          </p:nvGrpSpPr>
          <p:grpSpPr bwMode="auto">
            <a:xfrm>
              <a:off x="0" y="0"/>
              <a:ext cx="13271" cy="0"/>
              <a:chOff x="0" y="0"/>
              <a:chExt cx="13271" cy="0"/>
            </a:xfrm>
          </p:grpSpPr>
          <p:sp>
            <p:nvSpPr>
              <p:cNvPr id="2095" name="Rectangle 3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3271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96" name="Rectangle 3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3271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</p:grpSp>
      <p:pic>
        <p:nvPicPr>
          <p:cNvPr id="2055" name="Picture 297" descr="StO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295400"/>
            <a:ext cx="3352800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Text Box 477"/>
          <p:cNvSpPr txBox="1">
            <a:spLocks noChangeArrowheads="1"/>
          </p:cNvSpPr>
          <p:nvPr/>
        </p:nvSpPr>
        <p:spPr bwMode="auto">
          <a:xfrm>
            <a:off x="27889200" y="4419600"/>
            <a:ext cx="15589250" cy="28205113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lIns="365760" tIns="274320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3400" b="1" dirty="0"/>
              <a:t> </a:t>
            </a:r>
            <a:r>
              <a:rPr lang="en-US" sz="4800" b="1" dirty="0"/>
              <a:t>The Psychology Course</a:t>
            </a:r>
            <a:endParaRPr lang="en-US" sz="4400" b="1" dirty="0"/>
          </a:p>
          <a:p>
            <a:pPr algn="ctr" eaLnBrk="1" hangingPunct="1"/>
            <a:endParaRPr lang="en-US" sz="200" b="1" dirty="0"/>
          </a:p>
          <a:p>
            <a:pPr eaLnBrk="1" hangingPunct="1"/>
            <a:r>
              <a:rPr lang="en-US" sz="4400" b="1" dirty="0"/>
              <a:t>Overview:</a:t>
            </a:r>
            <a:r>
              <a:rPr lang="en-US" sz="4400" dirty="0"/>
              <a:t>  </a:t>
            </a:r>
          </a:p>
          <a:p>
            <a:pPr eaLnBrk="1" hangingPunct="1"/>
            <a:r>
              <a:rPr lang="en-US" sz="4000" dirty="0">
                <a:sym typeface="Symbol" pitchFamily="18" charset="2"/>
              </a:rPr>
              <a:t>     </a:t>
            </a:r>
            <a:r>
              <a:rPr lang="en-US" sz="4000" dirty="0"/>
              <a:t>The supervisor</a:t>
            </a:r>
            <a:r>
              <a:rPr lang="en-US" altLang="en-US" sz="4000" dirty="0"/>
              <a:t>’</a:t>
            </a:r>
            <a:r>
              <a:rPr lang="en-US" sz="4000" dirty="0"/>
              <a:t>s Psychology course examines ways in which</a:t>
            </a:r>
          </a:p>
          <a:p>
            <a:pPr eaLnBrk="1" hangingPunct="1"/>
            <a:r>
              <a:rPr lang="en-US" sz="4000" dirty="0"/>
              <a:t>	culture influences people and their behavior.</a:t>
            </a:r>
          </a:p>
          <a:p>
            <a:pPr eaLnBrk="1" hangingPunct="1"/>
            <a:endParaRPr lang="en-US" sz="600" dirty="0"/>
          </a:p>
          <a:p>
            <a:pPr lvl="1" eaLnBrk="1" hangingPunct="1"/>
            <a:r>
              <a:rPr lang="en-US" sz="4000" dirty="0">
                <a:sym typeface="Symbol" pitchFamily="18" charset="2"/>
              </a:rPr>
              <a:t> </a:t>
            </a:r>
            <a:r>
              <a:rPr lang="en-US" sz="4000" dirty="0"/>
              <a:t>Integrates traditional academic and experiential learning.</a:t>
            </a:r>
          </a:p>
          <a:p>
            <a:pPr lvl="1" eaLnBrk="1" hangingPunct="1">
              <a:buFont typeface="Symbol" pitchFamily="18" charset="2"/>
              <a:buChar char="·"/>
            </a:pPr>
            <a:endParaRPr lang="en-US" sz="600" dirty="0"/>
          </a:p>
          <a:p>
            <a:pPr lvl="1" eaLnBrk="1" hangingPunct="1"/>
            <a:r>
              <a:rPr lang="en-US" sz="4000" dirty="0">
                <a:sym typeface="Symbol" pitchFamily="18" charset="2"/>
              </a:rPr>
              <a:t> </a:t>
            </a:r>
            <a:r>
              <a:rPr lang="en-US" sz="4000" dirty="0"/>
              <a:t>Primarily discussion-based, but includes mini-lectures.</a:t>
            </a:r>
          </a:p>
          <a:p>
            <a:pPr lvl="1" eaLnBrk="1" hangingPunct="1"/>
            <a:endParaRPr lang="en-US" sz="600" dirty="0"/>
          </a:p>
          <a:p>
            <a:pPr lvl="1" eaLnBrk="1" hangingPunct="1"/>
            <a:r>
              <a:rPr lang="en-US" sz="4000" dirty="0">
                <a:sym typeface="Symbol" pitchFamily="18" charset="2"/>
              </a:rPr>
              <a:t> </a:t>
            </a:r>
            <a:r>
              <a:rPr lang="en-US" sz="4000" dirty="0"/>
              <a:t>Meets throughout the five-month period.</a:t>
            </a:r>
          </a:p>
          <a:p>
            <a:pPr lvl="1" eaLnBrk="1" hangingPunct="1"/>
            <a:endParaRPr lang="en-US" sz="2800" dirty="0"/>
          </a:p>
          <a:p>
            <a:pPr eaLnBrk="1" hangingPunct="1"/>
            <a:r>
              <a:rPr lang="en-US" sz="4400" b="1" dirty="0"/>
              <a:t>Topics:</a:t>
            </a:r>
            <a:r>
              <a:rPr lang="en-US" sz="4400" dirty="0"/>
              <a:t>  </a:t>
            </a:r>
          </a:p>
          <a:p>
            <a:r>
              <a:rPr lang="en-US" sz="4000" dirty="0">
                <a:sym typeface="Symbol" pitchFamily="18" charset="2"/>
              </a:rPr>
              <a:t>     </a:t>
            </a:r>
            <a:r>
              <a:rPr lang="en-US" sz="4000" dirty="0"/>
              <a:t>The nature and challenges of cross-cultural research in psychology</a:t>
            </a:r>
          </a:p>
          <a:p>
            <a:r>
              <a:rPr lang="en-US" sz="4000" dirty="0">
                <a:sym typeface="Symbol" pitchFamily="18" charset="2"/>
              </a:rPr>
              <a:t>     </a:t>
            </a:r>
            <a:r>
              <a:rPr lang="en-US" sz="4000" dirty="0"/>
              <a:t>The development of psychology across different cultures</a:t>
            </a:r>
          </a:p>
          <a:p>
            <a:r>
              <a:rPr lang="en-US" sz="4000" dirty="0">
                <a:sym typeface="Symbol" pitchFamily="18" charset="2"/>
              </a:rPr>
              <a:t>    </a:t>
            </a:r>
            <a:r>
              <a:rPr lang="en-US" sz="4000" dirty="0"/>
              <a:t> Culture and… </a:t>
            </a:r>
          </a:p>
          <a:p>
            <a:r>
              <a:rPr lang="en-US" sz="4000" dirty="0"/>
              <a:t>	…cognition, e.g., cultural influences on intelligence &amp; perception</a:t>
            </a:r>
          </a:p>
          <a:p>
            <a:r>
              <a:rPr lang="en-US" sz="4000" dirty="0">
                <a:sym typeface="Symbol" pitchFamily="18" charset="2"/>
              </a:rPr>
              <a:t>	…</a:t>
            </a:r>
            <a:r>
              <a:rPr lang="en-US" sz="4000" dirty="0"/>
              <a:t>personality, e.g., culture-specific vs. universal concepts</a:t>
            </a:r>
          </a:p>
          <a:p>
            <a:r>
              <a:rPr lang="en-US" sz="4000" dirty="0">
                <a:sym typeface="Symbol" pitchFamily="18" charset="2"/>
              </a:rPr>
              <a:t>	…</a:t>
            </a:r>
            <a:r>
              <a:rPr lang="en-US" sz="4000" dirty="0"/>
              <a:t>gender, e.g., gender stereotypes and sex roles </a:t>
            </a:r>
          </a:p>
          <a:p>
            <a:r>
              <a:rPr lang="en-US" sz="4000" dirty="0">
                <a:sym typeface="Symbol" pitchFamily="18" charset="2"/>
              </a:rPr>
              <a:t>	</a:t>
            </a:r>
            <a:r>
              <a:rPr lang="en-US" sz="4000" dirty="0"/>
              <a:t>…emotion, e.g., experience of emotion, and display rules </a:t>
            </a:r>
          </a:p>
          <a:p>
            <a:r>
              <a:rPr lang="en-US" sz="4000" dirty="0">
                <a:sym typeface="Symbol" pitchFamily="18" charset="2"/>
              </a:rPr>
              <a:t>	</a:t>
            </a:r>
            <a:r>
              <a:rPr lang="en-US" sz="4000" dirty="0"/>
              <a:t>…social behavior, e.g., individualism and collectivism, and</a:t>
            </a:r>
          </a:p>
          <a:p>
            <a:r>
              <a:rPr lang="en-US" sz="4000" dirty="0"/>
              <a:t>		 behaviors such as aggression, helping, and conformity</a:t>
            </a:r>
          </a:p>
          <a:p>
            <a:r>
              <a:rPr lang="en-US" sz="4000" dirty="0">
                <a:sym typeface="Symbol" pitchFamily="18" charset="2"/>
              </a:rPr>
              <a:t>	…conceptions of </a:t>
            </a:r>
            <a:r>
              <a:rPr lang="en-US" sz="4000" dirty="0"/>
              <a:t>psychological well-being, e.g., notions of mental</a:t>
            </a:r>
          </a:p>
          <a:p>
            <a:r>
              <a:rPr lang="en-US" sz="4000" dirty="0"/>
              <a:t>		 health, and approaches to treatment </a:t>
            </a:r>
          </a:p>
          <a:p>
            <a:pPr eaLnBrk="1" hangingPunct="1">
              <a:buFont typeface="Wingdings" pitchFamily="2" charset="2"/>
              <a:buChar char=""/>
            </a:pPr>
            <a:endParaRPr lang="en-US" sz="2800" dirty="0"/>
          </a:p>
          <a:p>
            <a:pPr eaLnBrk="1" hangingPunct="1"/>
            <a:r>
              <a:rPr lang="en-US" sz="4400" b="1" dirty="0"/>
              <a:t>Field Excursions:</a:t>
            </a:r>
            <a:r>
              <a:rPr lang="en-US" sz="4400" dirty="0"/>
              <a:t>  </a:t>
            </a:r>
          </a:p>
          <a:p>
            <a:pPr eaLnBrk="1" hangingPunct="1"/>
            <a:r>
              <a:rPr lang="en-US" sz="4000" dirty="0"/>
              <a:t>Excursions to locations such as the pyramids and Valley of the Kings, places of worship, museums, city markets, and universities facilitate interaction with local people and provide experiential learning opportunities</a:t>
            </a:r>
          </a:p>
          <a:p>
            <a:pPr eaLnBrk="1" hangingPunct="1">
              <a:buFont typeface="Symbol" pitchFamily="18" charset="2"/>
              <a:buChar char="·"/>
            </a:pPr>
            <a:endParaRPr lang="en-US" sz="2800" dirty="0"/>
          </a:p>
          <a:p>
            <a:pPr eaLnBrk="1" hangingPunct="1"/>
            <a:r>
              <a:rPr lang="en-US" sz="4400" b="1" dirty="0"/>
              <a:t>Assignments:</a:t>
            </a:r>
            <a:r>
              <a:rPr lang="en-US" sz="4400" dirty="0"/>
              <a:t>  </a:t>
            </a:r>
          </a:p>
          <a:p>
            <a:pPr>
              <a:buSzPct val="130000"/>
              <a:buFont typeface="Arial" charset="0"/>
              <a:buChar char="•"/>
            </a:pPr>
            <a:r>
              <a:rPr lang="en-US" sz="4000"/>
              <a:t>Participation, including discussion preparation: 	</a:t>
            </a:r>
            <a:r>
              <a:rPr lang="en-US" sz="4000"/>
              <a:t>	</a:t>
            </a:r>
            <a:r>
              <a:rPr lang="en-US" sz="4000" smtClean="0"/>
              <a:t>	20</a:t>
            </a:r>
            <a:r>
              <a:rPr lang="en-US" sz="4000"/>
              <a:t>%</a:t>
            </a:r>
          </a:p>
          <a:p>
            <a:pPr>
              <a:buSzPct val="130000"/>
              <a:buFont typeface="Arial" charset="0"/>
              <a:buChar char="•"/>
            </a:pPr>
            <a:r>
              <a:rPr lang="en-US" sz="4000" dirty="0"/>
              <a:t>Academic journal:									20%</a:t>
            </a:r>
          </a:p>
          <a:p>
            <a:pPr>
              <a:buSzPct val="130000"/>
              <a:buFont typeface="Arial" charset="0"/>
              <a:buChar char="•"/>
            </a:pPr>
            <a:r>
              <a:rPr lang="en-US" sz="4000" dirty="0"/>
              <a:t>Quizzes/ Tests:										40%  </a:t>
            </a:r>
          </a:p>
          <a:p>
            <a:pPr>
              <a:buSzPct val="130000"/>
              <a:buFont typeface="Arial" charset="0"/>
              <a:buChar char="•"/>
            </a:pPr>
            <a:r>
              <a:rPr lang="en-US" sz="4000" dirty="0"/>
              <a:t>Integrative paper:									20%  </a:t>
            </a:r>
          </a:p>
          <a:p>
            <a:endParaRPr lang="en-US" sz="2800" b="1" dirty="0"/>
          </a:p>
          <a:p>
            <a:r>
              <a:rPr lang="en-US" sz="4400" b="1" dirty="0"/>
              <a:t>Sample Readings:</a:t>
            </a:r>
            <a:r>
              <a:rPr lang="en-US" sz="4400" dirty="0"/>
              <a:t>  </a:t>
            </a:r>
          </a:p>
          <a:p>
            <a:pPr eaLnBrk="1" hangingPunct="1">
              <a:buFont typeface="Wingdings" pitchFamily="2" charset="2"/>
              <a:buChar char=""/>
            </a:pPr>
            <a:endParaRPr lang="en-US" sz="200" dirty="0"/>
          </a:p>
          <a:p>
            <a:pPr eaLnBrk="1" hangingPunct="1"/>
            <a:r>
              <a:rPr lang="en-US" sz="3800" dirty="0"/>
              <a:t>Bond, M. H.  (1992). </a:t>
            </a:r>
            <a:r>
              <a:rPr lang="en-US" sz="3800" i="1" dirty="0"/>
              <a:t>Beyond the Chinese face: Insights from	psychology</a:t>
            </a:r>
            <a:r>
              <a:rPr lang="en-US" sz="3800" dirty="0"/>
              <a:t>. 	Oxford University Press.</a:t>
            </a:r>
          </a:p>
          <a:p>
            <a:pPr eaLnBrk="1" hangingPunct="1"/>
            <a:r>
              <a:rPr lang="en-US" sz="3800" dirty="0"/>
              <a:t>Levine, M. (2000). </a:t>
            </a:r>
            <a:r>
              <a:rPr lang="en-US" sz="3800" i="1" dirty="0"/>
              <a:t>The positive psychology of Buddhism and yoga</a:t>
            </a:r>
            <a:r>
              <a:rPr lang="en-US" sz="3800" dirty="0"/>
              <a:t>. Mahwah, 	NJ: Lawrence Erlbaum Associates.</a:t>
            </a:r>
          </a:p>
          <a:p>
            <a:pPr eaLnBrk="1" hangingPunct="1"/>
            <a:r>
              <a:rPr lang="en-US" sz="3800" dirty="0" err="1"/>
              <a:t>Nisbett</a:t>
            </a:r>
            <a:r>
              <a:rPr lang="en-US" sz="3800" dirty="0"/>
              <a:t>, R.E. (2003). </a:t>
            </a:r>
            <a:r>
              <a:rPr lang="en-US" sz="3800" i="1" dirty="0"/>
              <a:t>The geography of thought: How Asians and Westerners 	think differently… and why.</a:t>
            </a:r>
            <a:r>
              <a:rPr lang="en-US" sz="3800" dirty="0"/>
              <a:t> New York: The Free Press.</a:t>
            </a:r>
          </a:p>
          <a:p>
            <a:pPr eaLnBrk="1" hangingPunct="1"/>
            <a:r>
              <a:rPr lang="en-US" sz="3800" dirty="0"/>
              <a:t>Stevens, M., and Wedding, D. (Eds.)</a:t>
            </a:r>
            <a:r>
              <a:rPr lang="de-DE" sz="3800" dirty="0"/>
              <a:t>. (2009). </a:t>
            </a:r>
            <a:r>
              <a:rPr lang="en-US" sz="3800" i="1" dirty="0"/>
              <a:t>The handbook of international 	psychology. </a:t>
            </a:r>
            <a:r>
              <a:rPr lang="en-US" sz="3800" dirty="0"/>
              <a:t>New York, N.Y: </a:t>
            </a:r>
            <a:r>
              <a:rPr lang="en-US" sz="3800" dirty="0" err="1"/>
              <a:t>Routledge</a:t>
            </a:r>
            <a:r>
              <a:rPr lang="en-US" sz="3800" dirty="0"/>
              <a:t>.</a:t>
            </a:r>
          </a:p>
          <a:p>
            <a:pPr eaLnBrk="1" hangingPunct="1"/>
            <a:r>
              <a:rPr lang="en-US" sz="3800" dirty="0" err="1"/>
              <a:t>Triandis</a:t>
            </a:r>
            <a:r>
              <a:rPr lang="en-US" sz="3800" dirty="0"/>
              <a:t>, H.C. (1994). </a:t>
            </a:r>
            <a:r>
              <a:rPr lang="en-US" sz="3800" i="1" dirty="0"/>
              <a:t>Culture and social behavior</a:t>
            </a:r>
            <a:r>
              <a:rPr lang="en-US" sz="3800" dirty="0"/>
              <a:t>. New York: McGraw-Hill. </a:t>
            </a:r>
          </a:p>
          <a:p>
            <a:pPr eaLnBrk="1" hangingPunct="1"/>
            <a:r>
              <a:rPr lang="en-US" sz="3800" dirty="0"/>
              <a:t>International Association for Cross-Cultural Psychology (2011, June 1). 	</a:t>
            </a:r>
            <a:r>
              <a:rPr lang="en-US" sz="3800" i="1" dirty="0"/>
              <a:t>Online Readings in Psychology and Culture  (ORPC). </a:t>
            </a:r>
            <a:r>
              <a:rPr lang="en-US" sz="3800" dirty="0"/>
              <a:t>Retrieved from 	http://orpc.iaccp.org/index.php.</a:t>
            </a:r>
          </a:p>
        </p:txBody>
      </p:sp>
      <p:sp>
        <p:nvSpPr>
          <p:cNvPr id="2" name="Text Box 500"/>
          <p:cNvSpPr txBox="1">
            <a:spLocks noChangeArrowheads="1"/>
          </p:cNvSpPr>
          <p:nvPr/>
        </p:nvSpPr>
        <p:spPr bwMode="auto">
          <a:xfrm>
            <a:off x="31165800" y="12192000"/>
            <a:ext cx="57150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/>
              <a:t>	</a:t>
            </a:r>
          </a:p>
        </p:txBody>
      </p:sp>
      <p:sp>
        <p:nvSpPr>
          <p:cNvPr id="2058" name="Text Box 570"/>
          <p:cNvSpPr txBox="1">
            <a:spLocks noChangeArrowheads="1"/>
          </p:cNvSpPr>
          <p:nvPr/>
        </p:nvSpPr>
        <p:spPr bwMode="auto">
          <a:xfrm>
            <a:off x="457200" y="4419600"/>
            <a:ext cx="13182600" cy="18568988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tIns="274320"/>
          <a:lstStyle>
            <a:lvl1pPr marL="18256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4800" b="1" dirty="0"/>
              <a:t>Overview of Global Semester</a:t>
            </a:r>
          </a:p>
          <a:p>
            <a:pPr algn="ctr" eaLnBrk="1" hangingPunct="1"/>
            <a:endParaRPr lang="en-US" sz="1600" b="1" dirty="0"/>
          </a:p>
          <a:p>
            <a:pPr eaLnBrk="1" hangingPunct="1">
              <a:buFont typeface="Wingdings" pitchFamily="2" charset="2"/>
              <a:buChar char=""/>
            </a:pPr>
            <a:r>
              <a:rPr lang="en-US" sz="4000" dirty="0"/>
              <a:t> </a:t>
            </a:r>
            <a:r>
              <a:rPr lang="en-US" sz="4000" b="1" dirty="0"/>
              <a:t>Global Semester (</a:t>
            </a:r>
            <a:r>
              <a:rPr lang="en-US" altLang="en-US" sz="4000" b="1" dirty="0"/>
              <a:t>“</a:t>
            </a:r>
            <a:r>
              <a:rPr lang="en-US" sz="4000" b="1" dirty="0"/>
              <a:t>Global</a:t>
            </a:r>
            <a:r>
              <a:rPr lang="en-US" altLang="en-US" sz="4000" b="1" dirty="0"/>
              <a:t>”</a:t>
            </a:r>
            <a:r>
              <a:rPr lang="en-US" sz="4000" b="1" dirty="0"/>
              <a:t>) is a five month study abroad program in which 26-28 students travel as a group with two faculty supervisors.</a:t>
            </a:r>
          </a:p>
          <a:p>
            <a:pPr eaLnBrk="1" hangingPunct="1">
              <a:buFont typeface="Wingdings" pitchFamily="2" charset="2"/>
              <a:buChar char=""/>
            </a:pPr>
            <a:endParaRPr lang="en-US" sz="4000" dirty="0"/>
          </a:p>
          <a:p>
            <a:pPr eaLnBrk="1" hangingPunct="1">
              <a:buFont typeface="Wingdings" pitchFamily="2" charset="2"/>
              <a:buChar char=""/>
            </a:pPr>
            <a:r>
              <a:rPr lang="en-US" sz="4000" dirty="0"/>
              <a:t> Extends over Fall semester and the January Interim.</a:t>
            </a:r>
          </a:p>
          <a:p>
            <a:pPr eaLnBrk="1" hangingPunct="1"/>
            <a:endParaRPr lang="en-US" sz="4000" dirty="0"/>
          </a:p>
          <a:p>
            <a:pPr eaLnBrk="1" hangingPunct="1">
              <a:buFont typeface="Wingdings" pitchFamily="2" charset="2"/>
              <a:buChar char=""/>
            </a:pPr>
            <a:r>
              <a:rPr lang="en-US" sz="4000" dirty="0"/>
              <a:t> The group travels to seven different countries: Switzerland, a country of the faculty supervisor</a:t>
            </a:r>
            <a:r>
              <a:rPr lang="en-US" altLang="en-US" sz="4000" dirty="0"/>
              <a:t>’</a:t>
            </a:r>
            <a:r>
              <a:rPr lang="en-US" sz="4000" dirty="0"/>
              <a:t>s choice (e.g., Greece, Germany), Egypt, India, Thailand, Hong Kong &amp; mainland China, and South Korea.</a:t>
            </a:r>
          </a:p>
          <a:p>
            <a:pPr eaLnBrk="1" hangingPunct="1">
              <a:buFont typeface="Wingdings" pitchFamily="2" charset="2"/>
              <a:buChar char=""/>
            </a:pPr>
            <a:endParaRPr lang="en-US" sz="4000" dirty="0"/>
          </a:p>
          <a:p>
            <a:pPr eaLnBrk="1" hangingPunct="1">
              <a:buFont typeface="Wingdings" pitchFamily="2" charset="2"/>
              <a:buChar char=""/>
            </a:pPr>
            <a:r>
              <a:rPr lang="en-US" sz="4000" dirty="0"/>
              <a:t> Students complete five courses: four courses taught by on-site faculty (history, art, religion, and sociology) and one course in the faculty supervisor</a:t>
            </a:r>
            <a:r>
              <a:rPr lang="en-US" altLang="en-US" sz="4000" dirty="0"/>
              <a:t>’</a:t>
            </a:r>
            <a:r>
              <a:rPr lang="en-US" sz="4000" dirty="0"/>
              <a:t>s discipline - psychology. Most of these courses meet St. Olaf general education requirements.</a:t>
            </a:r>
          </a:p>
          <a:p>
            <a:pPr eaLnBrk="1" hangingPunct="1"/>
            <a:endParaRPr lang="en-US" sz="4000" dirty="0"/>
          </a:p>
          <a:p>
            <a:pPr eaLnBrk="1" hangingPunct="1">
              <a:buFont typeface="Wingdings" pitchFamily="2" charset="2"/>
              <a:buChar char=""/>
            </a:pPr>
            <a:r>
              <a:rPr lang="en-US" sz="4000" dirty="0"/>
              <a:t> A tenured St. Olaf faculty member leads the program (accompanied by an assistant supervisor – often a spouse), teaching a relevant course in his/her discipline.</a:t>
            </a:r>
          </a:p>
          <a:p>
            <a:pPr eaLnBrk="1" hangingPunct="1"/>
            <a:endParaRPr lang="en-US" sz="4000" dirty="0">
              <a:latin typeface="Wingdings" pitchFamily="2" charset="2"/>
            </a:endParaRPr>
          </a:p>
          <a:p>
            <a:pPr eaLnBrk="1" hangingPunct="1">
              <a:buFont typeface="Wingdings" pitchFamily="2" charset="2"/>
              <a:buChar char=""/>
            </a:pPr>
            <a:r>
              <a:rPr lang="en-US" sz="4000" dirty="0"/>
              <a:t> Global is a 44-year old tradition at St. Olaf. Some students choose to attend St. Olaf specifically to participate in the Global program or have had parents/family participate previously.</a:t>
            </a:r>
          </a:p>
          <a:p>
            <a:pPr eaLnBrk="1" hangingPunct="1"/>
            <a:endParaRPr lang="en-US" sz="4000" dirty="0">
              <a:latin typeface="Wingdings" pitchFamily="2" charset="2"/>
            </a:endParaRPr>
          </a:p>
          <a:p>
            <a:pPr eaLnBrk="1" hangingPunct="1">
              <a:buFont typeface="Wingdings" pitchFamily="2" charset="2"/>
              <a:buChar char=""/>
            </a:pPr>
            <a:r>
              <a:rPr lang="en-US" sz="4000" dirty="0"/>
              <a:t> One of the major goals of the program is to return with </a:t>
            </a:r>
            <a:r>
              <a:rPr lang="en-US" sz="4000" dirty="0" smtClean="0"/>
              <a:t>the same number of students </a:t>
            </a:r>
            <a:r>
              <a:rPr lang="en-US" sz="4000" dirty="0"/>
              <a:t>as </a:t>
            </a:r>
            <a:r>
              <a:rPr lang="en-US" sz="4000" dirty="0" smtClean="0"/>
              <a:t>started it</a:t>
            </a:r>
            <a:r>
              <a:rPr lang="en-US" sz="4000" dirty="0"/>
              <a:t>.</a:t>
            </a:r>
          </a:p>
          <a:p>
            <a:pPr eaLnBrk="1" hangingPunct="1">
              <a:buFont typeface="Wingdings" pitchFamily="2" charset="2"/>
              <a:buChar char=""/>
            </a:pPr>
            <a:endParaRPr lang="en-US" dirty="0"/>
          </a:p>
        </p:txBody>
      </p:sp>
      <p:pic>
        <p:nvPicPr>
          <p:cNvPr id="2059" name="Picture 2" descr="Glob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0" y="698500"/>
            <a:ext cx="3124200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60" name="Group 3"/>
          <p:cNvGrpSpPr>
            <a:grpSpLocks/>
          </p:cNvGrpSpPr>
          <p:nvPr/>
        </p:nvGrpSpPr>
        <p:grpSpPr bwMode="auto">
          <a:xfrm>
            <a:off x="14249400" y="12449175"/>
            <a:ext cx="13689013" cy="11477625"/>
            <a:chOff x="14451013" y="6019800"/>
            <a:chExt cx="13689012" cy="11477503"/>
          </a:xfrm>
        </p:grpSpPr>
        <p:pic>
          <p:nvPicPr>
            <p:cNvPr id="2065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16297" y="6019800"/>
              <a:ext cx="11477503" cy="11477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66" name="Rectangle 38"/>
            <p:cNvSpPr>
              <a:spLocks noChangeArrowheads="1"/>
            </p:cNvSpPr>
            <p:nvPr/>
          </p:nvSpPr>
          <p:spPr bwMode="auto">
            <a:xfrm>
              <a:off x="17297400" y="6781800"/>
              <a:ext cx="108426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14630401" y="7010389"/>
              <a:ext cx="1822450" cy="12715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pic>
          <p:nvPicPr>
            <p:cNvPr id="2068" name="Picture 2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03550" y="11430000"/>
              <a:ext cx="1822450" cy="122078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9" name="Picture 2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51013" y="8020050"/>
              <a:ext cx="1322387" cy="13223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70" name="Picture 2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19538" y="8020050"/>
              <a:ext cx="1973262" cy="13223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71" name="Picture 2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69150" y="13087350"/>
              <a:ext cx="1847850" cy="12382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72" name="Picture 27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0400" y="12152313"/>
              <a:ext cx="1847850" cy="12382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73" name="Picture 28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90050" y="8716963"/>
              <a:ext cx="2003425" cy="13414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74" name="Picture 29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22200" y="10058400"/>
              <a:ext cx="2144713" cy="14366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Oval 6"/>
            <p:cNvSpPr/>
            <p:nvPr/>
          </p:nvSpPr>
          <p:spPr>
            <a:xfrm>
              <a:off x="15903576" y="9342403"/>
              <a:ext cx="398462" cy="39687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16302038" y="9553537"/>
              <a:ext cx="398463" cy="39687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16443326" y="10058357"/>
              <a:ext cx="396875" cy="39845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6643351" y="10679063"/>
              <a:ext cx="398462" cy="39845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17232313" y="10788599"/>
              <a:ext cx="398463" cy="39845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18745201" y="11202933"/>
              <a:ext cx="398462" cy="39845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17983201" y="10988622"/>
              <a:ext cx="398462" cy="39687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19407188" y="11431530"/>
              <a:ext cx="396875" cy="39687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19975513" y="11702990"/>
              <a:ext cx="398463" cy="39845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20670838" y="11999849"/>
              <a:ext cx="398463" cy="39687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5" name="Oval 44"/>
            <p:cNvSpPr/>
            <p:nvPr/>
          </p:nvSpPr>
          <p:spPr>
            <a:xfrm>
              <a:off x="21318537" y="11953812"/>
              <a:ext cx="398463" cy="39687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22102762" y="11828401"/>
              <a:ext cx="398463" cy="39845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22793325" y="11812526"/>
              <a:ext cx="398462" cy="39845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pic>
          <p:nvPicPr>
            <p:cNvPr id="2088" name="Picture 3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59838" y="10431463"/>
              <a:ext cx="1928812" cy="1293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9" name="Oval 48"/>
            <p:cNvSpPr/>
            <p:nvPr/>
          </p:nvSpPr>
          <p:spPr>
            <a:xfrm>
              <a:off x="23488650" y="11601391"/>
              <a:ext cx="398462" cy="39845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23766462" y="11004497"/>
              <a:ext cx="398463" cy="39687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23993475" y="10450466"/>
              <a:ext cx="398462" cy="39845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  <p:sp>
          <p:nvSpPr>
            <p:cNvPr id="52" name="Oval 51"/>
            <p:cNvSpPr/>
            <p:nvPr/>
          </p:nvSpPr>
          <p:spPr>
            <a:xfrm>
              <a:off x="24444325" y="10217105"/>
              <a:ext cx="398462" cy="39845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ea typeface="MS PGothic" pitchFamily="34" charset="-128"/>
              </a:endParaRPr>
            </a:p>
          </p:txBody>
        </p:sp>
      </p:grpSp>
      <p:pic>
        <p:nvPicPr>
          <p:cNvPr id="2061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9" r="32468" b="627"/>
          <a:stretch>
            <a:fillRect/>
          </a:stretch>
        </p:blipFill>
        <p:spPr bwMode="auto">
          <a:xfrm>
            <a:off x="20667663" y="27098625"/>
            <a:ext cx="6688137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02"/>
          <a:stretch>
            <a:fillRect/>
          </a:stretch>
        </p:blipFill>
        <p:spPr bwMode="auto">
          <a:xfrm>
            <a:off x="20810538" y="5126038"/>
            <a:ext cx="6469062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5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3200" y="27098625"/>
            <a:ext cx="6237288" cy="467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7" r="38216"/>
          <a:stretch>
            <a:fillRect/>
          </a:stretch>
        </p:blipFill>
        <p:spPr bwMode="auto">
          <a:xfrm>
            <a:off x="14249400" y="5126038"/>
            <a:ext cx="6342063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5057</TotalTime>
  <Words>346</Words>
  <Application>Microsoft Office PowerPoint</Application>
  <PresentationFormat>Custom</PresentationFormat>
  <Paragraphs>84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Times New Roman</vt:lpstr>
      <vt:lpstr>MS PGothic</vt:lpstr>
      <vt:lpstr>Arial</vt:lpstr>
      <vt:lpstr>Calibri</vt:lpstr>
      <vt:lpstr>Wingdings</vt:lpstr>
      <vt:lpstr>Symbol</vt:lpstr>
      <vt:lpstr>Default Design</vt:lpstr>
      <vt:lpstr>PowerPoint Presentation</vt:lpstr>
    </vt:vector>
  </TitlesOfParts>
  <Company>St. Olaf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IIT</dc:creator>
  <cp:lastModifiedBy>Gary Muir</cp:lastModifiedBy>
  <cp:revision>420</cp:revision>
  <cp:lastPrinted>2011-06-01T20:54:59Z</cp:lastPrinted>
  <dcterms:created xsi:type="dcterms:W3CDTF">2010-08-10T18:49:37Z</dcterms:created>
  <dcterms:modified xsi:type="dcterms:W3CDTF">2011-06-03T04:21:44Z</dcterms:modified>
</cp:coreProperties>
</file>