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293B5-125E-42F4-8762-310B915AB155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CEA0-FF49-4E0D-BA67-9CBBF46EB4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DEA35-EC94-4BAD-A673-4C81F1825AD1}" type="slidenum">
              <a:rPr lang="fr-FR" smtClean="0">
                <a:latin typeface="Arial" charset="0"/>
              </a:rPr>
              <a:pPr/>
              <a:t>2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C3429-098B-4F6F-A9D6-8769F867D7A9}" type="slidenum">
              <a:rPr lang="fr-FR" smtClean="0">
                <a:latin typeface="Arial" charset="0"/>
              </a:rPr>
              <a:pPr/>
              <a:t>3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3F6A3-19CF-4DF4-B075-2DF70BEDA0C4}" type="slidenum">
              <a:rPr lang="fr-FR" smtClean="0">
                <a:latin typeface="Arial" charset="0"/>
              </a:rPr>
              <a:pPr/>
              <a:t>4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55F98-754A-4C9E-A59D-FC5701924820}" type="slidenum">
              <a:rPr lang="fr-FR" smtClean="0">
                <a:latin typeface="Arial" charset="0"/>
              </a:rPr>
              <a:pPr/>
              <a:t>5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61137-124A-4643-B08B-972680F0B266}" type="slidenum">
              <a:rPr lang="fr-FR" smtClean="0">
                <a:latin typeface="Arial" charset="0"/>
              </a:rPr>
              <a:pPr/>
              <a:t>6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BEADA-A95D-47D1-89F6-2B843F01D110}" type="slidenum">
              <a:rPr lang="fr-FR" smtClean="0">
                <a:latin typeface="Arial" charset="0"/>
              </a:rPr>
              <a:pPr/>
              <a:t>7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CDF11-56F4-4375-9567-64557232F8EA}" type="slidenum">
              <a:rPr lang="fr-FR" smtClean="0">
                <a:latin typeface="Arial" charset="0"/>
              </a:rPr>
              <a:pPr/>
              <a:t>8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919C7-4C17-4D0D-A153-C585CF8A632A}" type="slidenum">
              <a:rPr lang="fr-FR" smtClean="0">
                <a:latin typeface="Arial" charset="0"/>
              </a:rPr>
              <a:pPr/>
              <a:t>9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A06FA-B9CB-470F-B2D7-98D9571EEF18}" type="slidenum">
              <a:rPr lang="fr-FR" smtClean="0">
                <a:latin typeface="Arial" charset="0"/>
              </a:rPr>
              <a:pPr/>
              <a:t>10</a:t>
            </a:fld>
            <a:endParaRPr lang="fr-FR" smtClean="0"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25BA1-93E1-4BEE-9D10-17138DE7E14A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A2FE-4726-4F21-8FD6-E5F40969A3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a.edu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www.europa.edu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website OF THE European Union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7772400" cy="1500187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Introducing the European Union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Slides courtesy of: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232251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How rich is the EU compared to the rest </a:t>
            </a:r>
            <a:br>
              <a:rPr lang="en-GB" dirty="0" smtClean="0"/>
            </a:br>
            <a:r>
              <a:rPr lang="en-GB" dirty="0" smtClean="0"/>
              <a:t>of the world?</a:t>
            </a:r>
            <a:endParaRPr lang="en-US" dirty="0" smtClean="0"/>
          </a:p>
        </p:txBody>
      </p:sp>
      <p:sp>
        <p:nvSpPr>
          <p:cNvPr id="2051" name="Rectangle 19"/>
          <p:cNvSpPr>
            <a:spLocks noChangeArrowheads="1"/>
          </p:cNvSpPr>
          <p:nvPr/>
        </p:nvSpPr>
        <p:spPr bwMode="auto">
          <a:xfrm>
            <a:off x="539750" y="1412875"/>
            <a:ext cx="81216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1500" b="1" i="1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2052" name="Picture 27" descr="Graph3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513" y="4522788"/>
            <a:ext cx="327501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2" descr="Graph3_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25" y="2298700"/>
            <a:ext cx="289718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1592263" y="5627688"/>
            <a:ext cx="3444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EU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2160588" y="5618163"/>
            <a:ext cx="504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China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813050" y="5618163"/>
            <a:ext cx="517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Japan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3444875" y="5618163"/>
            <a:ext cx="5635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Russia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3935413" y="5618163"/>
            <a:ext cx="9223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United States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5443538" y="5627688"/>
            <a:ext cx="3444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EU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5942013" y="5626100"/>
            <a:ext cx="5064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China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6462713" y="5626100"/>
            <a:ext cx="628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Japan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7018338" y="5624513"/>
            <a:ext cx="6889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Russia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7569200" y="5626100"/>
            <a:ext cx="9223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United States</a:t>
            </a:r>
            <a:endParaRPr lang="en-US" sz="900" b="1">
              <a:solidFill>
                <a:srgbClr val="3154A3"/>
              </a:solidFill>
            </a:endParaRP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1503363" y="4271963"/>
            <a:ext cx="573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12 508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65" name="TextBox 19"/>
          <p:cNvSpPr txBox="1">
            <a:spLocks noChangeArrowheads="1"/>
          </p:cNvSpPr>
          <p:nvPr/>
        </p:nvSpPr>
        <p:spPr bwMode="auto">
          <a:xfrm>
            <a:off x="2198688" y="5227638"/>
            <a:ext cx="503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1 326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66" name="TextBox 20"/>
          <p:cNvSpPr txBox="1">
            <a:spLocks noChangeArrowheads="1"/>
          </p:cNvSpPr>
          <p:nvPr/>
        </p:nvSpPr>
        <p:spPr bwMode="auto">
          <a:xfrm>
            <a:off x="2805113" y="4991100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000" b="1">
                <a:solidFill>
                  <a:srgbClr val="3154A3"/>
                </a:solidFill>
              </a:rPr>
              <a:t>3 329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67" name="TextBox 21"/>
          <p:cNvSpPr txBox="1">
            <a:spLocks noChangeArrowheads="1"/>
          </p:cNvSpPr>
          <p:nvPr/>
        </p:nvSpPr>
        <p:spPr bwMode="auto">
          <a:xfrm>
            <a:off x="3509963" y="5308600"/>
            <a:ext cx="3952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468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68" name="TextBox 22"/>
          <p:cNvSpPr txBox="1">
            <a:spLocks noChangeArrowheads="1"/>
          </p:cNvSpPr>
          <p:nvPr/>
        </p:nvSpPr>
        <p:spPr bwMode="auto">
          <a:xfrm>
            <a:off x="4073525" y="4352925"/>
            <a:ext cx="50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 9819</a:t>
            </a:r>
          </a:p>
          <a:p>
            <a:pPr algn="l"/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69" name="TextBox 29"/>
          <p:cNvSpPr txBox="1">
            <a:spLocks noChangeArrowheads="1"/>
          </p:cNvSpPr>
          <p:nvPr/>
        </p:nvSpPr>
        <p:spPr bwMode="auto">
          <a:xfrm>
            <a:off x="5338763" y="3082925"/>
            <a:ext cx="5730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25 100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70" name="TextBox 30"/>
          <p:cNvSpPr txBox="1">
            <a:spLocks noChangeArrowheads="1"/>
          </p:cNvSpPr>
          <p:nvPr/>
        </p:nvSpPr>
        <p:spPr bwMode="auto">
          <a:xfrm>
            <a:off x="5924550" y="4735513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4 400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71" name="TextBox 31"/>
          <p:cNvSpPr txBox="1">
            <a:spLocks noChangeArrowheads="1"/>
          </p:cNvSpPr>
          <p:nvPr/>
        </p:nvSpPr>
        <p:spPr bwMode="auto">
          <a:xfrm>
            <a:off x="6503988" y="2808288"/>
            <a:ext cx="573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27 800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72" name="TextBox 32"/>
          <p:cNvSpPr txBox="1">
            <a:spLocks noChangeArrowheads="1"/>
          </p:cNvSpPr>
          <p:nvPr/>
        </p:nvSpPr>
        <p:spPr bwMode="auto">
          <a:xfrm>
            <a:off x="7091363" y="4408488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12 200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73" name="TextBox 33"/>
          <p:cNvSpPr txBox="1">
            <a:spLocks noChangeArrowheads="1"/>
          </p:cNvSpPr>
          <p:nvPr/>
        </p:nvSpPr>
        <p:spPr bwMode="auto">
          <a:xfrm>
            <a:off x="7650163" y="1939925"/>
            <a:ext cx="608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38 700 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74" name="TextBox 34"/>
          <p:cNvSpPr txBox="1">
            <a:spLocks noChangeArrowheads="1"/>
          </p:cNvSpPr>
          <p:nvPr/>
        </p:nvSpPr>
        <p:spPr bwMode="auto">
          <a:xfrm>
            <a:off x="1285875" y="6000750"/>
            <a:ext cx="305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Size of economy: 2008 gross domestic product </a:t>
            </a:r>
          </a:p>
          <a:p>
            <a:pPr algn="l"/>
            <a:r>
              <a:rPr lang="fr-BE" sz="1000" b="1">
                <a:solidFill>
                  <a:srgbClr val="3154A3"/>
                </a:solidFill>
              </a:rPr>
              <a:t>in billion of euros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75" name="TextBox 35"/>
          <p:cNvSpPr txBox="1">
            <a:spLocks noChangeArrowheads="1"/>
          </p:cNvSpPr>
          <p:nvPr/>
        </p:nvSpPr>
        <p:spPr bwMode="auto">
          <a:xfrm>
            <a:off x="5286375" y="6000750"/>
            <a:ext cx="3195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Wealth per person: 2008 gross domestic product</a:t>
            </a:r>
          </a:p>
          <a:p>
            <a:pPr algn="l"/>
            <a:r>
              <a:rPr lang="fr-BE" sz="1000" b="1">
                <a:solidFill>
                  <a:srgbClr val="3154A3"/>
                </a:solidFill>
              </a:rPr>
              <a:t>per person </a:t>
            </a:r>
            <a:endParaRPr lang="en-US" sz="1000" b="1">
              <a:solidFill>
                <a:srgbClr val="3154A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57200" y="269875"/>
            <a:ext cx="7427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fr-FR" sz="2000" b="1">
                <a:solidFill>
                  <a:schemeClr val="bg1"/>
                </a:solidFill>
                <a:latin typeface="Verdana" pitchFamily="34" charset="0"/>
              </a:rPr>
              <a:t>Energy sources in a changing world </a:t>
            </a:r>
            <a:br>
              <a:rPr lang="fr-FR" sz="2000" b="1">
                <a:solidFill>
                  <a:schemeClr val="bg1"/>
                </a:solidFill>
                <a:latin typeface="Verdana" pitchFamily="34" charset="0"/>
              </a:rPr>
            </a:b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258888" y="2032000"/>
            <a:ext cx="2735262" cy="554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b="1">
                <a:solidFill>
                  <a:srgbClr val="3154A3"/>
                </a:solidFill>
                <a:latin typeface="Verdana" pitchFamily="34" charset="0"/>
              </a:rPr>
              <a:t>Fuel used  in EU in 2008, as share of total</a:t>
            </a:r>
          </a:p>
          <a:p>
            <a:pPr algn="ctr"/>
            <a:endParaRPr lang="fr-FR" sz="1000" b="1">
              <a:solidFill>
                <a:srgbClr val="3154A3"/>
              </a:solidFill>
              <a:latin typeface="Verdana" pitchFamily="34" charset="0"/>
            </a:endParaRPr>
          </a:p>
        </p:txBody>
      </p:sp>
      <p:pic>
        <p:nvPicPr>
          <p:cNvPr id="2052" name="Picture 23" descr="Graph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000375"/>
            <a:ext cx="4314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4" descr="Pie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427413"/>
            <a:ext cx="164306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25"/>
          <p:cNvSpPr txBox="1">
            <a:spLocks noChangeArrowheads="1"/>
          </p:cNvSpPr>
          <p:nvPr/>
        </p:nvSpPr>
        <p:spPr bwMode="auto">
          <a:xfrm>
            <a:off x="1420813" y="3467100"/>
            <a:ext cx="466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Oil</a:t>
            </a:r>
          </a:p>
          <a:p>
            <a:pPr algn="ctr"/>
            <a:r>
              <a:rPr lang="fr-BE" sz="1100">
                <a:solidFill>
                  <a:srgbClr val="3154A3"/>
                </a:solidFill>
              </a:rPr>
              <a:t>36%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55" name="TextBox 26"/>
          <p:cNvSpPr txBox="1">
            <a:spLocks noChangeArrowheads="1"/>
          </p:cNvSpPr>
          <p:nvPr/>
        </p:nvSpPr>
        <p:spPr bwMode="auto">
          <a:xfrm>
            <a:off x="3357563" y="3357563"/>
            <a:ext cx="4667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Gas</a:t>
            </a:r>
          </a:p>
          <a:p>
            <a:pPr algn="ctr"/>
            <a:r>
              <a:rPr lang="fr-BE" sz="1100">
                <a:solidFill>
                  <a:srgbClr val="3154A3"/>
                </a:solidFill>
              </a:rPr>
              <a:t>25%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56" name="TextBox 27"/>
          <p:cNvSpPr txBox="1">
            <a:spLocks noChangeArrowheads="1"/>
          </p:cNvSpPr>
          <p:nvPr/>
        </p:nvSpPr>
        <p:spPr bwMode="auto">
          <a:xfrm>
            <a:off x="3357563" y="5000625"/>
            <a:ext cx="671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Nuclear</a:t>
            </a:r>
          </a:p>
          <a:p>
            <a:pPr algn="ctr"/>
            <a:r>
              <a:rPr lang="fr-BE" sz="1100">
                <a:solidFill>
                  <a:srgbClr val="3154A3"/>
                </a:solidFill>
              </a:rPr>
              <a:t>13%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57" name="TextBox 28"/>
          <p:cNvSpPr txBox="1">
            <a:spLocks noChangeArrowheads="1"/>
          </p:cNvSpPr>
          <p:nvPr/>
        </p:nvSpPr>
        <p:spPr bwMode="auto">
          <a:xfrm>
            <a:off x="1568450" y="5126038"/>
            <a:ext cx="4905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Coal</a:t>
            </a:r>
          </a:p>
          <a:p>
            <a:pPr algn="ctr"/>
            <a:r>
              <a:rPr lang="fr-BE" sz="1100">
                <a:solidFill>
                  <a:srgbClr val="3154A3"/>
                </a:solidFill>
              </a:rPr>
              <a:t>18%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58" name="TextBox 29"/>
          <p:cNvSpPr txBox="1">
            <a:spLocks noChangeArrowheads="1"/>
          </p:cNvSpPr>
          <p:nvPr/>
        </p:nvSpPr>
        <p:spPr bwMode="auto">
          <a:xfrm>
            <a:off x="2390775" y="5365750"/>
            <a:ext cx="1000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Renewables</a:t>
            </a:r>
          </a:p>
          <a:p>
            <a:pPr algn="ctr"/>
            <a:r>
              <a:rPr lang="fr-BE" sz="1100">
                <a:solidFill>
                  <a:srgbClr val="3154A3"/>
                </a:solidFill>
              </a:rPr>
              <a:t>8%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59" name="TextBox 31"/>
          <p:cNvSpPr txBox="1">
            <a:spLocks noChangeArrowheads="1"/>
          </p:cNvSpPr>
          <p:nvPr/>
        </p:nvSpPr>
        <p:spPr bwMode="auto">
          <a:xfrm>
            <a:off x="4911725" y="4381500"/>
            <a:ext cx="466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45%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60" name="TextBox 32"/>
          <p:cNvSpPr txBox="1">
            <a:spLocks noChangeArrowheads="1"/>
          </p:cNvSpPr>
          <p:nvPr/>
        </p:nvSpPr>
        <p:spPr bwMode="auto">
          <a:xfrm>
            <a:off x="5478463" y="3222625"/>
            <a:ext cx="466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84%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61" name="TextBox 33"/>
          <p:cNvSpPr txBox="1">
            <a:spLocks noChangeArrowheads="1"/>
          </p:cNvSpPr>
          <p:nvPr/>
        </p:nvSpPr>
        <p:spPr bwMode="auto">
          <a:xfrm>
            <a:off x="6064250" y="3898900"/>
            <a:ext cx="466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60%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62" name="TextBox 34"/>
          <p:cNvSpPr txBox="1">
            <a:spLocks noChangeArrowheads="1"/>
          </p:cNvSpPr>
          <p:nvPr/>
        </p:nvSpPr>
        <p:spPr bwMode="auto">
          <a:xfrm>
            <a:off x="6594475" y="2747963"/>
            <a:ext cx="546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100%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63" name="TextBox 35"/>
          <p:cNvSpPr txBox="1">
            <a:spLocks noChangeArrowheads="1"/>
          </p:cNvSpPr>
          <p:nvPr/>
        </p:nvSpPr>
        <p:spPr bwMode="auto">
          <a:xfrm>
            <a:off x="7783513" y="4083050"/>
            <a:ext cx="466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54%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64" name="TextBox 36"/>
          <p:cNvSpPr txBox="1">
            <a:spLocks noChangeArrowheads="1"/>
          </p:cNvSpPr>
          <p:nvPr/>
        </p:nvSpPr>
        <p:spPr bwMode="auto">
          <a:xfrm>
            <a:off x="5522913" y="5697538"/>
            <a:ext cx="3397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Oil</a:t>
            </a:r>
          </a:p>
        </p:txBody>
      </p:sp>
      <p:sp>
        <p:nvSpPr>
          <p:cNvPr id="2065" name="TextBox 37"/>
          <p:cNvSpPr txBox="1">
            <a:spLocks noChangeArrowheads="1"/>
          </p:cNvSpPr>
          <p:nvPr/>
        </p:nvSpPr>
        <p:spPr bwMode="auto">
          <a:xfrm>
            <a:off x="4899025" y="5697538"/>
            <a:ext cx="434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Coal</a:t>
            </a:r>
          </a:p>
        </p:txBody>
      </p:sp>
      <p:sp>
        <p:nvSpPr>
          <p:cNvPr id="2066" name="TextBox 38"/>
          <p:cNvSpPr txBox="1">
            <a:spLocks noChangeArrowheads="1"/>
          </p:cNvSpPr>
          <p:nvPr/>
        </p:nvSpPr>
        <p:spPr bwMode="auto">
          <a:xfrm>
            <a:off x="6069013" y="5697538"/>
            <a:ext cx="403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Gas</a:t>
            </a:r>
          </a:p>
        </p:txBody>
      </p:sp>
      <p:sp>
        <p:nvSpPr>
          <p:cNvPr id="2067" name="TextBox 39"/>
          <p:cNvSpPr txBox="1">
            <a:spLocks noChangeArrowheads="1"/>
          </p:cNvSpPr>
          <p:nvPr/>
        </p:nvSpPr>
        <p:spPr bwMode="auto">
          <a:xfrm>
            <a:off x="6380163" y="5697538"/>
            <a:ext cx="928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Nuclear</a:t>
            </a:r>
          </a:p>
          <a:p>
            <a:pPr algn="ctr"/>
            <a:r>
              <a:rPr lang="fr-BE" sz="900" b="1">
                <a:solidFill>
                  <a:srgbClr val="3154A3"/>
                </a:solidFill>
              </a:rPr>
              <a:t>(uranium)</a:t>
            </a:r>
          </a:p>
        </p:txBody>
      </p:sp>
      <p:sp>
        <p:nvSpPr>
          <p:cNvPr id="2068" name="TextBox 40"/>
          <p:cNvSpPr txBox="1">
            <a:spLocks noChangeArrowheads="1"/>
          </p:cNvSpPr>
          <p:nvPr/>
        </p:nvSpPr>
        <p:spPr bwMode="auto">
          <a:xfrm>
            <a:off x="6946900" y="5695950"/>
            <a:ext cx="10001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Renewables</a:t>
            </a:r>
          </a:p>
        </p:txBody>
      </p:sp>
      <p:sp>
        <p:nvSpPr>
          <p:cNvPr id="2069" name="TextBox 41"/>
          <p:cNvSpPr txBox="1">
            <a:spLocks noChangeArrowheads="1"/>
          </p:cNvSpPr>
          <p:nvPr/>
        </p:nvSpPr>
        <p:spPr bwMode="auto">
          <a:xfrm>
            <a:off x="7656513" y="5692775"/>
            <a:ext cx="78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solidFill>
                  <a:srgbClr val="3154A3"/>
                </a:solidFill>
              </a:rPr>
              <a:t>All types of fuel</a:t>
            </a:r>
          </a:p>
        </p:txBody>
      </p:sp>
      <p:sp>
        <p:nvSpPr>
          <p:cNvPr id="2070" name="TextBox 42"/>
          <p:cNvSpPr txBox="1">
            <a:spLocks noChangeArrowheads="1"/>
          </p:cNvSpPr>
          <p:nvPr/>
        </p:nvSpPr>
        <p:spPr bwMode="auto">
          <a:xfrm>
            <a:off x="7270750" y="5445125"/>
            <a:ext cx="388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100">
                <a:solidFill>
                  <a:srgbClr val="3154A3"/>
                </a:solidFill>
              </a:rPr>
              <a:t>0%</a:t>
            </a:r>
            <a:endParaRPr lang="en-US" sz="1100">
              <a:solidFill>
                <a:srgbClr val="3154A3"/>
              </a:solidFill>
            </a:endParaRPr>
          </a:p>
        </p:txBody>
      </p:sp>
      <p:sp>
        <p:nvSpPr>
          <p:cNvPr id="2071" name="Text Box 9"/>
          <p:cNvSpPr txBox="1">
            <a:spLocks noChangeArrowheads="1"/>
          </p:cNvSpPr>
          <p:nvPr/>
        </p:nvSpPr>
        <p:spPr bwMode="auto">
          <a:xfrm>
            <a:off x="4714875" y="2000250"/>
            <a:ext cx="4105275" cy="24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b="1">
                <a:solidFill>
                  <a:srgbClr val="3154A3"/>
                </a:solidFill>
                <a:latin typeface="Verdana" pitchFamily="34" charset="0"/>
              </a:rPr>
              <a:t>Share of fuel imported from outside the EU in 2008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457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Energy in the EU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349625"/>
            <a:ext cx="8967788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Improving health and the environment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350" y="1844675"/>
            <a:ext cx="6913563" cy="46799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sz="1600" smtClean="0">
                <a:solidFill>
                  <a:schemeClr val="accent2"/>
                </a:solidFill>
              </a:rPr>
              <a:t>Pollution knows no borders – joint action needed</a:t>
            </a:r>
            <a:endParaRPr lang="en-GB" sz="16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GB" sz="1600" smtClean="0">
              <a:solidFill>
                <a:srgbClr val="00D5F2"/>
              </a:solidFill>
            </a:endParaRPr>
          </a:p>
          <a:p>
            <a:pPr eaLnBrk="1" hangingPunct="1">
              <a:buFontTx/>
              <a:buNone/>
            </a:pPr>
            <a:r>
              <a:rPr lang="en-GB" smtClean="0">
                <a:solidFill>
                  <a:srgbClr val="00D5F2"/>
                </a:solidFill>
              </a:rPr>
              <a:t>EU action has helped bring: 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rgbClr val="00D5F2"/>
              </a:solidFill>
            </a:endParaRP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Cleaner bathing water</a:t>
            </a: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Much less acid rain </a:t>
            </a: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Lead-free petrol </a:t>
            </a: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Free and safe disposal of old electronic equipment</a:t>
            </a: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Strict rules on food safety from farm to fork </a:t>
            </a: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More organic and quality farming </a:t>
            </a: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More effective health warnings on cigarettes</a:t>
            </a:r>
          </a:p>
          <a:p>
            <a:pPr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GB" smtClean="0">
                <a:solidFill>
                  <a:schemeClr val="accent2"/>
                </a:solidFill>
              </a:rPr>
              <a:t>Registration and control of all chemicals (REACH)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 rot="-5400000">
            <a:off x="-307974" y="5284787"/>
            <a:ext cx="114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500">
                <a:solidFill>
                  <a:schemeClr val="accent2"/>
                </a:solidFill>
              </a:rPr>
              <a:t>© </a:t>
            </a:r>
            <a:r>
              <a:rPr lang="fr-FR" sz="500" b="1">
                <a:solidFill>
                  <a:schemeClr val="accent2"/>
                </a:solidFill>
              </a:rPr>
              <a:t>Van Parys Media</a:t>
            </a:r>
            <a:r>
              <a:rPr lang="fr-FR" sz="5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éolienn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678238"/>
            <a:ext cx="4572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4279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Climate change – a global challenge</a:t>
            </a:r>
            <a:endParaRPr lang="fr-FR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2988" y="1773238"/>
            <a:ext cx="7129462" cy="4032250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en-GB" sz="1400" smtClean="0">
                <a:solidFill>
                  <a:srgbClr val="0093D3"/>
                </a:solidFill>
              </a:rPr>
              <a:t>To stop global warming, EU leaders decided in 2007 to:</a:t>
            </a:r>
          </a:p>
          <a:p>
            <a:pPr marL="0" indent="0" algn="ctr" eaLnBrk="1" hangingPunct="1">
              <a:buFontTx/>
              <a:buNone/>
            </a:pPr>
            <a:endParaRPr lang="en-GB" sz="1400" smtClean="0">
              <a:solidFill>
                <a:srgbClr val="0093D3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GB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en-GB" smtClean="0"/>
          </a:p>
          <a:p>
            <a:pPr marL="0" indent="0"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GB" smtClean="0">
                <a:solidFill>
                  <a:schemeClr val="accent2"/>
                </a:solidFill>
              </a:rPr>
              <a:t> reduce greenhouse gas emissions 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by 20% by 2020 (30% if other developed 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countries do likewise) </a:t>
            </a:r>
          </a:p>
          <a:p>
            <a:pPr marL="0" indent="0" eaLnBrk="1" hangingPunct="1">
              <a:buFontTx/>
              <a:buNone/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GB" smtClean="0">
                <a:solidFill>
                  <a:schemeClr val="accent2"/>
                </a:solidFill>
              </a:rPr>
              <a:t> improve energy efficiency by 20% by 2020</a:t>
            </a:r>
            <a:r>
              <a:rPr lang="fr-FR" smtClean="0">
                <a:solidFill>
                  <a:schemeClr val="accent2"/>
                </a:solidFill>
              </a:rPr>
              <a:t> </a:t>
            </a:r>
          </a:p>
          <a:p>
            <a:pPr marL="0" indent="0" eaLnBrk="1" hangingPunct="1">
              <a:buFontTx/>
              <a:buNone/>
            </a:pPr>
            <a:endParaRPr lang="en-GB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900" smtClean="0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GB" smtClean="0">
                <a:solidFill>
                  <a:schemeClr val="accent2"/>
                </a:solidFill>
              </a:rPr>
              <a:t> raise the share of renewable energy 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to 20% by 2020 (wind, solar, hydro 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power, biomass) </a:t>
            </a:r>
            <a:endParaRPr lang="fr-FR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Documents and Settings\jldelsaute\Desktop\belgium_herman-van-romp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786063"/>
            <a:ext cx="192881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Three key players</a:t>
            </a:r>
            <a:endParaRPr lang="en-US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71600" y="1844675"/>
            <a:ext cx="58324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800" b="1" dirty="0">
                <a:solidFill>
                  <a:srgbClr val="667F1E"/>
                </a:solidFill>
                <a:latin typeface="Verdana" pitchFamily="34" charset="0"/>
              </a:rPr>
              <a:t>The European Parliament</a:t>
            </a:r>
            <a:br>
              <a:rPr lang="en-US" sz="1800" b="1" dirty="0">
                <a:solidFill>
                  <a:srgbClr val="667F1E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667F1E"/>
                </a:solidFill>
                <a:latin typeface="Verdana" pitchFamily="34" charset="0"/>
              </a:rPr>
              <a:t>- voice of the people</a:t>
            </a:r>
            <a:r>
              <a:rPr lang="en-US" sz="1400" b="1" i="1" dirty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en-US" sz="1400" b="1" i="1" dirty="0">
                <a:solidFill>
                  <a:schemeClr val="folHlink"/>
                </a:solidFill>
                <a:latin typeface="Verdana" pitchFamily="34" charset="0"/>
              </a:rPr>
            </a:b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 </a:t>
            </a:r>
            <a:r>
              <a:rPr lang="en-US" sz="1200" b="1" dirty="0" err="1">
                <a:solidFill>
                  <a:srgbClr val="3154A3"/>
                </a:solidFill>
                <a:latin typeface="Verdana" pitchFamily="34" charset="0"/>
              </a:rPr>
              <a:t>Jerzy</a:t>
            </a: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 </a:t>
            </a:r>
            <a:r>
              <a:rPr lang="en-US" sz="1200" b="1" dirty="0" err="1">
                <a:solidFill>
                  <a:srgbClr val="3154A3"/>
                </a:solidFill>
                <a:latin typeface="Verdana" pitchFamily="34" charset="0"/>
              </a:rPr>
              <a:t>Buzek</a:t>
            </a: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, President of </a:t>
            </a:r>
            <a:endParaRPr lang="en-US" sz="1200" b="1" i="1" dirty="0">
              <a:solidFill>
                <a:srgbClr val="3154A3"/>
              </a:solidFill>
              <a:latin typeface="Verdana" pitchFamily="34" charset="0"/>
            </a:endParaRPr>
          </a:p>
          <a:p>
            <a:pPr algn="l"/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of the European Parliament </a:t>
            </a: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  <a:t/>
            </a:r>
            <a:b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</a:br>
            <a: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  <a:t/>
            </a:r>
            <a:b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0093D3"/>
                </a:solidFill>
                <a:latin typeface="Verdana" pitchFamily="34" charset="0"/>
              </a:rPr>
              <a:t>The council of Ministers</a:t>
            </a:r>
            <a:br>
              <a:rPr lang="en-US" sz="1800" b="1" dirty="0">
                <a:solidFill>
                  <a:srgbClr val="0093D3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0093D3"/>
                </a:solidFill>
                <a:latin typeface="Verdana" pitchFamily="34" charset="0"/>
              </a:rPr>
              <a:t>- voice of the Member States</a:t>
            </a:r>
            <a:br>
              <a:rPr lang="en-US" sz="1800" b="1" dirty="0">
                <a:solidFill>
                  <a:srgbClr val="0093D3"/>
                </a:solidFill>
                <a:latin typeface="Verdana" pitchFamily="34" charset="0"/>
              </a:rPr>
            </a:b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Herman Van </a:t>
            </a:r>
            <a:r>
              <a:rPr lang="en-US" sz="1200" b="1" dirty="0" err="1">
                <a:solidFill>
                  <a:srgbClr val="3154A3"/>
                </a:solidFill>
                <a:latin typeface="Verdana" pitchFamily="34" charset="0"/>
              </a:rPr>
              <a:t>Rompuy</a:t>
            </a: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, President of the European Council</a:t>
            </a:r>
            <a:br>
              <a:rPr lang="en-US" sz="1200" b="1" dirty="0">
                <a:solidFill>
                  <a:srgbClr val="3154A3"/>
                </a:solidFill>
                <a:latin typeface="Verdana" pitchFamily="34" charset="0"/>
              </a:rPr>
            </a:br>
            <a: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  <a:t/>
            </a:r>
            <a:b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</a:br>
            <a: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  <a:t/>
            </a:r>
            <a:br>
              <a:rPr lang="en-US" sz="1500" b="1" i="1" dirty="0">
                <a:solidFill>
                  <a:srgbClr val="003366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EBA321"/>
                </a:solidFill>
                <a:latin typeface="Verdana" pitchFamily="34" charset="0"/>
              </a:rPr>
              <a:t>The European Commission</a:t>
            </a:r>
            <a:br>
              <a:rPr lang="en-US" sz="1800" b="1" dirty="0">
                <a:solidFill>
                  <a:srgbClr val="EBA321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EBA321"/>
                </a:solidFill>
                <a:latin typeface="Verdana" pitchFamily="34" charset="0"/>
              </a:rPr>
              <a:t>- promoting the common interest</a:t>
            </a:r>
            <a:br>
              <a:rPr lang="en-US" sz="1800" b="1" dirty="0">
                <a:solidFill>
                  <a:srgbClr val="EBA321"/>
                </a:solidFill>
                <a:latin typeface="Verdana" pitchFamily="34" charset="0"/>
              </a:rPr>
            </a:b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José Manuel </a:t>
            </a:r>
            <a:r>
              <a:rPr lang="en-US" sz="1200" b="1" dirty="0" err="1">
                <a:solidFill>
                  <a:srgbClr val="3154A3"/>
                </a:solidFill>
                <a:latin typeface="Verdana" pitchFamily="34" charset="0"/>
              </a:rPr>
              <a:t>Barroso</a:t>
            </a: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, President</a:t>
            </a:r>
            <a:br>
              <a:rPr lang="en-US" sz="1200" b="1" dirty="0">
                <a:solidFill>
                  <a:srgbClr val="3154A3"/>
                </a:solidFill>
                <a:latin typeface="Verdana" pitchFamily="34" charset="0"/>
              </a:rPr>
            </a:br>
            <a:r>
              <a:rPr lang="en-US" sz="1200" b="1" dirty="0">
                <a:solidFill>
                  <a:srgbClr val="3154A3"/>
                </a:solidFill>
                <a:latin typeface="Verdana" pitchFamily="34" charset="0"/>
              </a:rPr>
              <a:t>of the European Commission</a:t>
            </a:r>
            <a: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en-US" sz="1200" b="1" dirty="0">
                <a:solidFill>
                  <a:schemeClr val="accent2"/>
                </a:solidFill>
                <a:latin typeface="Verdana" pitchFamily="34" charset="0"/>
              </a:rPr>
            </a:br>
            <a:endParaRPr lang="en-US" sz="1500" b="1" dirty="0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2053" name="Picture 17" descr="barrosso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 descr="pottering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Jerzy Bu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1928813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2000" b="1">
                <a:solidFill>
                  <a:schemeClr val="bg1"/>
                </a:solidFill>
                <a:latin typeface="Verdana" pitchFamily="34" charset="0"/>
              </a:rPr>
              <a:t>How EU laws are made</a:t>
            </a:r>
            <a:endParaRPr lang="en-US" sz="2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1" name="Line 28"/>
          <p:cNvSpPr>
            <a:spLocks noChangeShapeType="1"/>
          </p:cNvSpPr>
          <p:nvPr/>
        </p:nvSpPr>
        <p:spPr bwMode="auto">
          <a:xfrm>
            <a:off x="4600575" y="269240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Oval 6"/>
          <p:cNvSpPr>
            <a:spLocks noChangeArrowheads="1"/>
          </p:cNvSpPr>
          <p:nvPr/>
        </p:nvSpPr>
        <p:spPr bwMode="auto">
          <a:xfrm>
            <a:off x="2209800" y="19812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286000" y="2036763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200" b="1">
                <a:solidFill>
                  <a:srgbClr val="3154A3"/>
                </a:solidFill>
              </a:rPr>
              <a:t>Citizens, interest groups, experts: discuss, consult</a:t>
            </a:r>
            <a:endParaRPr lang="en-GB" sz="1200" b="1">
              <a:solidFill>
                <a:srgbClr val="3154A3"/>
              </a:solidFill>
            </a:endParaRPr>
          </a:p>
        </p:txBody>
      </p:sp>
      <p:sp>
        <p:nvSpPr>
          <p:cNvPr id="2054" name="Oval 13"/>
          <p:cNvSpPr>
            <a:spLocks noChangeArrowheads="1"/>
          </p:cNvSpPr>
          <p:nvPr/>
        </p:nvSpPr>
        <p:spPr bwMode="auto">
          <a:xfrm>
            <a:off x="2209800" y="28194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286000" y="28956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200" b="1">
                <a:solidFill>
                  <a:schemeClr val="accent2"/>
                </a:solidFill>
              </a:rPr>
              <a:t>Commission: makes formal proposal 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2056" name="Oval 14"/>
          <p:cNvSpPr>
            <a:spLocks noChangeArrowheads="1"/>
          </p:cNvSpPr>
          <p:nvPr/>
        </p:nvSpPr>
        <p:spPr bwMode="auto">
          <a:xfrm>
            <a:off x="2209800" y="36576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0" y="37338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200" b="1">
                <a:solidFill>
                  <a:schemeClr val="accent2"/>
                </a:solidFill>
              </a:rPr>
              <a:t>Parliament and Council of Ministers: decide jointly 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2286000" y="54102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200" b="1">
                <a:solidFill>
                  <a:schemeClr val="accent2"/>
                </a:solidFill>
              </a:rPr>
              <a:t>Commission and Court of Justice: monitor implementation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2059" name="Oval 16"/>
          <p:cNvSpPr>
            <a:spLocks noChangeArrowheads="1"/>
          </p:cNvSpPr>
          <p:nvPr/>
        </p:nvSpPr>
        <p:spPr bwMode="auto">
          <a:xfrm>
            <a:off x="2209800" y="5334000"/>
            <a:ext cx="4876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Oval 15"/>
          <p:cNvSpPr>
            <a:spLocks noChangeArrowheads="1"/>
          </p:cNvSpPr>
          <p:nvPr/>
        </p:nvSpPr>
        <p:spPr bwMode="auto">
          <a:xfrm>
            <a:off x="2209800" y="44958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0"/>
          <p:cNvSpPr>
            <a:spLocks noChangeArrowheads="1"/>
          </p:cNvSpPr>
          <p:nvPr/>
        </p:nvSpPr>
        <p:spPr bwMode="auto">
          <a:xfrm>
            <a:off x="2286000" y="45720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200" b="1">
                <a:solidFill>
                  <a:schemeClr val="accent2"/>
                </a:solidFill>
              </a:rPr>
              <a:t>National or local authorities: implement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2062" name="Line 30"/>
          <p:cNvSpPr>
            <a:spLocks noChangeShapeType="1"/>
          </p:cNvSpPr>
          <p:nvPr/>
        </p:nvSpPr>
        <p:spPr bwMode="auto">
          <a:xfrm>
            <a:off x="4600575" y="35242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31"/>
          <p:cNvSpPr>
            <a:spLocks noChangeShapeType="1"/>
          </p:cNvSpPr>
          <p:nvPr/>
        </p:nvSpPr>
        <p:spPr bwMode="auto">
          <a:xfrm>
            <a:off x="4600575" y="43751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32"/>
          <p:cNvSpPr>
            <a:spLocks noChangeShapeType="1"/>
          </p:cNvSpPr>
          <p:nvPr/>
        </p:nvSpPr>
        <p:spPr bwMode="auto">
          <a:xfrm>
            <a:off x="4600575" y="52133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400" y="609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Legislation in the EU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The European Parliament – voice of the people</a:t>
            </a:r>
            <a:endParaRPr lang="en-US" smtClean="0"/>
          </a:p>
        </p:txBody>
      </p:sp>
      <p:sp>
        <p:nvSpPr>
          <p:cNvPr id="2051" name="Line 136"/>
          <p:cNvSpPr>
            <a:spLocks noChangeShapeType="1"/>
          </p:cNvSpPr>
          <p:nvPr/>
        </p:nvSpPr>
        <p:spPr bwMode="auto">
          <a:xfrm>
            <a:off x="4019550" y="3471863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Line 188"/>
          <p:cNvSpPr>
            <a:spLocks noChangeShapeType="1"/>
          </p:cNvSpPr>
          <p:nvPr/>
        </p:nvSpPr>
        <p:spPr bwMode="auto">
          <a:xfrm>
            <a:off x="2632075" y="3471863"/>
            <a:ext cx="1387475" cy="15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990600" y="2247900"/>
            <a:ext cx="77089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500" b="1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US" sz="1500" b="1">
                <a:solidFill>
                  <a:schemeClr val="accent2"/>
                </a:solidFill>
                <a:latin typeface="Verdana" pitchFamily="34" charset="0"/>
              </a:rPr>
              <a:t>Decides EU laws and budget together with Council of Ministers</a:t>
            </a:r>
            <a:br>
              <a:rPr lang="en-US" sz="1500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1500" b="1">
                <a:solidFill>
                  <a:schemeClr val="accent2"/>
                </a:solidFill>
                <a:latin typeface="Webdings" pitchFamily="18" charset="2"/>
              </a:rPr>
              <a:t>4 </a:t>
            </a:r>
            <a:r>
              <a:rPr lang="en-US" sz="1500" b="1">
                <a:solidFill>
                  <a:schemeClr val="accent2"/>
                </a:solidFill>
                <a:latin typeface="Verdana" pitchFamily="34" charset="0"/>
              </a:rPr>
              <a:t>Democratic supervision of all the EU’s work</a:t>
            </a:r>
            <a:endParaRPr lang="en-US" sz="1200" b="1" i="1">
              <a:solidFill>
                <a:srgbClr val="4E82A0"/>
              </a:solidFill>
              <a:latin typeface="Verdana" pitchFamily="34" charset="0"/>
            </a:endParaRPr>
          </a:p>
        </p:txBody>
      </p:sp>
      <p:sp>
        <p:nvSpPr>
          <p:cNvPr id="2054" name="Line 184"/>
          <p:cNvSpPr>
            <a:spLocks noChangeShapeType="1"/>
          </p:cNvSpPr>
          <p:nvPr/>
        </p:nvSpPr>
        <p:spPr bwMode="auto">
          <a:xfrm>
            <a:off x="5022850" y="3471863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493"/>
          <p:cNvSpPr txBox="1">
            <a:spLocks noChangeArrowheads="1"/>
          </p:cNvSpPr>
          <p:nvPr/>
        </p:nvSpPr>
        <p:spPr bwMode="auto">
          <a:xfrm>
            <a:off x="1143000" y="3124200"/>
            <a:ext cx="6929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93D3"/>
                </a:solidFill>
              </a:rPr>
              <a:t>Number of members elected in each country (January 2010) </a:t>
            </a:r>
          </a:p>
        </p:txBody>
      </p:sp>
      <p:sp>
        <p:nvSpPr>
          <p:cNvPr id="2056" name="Rectangle 144"/>
          <p:cNvSpPr>
            <a:spLocks noChangeArrowheads="1"/>
          </p:cNvSpPr>
          <p:nvPr/>
        </p:nvSpPr>
        <p:spPr bwMode="auto">
          <a:xfrm>
            <a:off x="6651625" y="5154613"/>
            <a:ext cx="1666875" cy="277812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rgbClr val="E2F3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United Kingdom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7" name="Rectangle 116"/>
          <p:cNvSpPr>
            <a:spLocks noChangeArrowheads="1"/>
          </p:cNvSpPr>
          <p:nvPr/>
        </p:nvSpPr>
        <p:spPr bwMode="auto">
          <a:xfrm>
            <a:off x="3108325" y="5133975"/>
            <a:ext cx="1628775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58" name="Rectangle 112"/>
          <p:cNvSpPr>
            <a:spLocks noChangeArrowheads="1"/>
          </p:cNvSpPr>
          <p:nvPr/>
        </p:nvSpPr>
        <p:spPr bwMode="auto">
          <a:xfrm>
            <a:off x="3108325" y="4578350"/>
            <a:ext cx="1628775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22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59" name="Rectangle 108"/>
          <p:cNvSpPr>
            <a:spLocks noChangeArrowheads="1"/>
          </p:cNvSpPr>
          <p:nvPr/>
        </p:nvSpPr>
        <p:spPr bwMode="auto">
          <a:xfrm>
            <a:off x="3108325" y="4044950"/>
            <a:ext cx="1628775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72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60" name="Rectangle 118"/>
          <p:cNvSpPr>
            <a:spLocks noChangeArrowheads="1"/>
          </p:cNvSpPr>
          <p:nvPr/>
        </p:nvSpPr>
        <p:spPr bwMode="auto">
          <a:xfrm>
            <a:off x="3902075" y="5411788"/>
            <a:ext cx="835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72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61" name="Rectangle 106"/>
          <p:cNvSpPr>
            <a:spLocks noChangeArrowheads="1"/>
          </p:cNvSpPr>
          <p:nvPr/>
        </p:nvSpPr>
        <p:spPr bwMode="auto">
          <a:xfrm>
            <a:off x="3902075" y="3757613"/>
            <a:ext cx="835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13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62" name="Rectangle 117"/>
          <p:cNvSpPr>
            <a:spLocks noChangeArrowheads="1"/>
          </p:cNvSpPr>
          <p:nvPr/>
        </p:nvSpPr>
        <p:spPr bwMode="auto">
          <a:xfrm>
            <a:off x="3060700" y="5411788"/>
            <a:ext cx="1071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Italy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063" name="Rectangle 115" descr="back-parlement"/>
          <p:cNvSpPr>
            <a:spLocks noChangeArrowheads="1"/>
          </p:cNvSpPr>
          <p:nvPr/>
        </p:nvSpPr>
        <p:spPr bwMode="auto">
          <a:xfrm>
            <a:off x="3060700" y="5133975"/>
            <a:ext cx="129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Ireland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64" name="Rectangle 114"/>
          <p:cNvSpPr>
            <a:spLocks noChangeArrowheads="1"/>
          </p:cNvSpPr>
          <p:nvPr/>
        </p:nvSpPr>
        <p:spPr bwMode="auto">
          <a:xfrm>
            <a:off x="3902075" y="4883150"/>
            <a:ext cx="835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22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65" name="Rectangle 113"/>
          <p:cNvSpPr>
            <a:spLocks noChangeArrowheads="1"/>
          </p:cNvSpPr>
          <p:nvPr/>
        </p:nvSpPr>
        <p:spPr bwMode="auto">
          <a:xfrm>
            <a:off x="3060700" y="4856163"/>
            <a:ext cx="1143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Hungary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066" name="Rectangle 111" descr="back-parlement"/>
          <p:cNvSpPr>
            <a:spLocks noChangeArrowheads="1"/>
          </p:cNvSpPr>
          <p:nvPr/>
        </p:nvSpPr>
        <p:spPr bwMode="auto">
          <a:xfrm>
            <a:off x="3060700" y="4594225"/>
            <a:ext cx="1219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Greece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67" name="Rectangle 110"/>
          <p:cNvSpPr>
            <a:spLocks noChangeArrowheads="1"/>
          </p:cNvSpPr>
          <p:nvPr/>
        </p:nvSpPr>
        <p:spPr bwMode="auto">
          <a:xfrm>
            <a:off x="3902075" y="4327525"/>
            <a:ext cx="835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99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068" name="Rectangle 109"/>
          <p:cNvSpPr>
            <a:spLocks noChangeArrowheads="1"/>
          </p:cNvSpPr>
          <p:nvPr/>
        </p:nvSpPr>
        <p:spPr bwMode="auto">
          <a:xfrm>
            <a:off x="3060700" y="4300538"/>
            <a:ext cx="121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Germany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69" name="Rectangle 107" descr="back-parlement"/>
          <p:cNvSpPr>
            <a:spLocks noChangeArrowheads="1"/>
          </p:cNvSpPr>
          <p:nvPr/>
        </p:nvSpPr>
        <p:spPr bwMode="auto">
          <a:xfrm>
            <a:off x="3060700" y="4048125"/>
            <a:ext cx="129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France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70" name="Rectangle 105"/>
          <p:cNvSpPr>
            <a:spLocks noChangeArrowheads="1"/>
          </p:cNvSpPr>
          <p:nvPr/>
        </p:nvSpPr>
        <p:spPr bwMode="auto">
          <a:xfrm>
            <a:off x="3060700" y="3746500"/>
            <a:ext cx="99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Finland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71" name="Rectangle 104"/>
          <p:cNvSpPr>
            <a:spLocks noChangeArrowheads="1"/>
          </p:cNvSpPr>
          <p:nvPr/>
        </p:nvSpPr>
        <p:spPr bwMode="auto">
          <a:xfrm>
            <a:off x="1322388" y="5416550"/>
            <a:ext cx="1662112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6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072" name="Rectangle 103" descr="back-parlement"/>
          <p:cNvSpPr>
            <a:spLocks noChangeArrowheads="1"/>
          </p:cNvSpPr>
          <p:nvPr/>
        </p:nvSpPr>
        <p:spPr bwMode="auto">
          <a:xfrm>
            <a:off x="1303338" y="5427663"/>
            <a:ext cx="1300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Estonia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73" name="Rectangle 102"/>
          <p:cNvSpPr>
            <a:spLocks noChangeArrowheads="1"/>
          </p:cNvSpPr>
          <p:nvPr/>
        </p:nvSpPr>
        <p:spPr bwMode="auto">
          <a:xfrm>
            <a:off x="2144713" y="5176838"/>
            <a:ext cx="8397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13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74" name="Rectangle 101"/>
          <p:cNvSpPr>
            <a:spLocks noChangeArrowheads="1"/>
          </p:cNvSpPr>
          <p:nvPr/>
        </p:nvSpPr>
        <p:spPr bwMode="auto">
          <a:xfrm>
            <a:off x="1303338" y="5149850"/>
            <a:ext cx="12239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Denmark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075" name="Rectangle 100"/>
          <p:cNvSpPr>
            <a:spLocks noChangeArrowheads="1"/>
          </p:cNvSpPr>
          <p:nvPr/>
        </p:nvSpPr>
        <p:spPr bwMode="auto">
          <a:xfrm>
            <a:off x="1322388" y="4872038"/>
            <a:ext cx="1662112" cy="277812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22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76" name="Rectangle 99" descr="back-parlement"/>
          <p:cNvSpPr>
            <a:spLocks noChangeArrowheads="1"/>
          </p:cNvSpPr>
          <p:nvPr/>
        </p:nvSpPr>
        <p:spPr bwMode="auto">
          <a:xfrm>
            <a:off x="1303338" y="4872038"/>
            <a:ext cx="1376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Czech Republic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77" name="Rectangle 98"/>
          <p:cNvSpPr>
            <a:spLocks noChangeArrowheads="1"/>
          </p:cNvSpPr>
          <p:nvPr/>
        </p:nvSpPr>
        <p:spPr bwMode="auto">
          <a:xfrm>
            <a:off x="2132013" y="4594225"/>
            <a:ext cx="852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6</a:t>
            </a:r>
            <a:endParaRPr lang="en-US" sz="1000" b="1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2078" name="Rectangle 97"/>
          <p:cNvSpPr>
            <a:spLocks noChangeArrowheads="1"/>
          </p:cNvSpPr>
          <p:nvPr/>
        </p:nvSpPr>
        <p:spPr bwMode="auto">
          <a:xfrm>
            <a:off x="1303338" y="4594225"/>
            <a:ext cx="1071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Cyprus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079" name="Rectangle 96"/>
          <p:cNvSpPr>
            <a:spLocks noChangeArrowheads="1"/>
          </p:cNvSpPr>
          <p:nvPr/>
        </p:nvSpPr>
        <p:spPr bwMode="auto">
          <a:xfrm>
            <a:off x="1366838" y="4295775"/>
            <a:ext cx="1662112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17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80" name="Rectangle 95" descr="back-parlement"/>
          <p:cNvSpPr>
            <a:spLocks noChangeArrowheads="1"/>
          </p:cNvSpPr>
          <p:nvPr/>
        </p:nvSpPr>
        <p:spPr bwMode="auto">
          <a:xfrm>
            <a:off x="1303338" y="4316413"/>
            <a:ext cx="1147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Bulgaria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81" name="Rectangle 94"/>
          <p:cNvSpPr>
            <a:spLocks noChangeArrowheads="1"/>
          </p:cNvSpPr>
          <p:nvPr/>
        </p:nvSpPr>
        <p:spPr bwMode="auto">
          <a:xfrm>
            <a:off x="2152650" y="4010025"/>
            <a:ext cx="828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22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82" name="Rectangle 93"/>
          <p:cNvSpPr>
            <a:spLocks noChangeArrowheads="1"/>
          </p:cNvSpPr>
          <p:nvPr/>
        </p:nvSpPr>
        <p:spPr bwMode="auto">
          <a:xfrm>
            <a:off x="1303338" y="4038600"/>
            <a:ext cx="995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Belgium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83" name="Rectangle 92"/>
          <p:cNvSpPr>
            <a:spLocks noChangeArrowheads="1"/>
          </p:cNvSpPr>
          <p:nvPr/>
        </p:nvSpPr>
        <p:spPr bwMode="auto">
          <a:xfrm>
            <a:off x="1295400" y="3724275"/>
            <a:ext cx="1662113" cy="277813"/>
          </a:xfrm>
          <a:prstGeom prst="rect">
            <a:avLst/>
          </a:prstGeom>
          <a:gradFill rotWithShape="0">
            <a:gsLst>
              <a:gs pos="0">
                <a:srgbClr val="0093D3">
                  <a:alpha val="96001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17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84" name="Rectangle 91" descr="back-parlement"/>
          <p:cNvSpPr>
            <a:spLocks noChangeArrowheads="1"/>
          </p:cNvSpPr>
          <p:nvPr/>
        </p:nvSpPr>
        <p:spPr bwMode="auto">
          <a:xfrm>
            <a:off x="1303338" y="3776663"/>
            <a:ext cx="12239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BE" sz="1000" b="1">
                <a:solidFill>
                  <a:schemeClr val="bg1"/>
                </a:solidFill>
                <a:latin typeface="Verdana" pitchFamily="34" charset="0"/>
              </a:rPr>
              <a:t>Austria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85" name="Line 134"/>
          <p:cNvSpPr>
            <a:spLocks noChangeShapeType="1"/>
          </p:cNvSpPr>
          <p:nvPr/>
        </p:nvSpPr>
        <p:spPr bwMode="auto">
          <a:xfrm>
            <a:off x="2755900" y="4876800"/>
            <a:ext cx="1588" cy="2778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Line 136"/>
          <p:cNvSpPr>
            <a:spLocks noChangeShapeType="1"/>
          </p:cNvSpPr>
          <p:nvPr/>
        </p:nvSpPr>
        <p:spPr bwMode="auto">
          <a:xfrm>
            <a:off x="4171950" y="3624263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Line 188"/>
          <p:cNvSpPr>
            <a:spLocks noChangeShapeType="1"/>
          </p:cNvSpPr>
          <p:nvPr/>
        </p:nvSpPr>
        <p:spPr bwMode="auto">
          <a:xfrm>
            <a:off x="2784475" y="3624263"/>
            <a:ext cx="1387475" cy="15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Line 191"/>
          <p:cNvSpPr>
            <a:spLocks noChangeShapeType="1"/>
          </p:cNvSpPr>
          <p:nvPr/>
        </p:nvSpPr>
        <p:spPr bwMode="auto">
          <a:xfrm>
            <a:off x="4171950" y="3902075"/>
            <a:ext cx="1588" cy="2778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Line 195"/>
          <p:cNvSpPr>
            <a:spLocks noChangeShapeType="1"/>
          </p:cNvSpPr>
          <p:nvPr/>
        </p:nvSpPr>
        <p:spPr bwMode="auto">
          <a:xfrm>
            <a:off x="4171950" y="4179888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Line 199"/>
          <p:cNvSpPr>
            <a:spLocks noChangeShapeType="1"/>
          </p:cNvSpPr>
          <p:nvPr/>
        </p:nvSpPr>
        <p:spPr bwMode="auto">
          <a:xfrm>
            <a:off x="4171950" y="4457700"/>
            <a:ext cx="1588" cy="2778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Line 203"/>
          <p:cNvSpPr>
            <a:spLocks noChangeShapeType="1"/>
          </p:cNvSpPr>
          <p:nvPr/>
        </p:nvSpPr>
        <p:spPr bwMode="auto">
          <a:xfrm>
            <a:off x="4171950" y="4735513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Line 207"/>
          <p:cNvSpPr>
            <a:spLocks noChangeShapeType="1"/>
          </p:cNvSpPr>
          <p:nvPr/>
        </p:nvSpPr>
        <p:spPr bwMode="auto">
          <a:xfrm>
            <a:off x="4171950" y="5013325"/>
            <a:ext cx="1588" cy="2778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Line 211"/>
          <p:cNvSpPr>
            <a:spLocks noChangeShapeType="1"/>
          </p:cNvSpPr>
          <p:nvPr/>
        </p:nvSpPr>
        <p:spPr bwMode="auto">
          <a:xfrm>
            <a:off x="4171950" y="5291138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Rectangle 142"/>
          <p:cNvSpPr>
            <a:spLocks noChangeArrowheads="1"/>
          </p:cNvSpPr>
          <p:nvPr/>
        </p:nvSpPr>
        <p:spPr bwMode="auto">
          <a:xfrm>
            <a:off x="6654800" y="5432425"/>
            <a:ext cx="1663700" cy="277813"/>
          </a:xfrm>
          <a:prstGeom prst="rect">
            <a:avLst/>
          </a:prstGeom>
          <a:solidFill>
            <a:srgbClr val="009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Total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6" name="Rectangle 141"/>
          <p:cNvSpPr>
            <a:spLocks noChangeArrowheads="1"/>
          </p:cNvSpPr>
          <p:nvPr/>
        </p:nvSpPr>
        <p:spPr bwMode="auto">
          <a:xfrm>
            <a:off x="7635875" y="5437188"/>
            <a:ext cx="635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BE" sz="1000" b="1" dirty="0">
                <a:solidFill>
                  <a:schemeClr val="bg1"/>
                </a:solidFill>
                <a:latin typeface="Verdana" pitchFamily="34" charset="0"/>
              </a:rPr>
              <a:t>7</a:t>
            </a:r>
            <a:r>
              <a:rPr lang="fr-BE" sz="1000" b="1" dirty="0">
                <a:solidFill>
                  <a:schemeClr val="accent3"/>
                </a:solidFill>
                <a:latin typeface="Verdana" pitchFamily="34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2096" name="Rectangle 143"/>
          <p:cNvSpPr>
            <a:spLocks noChangeArrowheads="1"/>
          </p:cNvSpPr>
          <p:nvPr/>
        </p:nvSpPr>
        <p:spPr bwMode="auto">
          <a:xfrm>
            <a:off x="6642100" y="5154613"/>
            <a:ext cx="1612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72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97" name="Rectangle 145"/>
          <p:cNvSpPr>
            <a:spLocks noChangeArrowheads="1"/>
          </p:cNvSpPr>
          <p:nvPr/>
        </p:nvSpPr>
        <p:spPr bwMode="auto">
          <a:xfrm>
            <a:off x="7439025" y="4867275"/>
            <a:ext cx="838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18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098" name="Rectangle 146"/>
          <p:cNvSpPr>
            <a:spLocks noChangeArrowheads="1"/>
          </p:cNvSpPr>
          <p:nvPr/>
        </p:nvSpPr>
        <p:spPr bwMode="auto">
          <a:xfrm>
            <a:off x="6630988" y="4876800"/>
            <a:ext cx="1106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Sweden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099" name="Rectangle 147"/>
          <p:cNvSpPr>
            <a:spLocks noChangeArrowheads="1"/>
          </p:cNvSpPr>
          <p:nvPr/>
        </p:nvSpPr>
        <p:spPr bwMode="auto">
          <a:xfrm>
            <a:off x="6657975" y="4598988"/>
            <a:ext cx="1612900" cy="277812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50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00" name="Rectangle 148" descr="back-parlement"/>
          <p:cNvSpPr>
            <a:spLocks noChangeArrowheads="1"/>
          </p:cNvSpPr>
          <p:nvPr/>
        </p:nvSpPr>
        <p:spPr bwMode="auto">
          <a:xfrm>
            <a:off x="6630988" y="4598988"/>
            <a:ext cx="1106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Spain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01" name="Rectangle 149"/>
          <p:cNvSpPr>
            <a:spLocks noChangeArrowheads="1"/>
          </p:cNvSpPr>
          <p:nvPr/>
        </p:nvSpPr>
        <p:spPr bwMode="auto">
          <a:xfrm>
            <a:off x="7407275" y="4321175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7</a:t>
            </a:r>
            <a:endParaRPr lang="en-US" sz="1000" b="1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2102" name="Rectangle 150"/>
          <p:cNvSpPr>
            <a:spLocks noChangeArrowheads="1"/>
          </p:cNvSpPr>
          <p:nvPr/>
        </p:nvSpPr>
        <p:spPr bwMode="auto">
          <a:xfrm>
            <a:off x="6630988" y="4321175"/>
            <a:ext cx="1182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Slovenia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03" name="Rectangle 151"/>
          <p:cNvSpPr>
            <a:spLocks noChangeArrowheads="1"/>
          </p:cNvSpPr>
          <p:nvPr/>
        </p:nvSpPr>
        <p:spPr bwMode="auto">
          <a:xfrm>
            <a:off x="6657975" y="4043363"/>
            <a:ext cx="1612900" cy="277812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13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04" name="Rectangle 152" descr="back-parlement"/>
          <p:cNvSpPr>
            <a:spLocks noChangeArrowheads="1"/>
          </p:cNvSpPr>
          <p:nvPr/>
        </p:nvSpPr>
        <p:spPr bwMode="auto">
          <a:xfrm>
            <a:off x="6630988" y="4043363"/>
            <a:ext cx="1182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Slovakia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05" name="Rectangle 153"/>
          <p:cNvSpPr>
            <a:spLocks noChangeArrowheads="1"/>
          </p:cNvSpPr>
          <p:nvPr/>
        </p:nvSpPr>
        <p:spPr bwMode="auto">
          <a:xfrm>
            <a:off x="7407275" y="376078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33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06" name="Rectangle 154"/>
          <p:cNvSpPr>
            <a:spLocks noChangeArrowheads="1"/>
          </p:cNvSpPr>
          <p:nvPr/>
        </p:nvSpPr>
        <p:spPr bwMode="auto">
          <a:xfrm>
            <a:off x="6630988" y="3767138"/>
            <a:ext cx="1030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Romania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107" name="Rectangle 155"/>
          <p:cNvSpPr>
            <a:spLocks noChangeArrowheads="1"/>
          </p:cNvSpPr>
          <p:nvPr/>
        </p:nvSpPr>
        <p:spPr bwMode="auto">
          <a:xfrm>
            <a:off x="4889500" y="5410200"/>
            <a:ext cx="1612900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22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08" name="Rectangle 156" descr="back-parlement"/>
          <p:cNvSpPr>
            <a:spLocks noChangeArrowheads="1"/>
          </p:cNvSpPr>
          <p:nvPr/>
        </p:nvSpPr>
        <p:spPr bwMode="auto">
          <a:xfrm>
            <a:off x="4849813" y="5427663"/>
            <a:ext cx="1182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Portugal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09" name="Rectangle 157"/>
          <p:cNvSpPr>
            <a:spLocks noChangeArrowheads="1"/>
          </p:cNvSpPr>
          <p:nvPr/>
        </p:nvSpPr>
        <p:spPr bwMode="auto">
          <a:xfrm>
            <a:off x="5622925" y="5149850"/>
            <a:ext cx="866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50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10" name="Rectangle 158"/>
          <p:cNvSpPr>
            <a:spLocks noChangeArrowheads="1"/>
          </p:cNvSpPr>
          <p:nvPr/>
        </p:nvSpPr>
        <p:spPr bwMode="auto">
          <a:xfrm>
            <a:off x="4849813" y="5149850"/>
            <a:ext cx="10302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Poland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11" name="Rectangle 159"/>
          <p:cNvSpPr>
            <a:spLocks noChangeArrowheads="1"/>
          </p:cNvSpPr>
          <p:nvPr/>
        </p:nvSpPr>
        <p:spPr bwMode="auto">
          <a:xfrm>
            <a:off x="4876800" y="4864100"/>
            <a:ext cx="1612900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2</a:t>
            </a:r>
            <a:r>
              <a:rPr lang="en-US" sz="1000" b="1">
                <a:solidFill>
                  <a:srgbClr val="0093D3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2112" name="Rectangle 160" descr="back-parlement"/>
          <p:cNvSpPr>
            <a:spLocks noChangeArrowheads="1"/>
          </p:cNvSpPr>
          <p:nvPr/>
        </p:nvSpPr>
        <p:spPr bwMode="auto">
          <a:xfrm>
            <a:off x="4849813" y="4872038"/>
            <a:ext cx="1182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Netherlands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13" name="Rectangle 161"/>
          <p:cNvSpPr>
            <a:spLocks noChangeArrowheads="1"/>
          </p:cNvSpPr>
          <p:nvPr/>
        </p:nvSpPr>
        <p:spPr bwMode="auto">
          <a:xfrm>
            <a:off x="5614988" y="4594225"/>
            <a:ext cx="874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5</a:t>
            </a:r>
            <a:endParaRPr lang="en-US" sz="1000" b="1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2114" name="Rectangle 162"/>
          <p:cNvSpPr>
            <a:spLocks noChangeArrowheads="1"/>
          </p:cNvSpPr>
          <p:nvPr/>
        </p:nvSpPr>
        <p:spPr bwMode="auto">
          <a:xfrm>
            <a:off x="4849813" y="4594225"/>
            <a:ext cx="1106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Malta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15" name="Rectangle 163"/>
          <p:cNvSpPr>
            <a:spLocks noChangeArrowheads="1"/>
          </p:cNvSpPr>
          <p:nvPr/>
        </p:nvSpPr>
        <p:spPr bwMode="auto">
          <a:xfrm>
            <a:off x="4876800" y="4308475"/>
            <a:ext cx="1612900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6</a:t>
            </a:r>
            <a:endParaRPr lang="en-US" sz="1000" b="1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2116" name="Rectangle 164" descr="back-parlement"/>
          <p:cNvSpPr>
            <a:spLocks noChangeArrowheads="1"/>
          </p:cNvSpPr>
          <p:nvPr/>
        </p:nvSpPr>
        <p:spPr bwMode="auto">
          <a:xfrm>
            <a:off x="4849813" y="4316413"/>
            <a:ext cx="1182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Luxembourg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17" name="Rectangle 165"/>
          <p:cNvSpPr>
            <a:spLocks noChangeArrowheads="1"/>
          </p:cNvSpPr>
          <p:nvPr/>
        </p:nvSpPr>
        <p:spPr bwMode="auto">
          <a:xfrm>
            <a:off x="5510213" y="4010025"/>
            <a:ext cx="1000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12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18" name="Rectangle 166"/>
          <p:cNvSpPr>
            <a:spLocks noChangeArrowheads="1"/>
          </p:cNvSpPr>
          <p:nvPr/>
        </p:nvSpPr>
        <p:spPr bwMode="auto">
          <a:xfrm>
            <a:off x="4813300" y="4022725"/>
            <a:ext cx="114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rgbClr val="0093D3"/>
                </a:solidFill>
                <a:latin typeface="Verdana" pitchFamily="34" charset="0"/>
              </a:rPr>
              <a:t>Lithuania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19" name="Rectangle 167"/>
          <p:cNvSpPr>
            <a:spLocks noChangeArrowheads="1"/>
          </p:cNvSpPr>
          <p:nvPr/>
        </p:nvSpPr>
        <p:spPr bwMode="auto">
          <a:xfrm>
            <a:off x="4867275" y="3724275"/>
            <a:ext cx="1571625" cy="277813"/>
          </a:xfrm>
          <a:prstGeom prst="rect">
            <a:avLst/>
          </a:prstGeom>
          <a:gradFill rotWithShape="0">
            <a:gsLst>
              <a:gs pos="0">
                <a:srgbClr val="0093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rgbClr val="0093D3"/>
                </a:solidFill>
                <a:latin typeface="Verdana" pitchFamily="34" charset="0"/>
              </a:rPr>
              <a:t>8</a:t>
            </a:r>
            <a:endParaRPr lang="en-US" sz="1000" b="1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2120" name="Rectangle 168" descr="back-parlement"/>
          <p:cNvSpPr>
            <a:spLocks noChangeArrowheads="1"/>
          </p:cNvSpPr>
          <p:nvPr/>
        </p:nvSpPr>
        <p:spPr bwMode="auto">
          <a:xfrm>
            <a:off x="4849813" y="3760788"/>
            <a:ext cx="1106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bg1"/>
                </a:solidFill>
                <a:latin typeface="Verdana" pitchFamily="34" charset="0"/>
              </a:rPr>
              <a:t>Latvia</a:t>
            </a:r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21" name="Line 184"/>
          <p:cNvSpPr>
            <a:spLocks noChangeShapeType="1"/>
          </p:cNvSpPr>
          <p:nvPr/>
        </p:nvSpPr>
        <p:spPr bwMode="auto">
          <a:xfrm>
            <a:off x="5175250" y="3624263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2" name="Line 244"/>
          <p:cNvSpPr>
            <a:spLocks noChangeShapeType="1"/>
          </p:cNvSpPr>
          <p:nvPr/>
        </p:nvSpPr>
        <p:spPr bwMode="auto">
          <a:xfrm>
            <a:off x="5175250" y="3902075"/>
            <a:ext cx="1588" cy="2778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3" name="Line 248"/>
          <p:cNvSpPr>
            <a:spLocks noChangeShapeType="1"/>
          </p:cNvSpPr>
          <p:nvPr/>
        </p:nvSpPr>
        <p:spPr bwMode="auto">
          <a:xfrm>
            <a:off x="5175250" y="4179888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4" name="Line 252"/>
          <p:cNvSpPr>
            <a:spLocks noChangeShapeType="1"/>
          </p:cNvSpPr>
          <p:nvPr/>
        </p:nvSpPr>
        <p:spPr bwMode="auto">
          <a:xfrm>
            <a:off x="5175250" y="4457700"/>
            <a:ext cx="1588" cy="2778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" name="Line 256"/>
          <p:cNvSpPr>
            <a:spLocks noChangeShapeType="1"/>
          </p:cNvSpPr>
          <p:nvPr/>
        </p:nvSpPr>
        <p:spPr bwMode="auto">
          <a:xfrm>
            <a:off x="5175250" y="4735513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Line 260"/>
          <p:cNvSpPr>
            <a:spLocks noChangeShapeType="1"/>
          </p:cNvSpPr>
          <p:nvPr/>
        </p:nvSpPr>
        <p:spPr bwMode="auto">
          <a:xfrm>
            <a:off x="5175250" y="5013325"/>
            <a:ext cx="1588" cy="2778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Line 264"/>
          <p:cNvSpPr>
            <a:spLocks noChangeShapeType="1"/>
          </p:cNvSpPr>
          <p:nvPr/>
        </p:nvSpPr>
        <p:spPr bwMode="auto">
          <a:xfrm>
            <a:off x="5175250" y="5291138"/>
            <a:ext cx="1588" cy="2778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ldelsaute\Desktop\graph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214688"/>
            <a:ext cx="49641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European political parties</a:t>
            </a:r>
            <a:endParaRPr lang="en-US" smtClean="0"/>
          </a:p>
        </p:txBody>
      </p:sp>
      <p:sp>
        <p:nvSpPr>
          <p:cNvPr id="2052" name="TextBox 17"/>
          <p:cNvSpPr txBox="1">
            <a:spLocks noChangeArrowheads="1"/>
          </p:cNvSpPr>
          <p:nvPr/>
        </p:nvSpPr>
        <p:spPr bwMode="auto">
          <a:xfrm>
            <a:off x="857250" y="3429000"/>
            <a:ext cx="29733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000" b="1">
                <a:solidFill>
                  <a:srgbClr val="3154A3"/>
                </a:solidFill>
              </a:rPr>
              <a:t>Greens/European Free Alliance</a:t>
            </a:r>
          </a:p>
          <a:p>
            <a:r>
              <a:rPr lang="fr-BE" sz="1000" b="1">
                <a:solidFill>
                  <a:srgbClr val="3154A3"/>
                </a:solidFill>
              </a:rPr>
              <a:t>55</a:t>
            </a:r>
            <a:endParaRPr lang="en-US" sz="1000" b="1">
              <a:solidFill>
                <a:srgbClr val="3154A3"/>
              </a:solidFill>
            </a:endParaRPr>
          </a:p>
          <a:p>
            <a:endParaRPr lang="fr-BE" sz="1000" b="1">
              <a:solidFill>
                <a:srgbClr val="3154A3"/>
              </a:solidFill>
            </a:endParaRPr>
          </a:p>
        </p:txBody>
      </p:sp>
      <p:sp>
        <p:nvSpPr>
          <p:cNvPr id="2053" name="TextBox 18"/>
          <p:cNvSpPr txBox="1">
            <a:spLocks noChangeArrowheads="1"/>
          </p:cNvSpPr>
          <p:nvPr/>
        </p:nvSpPr>
        <p:spPr bwMode="auto">
          <a:xfrm>
            <a:off x="6786563" y="4572000"/>
            <a:ext cx="17176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European Conservatives </a:t>
            </a:r>
            <a:br>
              <a:rPr lang="fr-BE" sz="1000" b="1">
                <a:solidFill>
                  <a:srgbClr val="3154A3"/>
                </a:solidFill>
              </a:rPr>
            </a:br>
            <a:r>
              <a:rPr lang="fr-BE" sz="1000" b="1">
                <a:solidFill>
                  <a:srgbClr val="3154A3"/>
                </a:solidFill>
              </a:rPr>
              <a:t>and Reformists </a:t>
            </a:r>
          </a:p>
          <a:p>
            <a:pPr algn="l"/>
            <a:r>
              <a:rPr lang="fr-BE" sz="1000" b="1">
                <a:solidFill>
                  <a:srgbClr val="3154A3"/>
                </a:solidFill>
              </a:rPr>
              <a:t>54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2786063" y="2928938"/>
            <a:ext cx="16176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000" b="1">
                <a:solidFill>
                  <a:srgbClr val="3154A3"/>
                </a:solidFill>
              </a:rPr>
              <a:t>Alliance of Liberals and</a:t>
            </a:r>
          </a:p>
          <a:p>
            <a:r>
              <a:rPr lang="fr-BE" sz="1000" b="1">
                <a:solidFill>
                  <a:srgbClr val="3154A3"/>
                </a:solidFill>
              </a:rPr>
              <a:t>Democrats for Europe</a:t>
            </a:r>
          </a:p>
          <a:p>
            <a:r>
              <a:rPr lang="fr-BE" sz="1000" b="1">
                <a:solidFill>
                  <a:srgbClr val="3154A3"/>
                </a:solidFill>
              </a:rPr>
              <a:t>84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55" name="TextBox 20"/>
          <p:cNvSpPr txBox="1">
            <a:spLocks noChangeArrowheads="1"/>
          </p:cNvSpPr>
          <p:nvPr/>
        </p:nvSpPr>
        <p:spPr bwMode="auto">
          <a:xfrm>
            <a:off x="5357813" y="3071813"/>
            <a:ext cx="2786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European People’s Party </a:t>
            </a:r>
            <a:br>
              <a:rPr lang="fr-BE" sz="1000" b="1">
                <a:solidFill>
                  <a:srgbClr val="3154A3"/>
                </a:solidFill>
              </a:rPr>
            </a:br>
            <a:r>
              <a:rPr lang="fr-BE" sz="1000" b="1">
                <a:solidFill>
                  <a:srgbClr val="3154A3"/>
                </a:solidFill>
              </a:rPr>
              <a:t>(Christian Democrats)</a:t>
            </a:r>
          </a:p>
          <a:p>
            <a:pPr algn="l"/>
            <a:r>
              <a:rPr lang="fr-BE" sz="1000" b="1">
                <a:solidFill>
                  <a:srgbClr val="3154A3"/>
                </a:solidFill>
              </a:rPr>
              <a:t>265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56" name="TextBox 22"/>
          <p:cNvSpPr txBox="1">
            <a:spLocks noChangeArrowheads="1"/>
          </p:cNvSpPr>
          <p:nvPr/>
        </p:nvSpPr>
        <p:spPr bwMode="auto">
          <a:xfrm>
            <a:off x="6500813" y="571500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Non-attached members 27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57" name="TextBox 23"/>
          <p:cNvSpPr txBox="1">
            <a:spLocks noChangeArrowheads="1"/>
          </p:cNvSpPr>
          <p:nvPr/>
        </p:nvSpPr>
        <p:spPr bwMode="auto">
          <a:xfrm>
            <a:off x="4286250" y="5500688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3154A3"/>
                </a:solidFill>
              </a:rPr>
              <a:t>Total : 736</a:t>
            </a:r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285750" y="4286250"/>
            <a:ext cx="2428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000" b="1">
                <a:solidFill>
                  <a:srgbClr val="3154A3"/>
                </a:solidFill>
              </a:rPr>
              <a:t>Progressive Alliance of Socialists and Democrats</a:t>
            </a:r>
          </a:p>
          <a:p>
            <a:r>
              <a:rPr lang="fr-BE" sz="1000" b="1">
                <a:solidFill>
                  <a:srgbClr val="3154A3"/>
                </a:solidFill>
              </a:rPr>
              <a:t>184</a:t>
            </a:r>
            <a:endParaRPr lang="en-US" sz="1000" b="1">
              <a:solidFill>
                <a:srgbClr val="3154A3"/>
              </a:solidFill>
            </a:endParaRPr>
          </a:p>
        </p:txBody>
      </p:sp>
      <p:sp>
        <p:nvSpPr>
          <p:cNvPr id="2059" name="Rectangle 37"/>
          <p:cNvSpPr>
            <a:spLocks noChangeArrowheads="1"/>
          </p:cNvSpPr>
          <p:nvPr/>
        </p:nvSpPr>
        <p:spPr bwMode="auto">
          <a:xfrm>
            <a:off x="0" y="5357813"/>
            <a:ext cx="26431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000" b="1">
                <a:solidFill>
                  <a:srgbClr val="3154A3"/>
                </a:solidFill>
              </a:rPr>
              <a:t>European United</a:t>
            </a:r>
          </a:p>
          <a:p>
            <a:r>
              <a:rPr lang="fr-BE" sz="1000" b="1">
                <a:solidFill>
                  <a:srgbClr val="3154A3"/>
                </a:solidFill>
              </a:rPr>
              <a:t>Left - Nordic Green Left</a:t>
            </a:r>
            <a:endParaRPr lang="fr-BE" sz="1000" b="1">
              <a:solidFill>
                <a:srgbClr val="00B050"/>
              </a:solidFill>
            </a:endParaRPr>
          </a:p>
          <a:p>
            <a:r>
              <a:rPr lang="fr-BE" sz="1000" b="1">
                <a:solidFill>
                  <a:schemeClr val="accent2"/>
                </a:solidFill>
              </a:rPr>
              <a:t>35</a:t>
            </a:r>
            <a:endParaRPr lang="en-US" sz="1000" b="1">
              <a:solidFill>
                <a:schemeClr val="accent2"/>
              </a:solidFill>
            </a:endParaRPr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3071813" y="1928813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1">
              <a:solidFill>
                <a:schemeClr val="accent2"/>
              </a:solidFill>
            </a:endParaRPr>
          </a:p>
        </p:txBody>
      </p:sp>
      <p:sp>
        <p:nvSpPr>
          <p:cNvPr id="2061" name="Rectangle 40"/>
          <p:cNvSpPr>
            <a:spLocks noChangeArrowheads="1"/>
          </p:cNvSpPr>
          <p:nvPr/>
        </p:nvSpPr>
        <p:spPr bwMode="auto">
          <a:xfrm>
            <a:off x="6858000" y="5072063"/>
            <a:ext cx="3214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BE" sz="1000" b="1">
                <a:solidFill>
                  <a:srgbClr val="3154A3"/>
                </a:solidFill>
              </a:rPr>
              <a:t>Europe of Freedom </a:t>
            </a:r>
            <a:br>
              <a:rPr lang="fr-BE" sz="1000" b="1">
                <a:solidFill>
                  <a:srgbClr val="3154A3"/>
                </a:solidFill>
              </a:rPr>
            </a:br>
            <a:r>
              <a:rPr lang="fr-BE" sz="1000" b="1">
                <a:solidFill>
                  <a:srgbClr val="3154A3"/>
                </a:solidFill>
              </a:rPr>
              <a:t>and Democracy</a:t>
            </a:r>
          </a:p>
          <a:p>
            <a:pPr algn="l"/>
            <a:r>
              <a:rPr lang="en-US" sz="1000" b="1">
                <a:solidFill>
                  <a:srgbClr val="3154A3"/>
                </a:solidFill>
              </a:rPr>
              <a:t>32</a:t>
            </a:r>
          </a:p>
        </p:txBody>
      </p:sp>
      <p:sp>
        <p:nvSpPr>
          <p:cNvPr id="37902" name="Rectangle 42"/>
          <p:cNvSpPr>
            <a:spLocks noChangeArrowheads="1"/>
          </p:cNvSpPr>
          <p:nvPr/>
        </p:nvSpPr>
        <p:spPr bwMode="auto">
          <a:xfrm>
            <a:off x="928688" y="1571625"/>
            <a:ext cx="757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Number of seats in the European Parliament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per political group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(January 2010)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presidencia_consel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85867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Council of Ministers – voice of the member states</a:t>
            </a:r>
            <a:endParaRPr lang="en-US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95600" y="1524000"/>
            <a:ext cx="61372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b="1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One minister from each EU country</a:t>
            </a:r>
            <a:br>
              <a:rPr lang="en-US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b="1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Presidency: rotates every six months</a:t>
            </a:r>
            <a:br>
              <a:rPr lang="en-US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b="1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Decides EU laws and budget together </a:t>
            </a:r>
            <a:br>
              <a:rPr lang="en-US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   with Parliament</a:t>
            </a:r>
            <a:br>
              <a:rPr lang="en-US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b="1">
                <a:solidFill>
                  <a:schemeClr val="accent2"/>
                </a:solidFill>
                <a:latin typeface="Webdings" pitchFamily="18" charset="2"/>
              </a:rPr>
              <a:t>4</a:t>
            </a:r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Manages the common foreign and </a:t>
            </a:r>
            <a:br>
              <a:rPr lang="en-US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   security policy</a:t>
            </a:r>
            <a:endParaRPr lang="en-US" b="1" i="1">
              <a:solidFill>
                <a:srgbClr val="003366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Council of Ministers – number of votes per country</a:t>
            </a:r>
            <a:endParaRPr lang="en-US" smtClean="0"/>
          </a:p>
        </p:txBody>
      </p:sp>
      <p:sp>
        <p:nvSpPr>
          <p:cNvPr id="2051" name="Line 34"/>
          <p:cNvSpPr>
            <a:spLocks noChangeShapeType="1"/>
          </p:cNvSpPr>
          <p:nvPr/>
        </p:nvSpPr>
        <p:spPr bwMode="auto">
          <a:xfrm>
            <a:off x="990600" y="2100263"/>
            <a:ext cx="6769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Line 35"/>
          <p:cNvSpPr>
            <a:spLocks noChangeShapeType="1"/>
          </p:cNvSpPr>
          <p:nvPr/>
        </p:nvSpPr>
        <p:spPr bwMode="auto">
          <a:xfrm>
            <a:off x="990600" y="5235575"/>
            <a:ext cx="6769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36"/>
          <p:cNvSpPr>
            <a:spLocks noChangeShapeType="1"/>
          </p:cNvSpPr>
          <p:nvPr/>
        </p:nvSpPr>
        <p:spPr bwMode="auto">
          <a:xfrm>
            <a:off x="990600" y="2100263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37"/>
          <p:cNvSpPr>
            <a:spLocks noChangeShapeType="1"/>
          </p:cNvSpPr>
          <p:nvPr/>
        </p:nvSpPr>
        <p:spPr bwMode="auto">
          <a:xfrm>
            <a:off x="8262938" y="2100263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990600" y="2406650"/>
            <a:ext cx="0" cy="3079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40"/>
          <p:cNvSpPr>
            <a:spLocks noChangeShapeType="1"/>
          </p:cNvSpPr>
          <p:nvPr/>
        </p:nvSpPr>
        <p:spPr bwMode="auto">
          <a:xfrm>
            <a:off x="8262938" y="2406650"/>
            <a:ext cx="0" cy="3079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41"/>
          <p:cNvSpPr>
            <a:spLocks noChangeShapeType="1"/>
          </p:cNvSpPr>
          <p:nvPr/>
        </p:nvSpPr>
        <p:spPr bwMode="auto">
          <a:xfrm>
            <a:off x="990600" y="2714625"/>
            <a:ext cx="0" cy="3063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42"/>
          <p:cNvSpPr>
            <a:spLocks noChangeShapeType="1"/>
          </p:cNvSpPr>
          <p:nvPr/>
        </p:nvSpPr>
        <p:spPr bwMode="auto">
          <a:xfrm>
            <a:off x="8262938" y="2714625"/>
            <a:ext cx="0" cy="3063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43"/>
          <p:cNvSpPr>
            <a:spLocks noChangeShapeType="1"/>
          </p:cNvSpPr>
          <p:nvPr/>
        </p:nvSpPr>
        <p:spPr bwMode="auto">
          <a:xfrm>
            <a:off x="990600" y="3021013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44"/>
          <p:cNvSpPr>
            <a:spLocks noChangeShapeType="1"/>
          </p:cNvSpPr>
          <p:nvPr/>
        </p:nvSpPr>
        <p:spPr bwMode="auto">
          <a:xfrm>
            <a:off x="8262938" y="3021013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45"/>
          <p:cNvSpPr>
            <a:spLocks noChangeShapeType="1"/>
          </p:cNvSpPr>
          <p:nvPr/>
        </p:nvSpPr>
        <p:spPr bwMode="auto">
          <a:xfrm>
            <a:off x="990600" y="3327400"/>
            <a:ext cx="0" cy="3571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46"/>
          <p:cNvSpPr>
            <a:spLocks noChangeShapeType="1"/>
          </p:cNvSpPr>
          <p:nvPr/>
        </p:nvSpPr>
        <p:spPr bwMode="auto">
          <a:xfrm>
            <a:off x="8262938" y="3327400"/>
            <a:ext cx="0" cy="3571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47"/>
          <p:cNvSpPr>
            <a:spLocks noChangeShapeType="1"/>
          </p:cNvSpPr>
          <p:nvPr/>
        </p:nvSpPr>
        <p:spPr bwMode="auto">
          <a:xfrm>
            <a:off x="990600" y="3684588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48"/>
          <p:cNvSpPr>
            <a:spLocks noChangeShapeType="1"/>
          </p:cNvSpPr>
          <p:nvPr/>
        </p:nvSpPr>
        <p:spPr bwMode="auto">
          <a:xfrm>
            <a:off x="8262938" y="3684588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49"/>
          <p:cNvSpPr>
            <a:spLocks noChangeShapeType="1"/>
          </p:cNvSpPr>
          <p:nvPr/>
        </p:nvSpPr>
        <p:spPr bwMode="auto">
          <a:xfrm>
            <a:off x="990600" y="3990975"/>
            <a:ext cx="0" cy="3413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50"/>
          <p:cNvSpPr>
            <a:spLocks noChangeShapeType="1"/>
          </p:cNvSpPr>
          <p:nvPr/>
        </p:nvSpPr>
        <p:spPr bwMode="auto">
          <a:xfrm>
            <a:off x="8262938" y="3990975"/>
            <a:ext cx="0" cy="3413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51"/>
          <p:cNvSpPr>
            <a:spLocks noChangeShapeType="1"/>
          </p:cNvSpPr>
          <p:nvPr/>
        </p:nvSpPr>
        <p:spPr bwMode="auto">
          <a:xfrm>
            <a:off x="990600" y="4332288"/>
            <a:ext cx="0" cy="2889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52"/>
          <p:cNvSpPr>
            <a:spLocks noChangeShapeType="1"/>
          </p:cNvSpPr>
          <p:nvPr/>
        </p:nvSpPr>
        <p:spPr bwMode="auto">
          <a:xfrm>
            <a:off x="8262938" y="4332288"/>
            <a:ext cx="0" cy="2889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53"/>
          <p:cNvSpPr>
            <a:spLocks noChangeShapeType="1"/>
          </p:cNvSpPr>
          <p:nvPr/>
        </p:nvSpPr>
        <p:spPr bwMode="auto">
          <a:xfrm>
            <a:off x="990600" y="4621213"/>
            <a:ext cx="0" cy="3079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54"/>
          <p:cNvSpPr>
            <a:spLocks noChangeShapeType="1"/>
          </p:cNvSpPr>
          <p:nvPr/>
        </p:nvSpPr>
        <p:spPr bwMode="auto">
          <a:xfrm>
            <a:off x="8262938" y="4621213"/>
            <a:ext cx="0" cy="3079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55"/>
          <p:cNvSpPr>
            <a:spLocks noChangeShapeType="1"/>
          </p:cNvSpPr>
          <p:nvPr/>
        </p:nvSpPr>
        <p:spPr bwMode="auto">
          <a:xfrm>
            <a:off x="990600" y="4929188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56"/>
          <p:cNvSpPr>
            <a:spLocks noChangeShapeType="1"/>
          </p:cNvSpPr>
          <p:nvPr/>
        </p:nvSpPr>
        <p:spPr bwMode="auto">
          <a:xfrm>
            <a:off x="8262938" y="4929188"/>
            <a:ext cx="0" cy="3063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65"/>
          <p:cNvSpPr>
            <a:spLocks noChangeShapeType="1"/>
          </p:cNvSpPr>
          <p:nvPr/>
        </p:nvSpPr>
        <p:spPr bwMode="auto">
          <a:xfrm>
            <a:off x="7759700" y="5235575"/>
            <a:ext cx="5032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Rectangle 14"/>
          <p:cNvSpPr>
            <a:spLocks noChangeArrowheads="1"/>
          </p:cNvSpPr>
          <p:nvPr/>
        </p:nvSpPr>
        <p:spPr bwMode="auto">
          <a:xfrm>
            <a:off x="6629400" y="4972050"/>
            <a:ext cx="503238" cy="306388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345</a:t>
            </a:r>
            <a:endParaRPr lang="en-US" sz="1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75" name="Rectangle 15"/>
          <p:cNvSpPr>
            <a:spLocks noChangeArrowheads="1"/>
          </p:cNvSpPr>
          <p:nvPr/>
        </p:nvSpPr>
        <p:spPr bwMode="auto">
          <a:xfrm>
            <a:off x="1981200" y="4972050"/>
            <a:ext cx="4800600" cy="306388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Total</a:t>
            </a:r>
            <a:r>
              <a:rPr lang="en-US" sz="1000" b="1">
                <a:solidFill>
                  <a:schemeClr val="accent2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2076" name="Rectangle 16"/>
          <p:cNvSpPr>
            <a:spLocks noChangeArrowheads="1"/>
          </p:cNvSpPr>
          <p:nvPr/>
        </p:nvSpPr>
        <p:spPr bwMode="auto">
          <a:xfrm>
            <a:off x="6629400" y="4664075"/>
            <a:ext cx="503238" cy="307975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3</a:t>
            </a:r>
            <a:endParaRPr lang="en-US" sz="1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77" name="Rectangle 17"/>
          <p:cNvSpPr>
            <a:spLocks noChangeArrowheads="1"/>
          </p:cNvSpPr>
          <p:nvPr/>
        </p:nvSpPr>
        <p:spPr bwMode="auto">
          <a:xfrm>
            <a:off x="1981200" y="4664075"/>
            <a:ext cx="4876800" cy="307975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Malta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78" name="Rectangle 18"/>
          <p:cNvSpPr>
            <a:spLocks noChangeArrowheads="1"/>
          </p:cNvSpPr>
          <p:nvPr/>
        </p:nvSpPr>
        <p:spPr bwMode="auto">
          <a:xfrm>
            <a:off x="6629400" y="4375150"/>
            <a:ext cx="503238" cy="288925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4</a:t>
            </a:r>
            <a:endParaRPr lang="en-US" sz="1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79" name="Rectangle 19"/>
          <p:cNvSpPr>
            <a:spLocks noChangeArrowheads="1"/>
          </p:cNvSpPr>
          <p:nvPr/>
        </p:nvSpPr>
        <p:spPr bwMode="auto">
          <a:xfrm>
            <a:off x="1981200" y="4375150"/>
            <a:ext cx="4876800" cy="288925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Estonia, Cyprus, Latvia, Luxembourg and Slovenia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80" name="Rectangle 20"/>
          <p:cNvSpPr>
            <a:spLocks noChangeArrowheads="1"/>
          </p:cNvSpPr>
          <p:nvPr/>
        </p:nvSpPr>
        <p:spPr bwMode="auto">
          <a:xfrm>
            <a:off x="6629400" y="4033838"/>
            <a:ext cx="503238" cy="341312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7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81" name="Rectangle 21"/>
          <p:cNvSpPr>
            <a:spLocks noChangeArrowheads="1"/>
          </p:cNvSpPr>
          <p:nvPr/>
        </p:nvSpPr>
        <p:spPr bwMode="auto">
          <a:xfrm>
            <a:off x="1981200" y="4033838"/>
            <a:ext cx="4876800" cy="341312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Denmark, Ireland, Lithuania, Slovakia and Finland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82" name="Rectangle 22"/>
          <p:cNvSpPr>
            <a:spLocks noChangeArrowheads="1"/>
          </p:cNvSpPr>
          <p:nvPr/>
        </p:nvSpPr>
        <p:spPr bwMode="auto">
          <a:xfrm>
            <a:off x="6629400" y="3727450"/>
            <a:ext cx="503238" cy="306388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10</a:t>
            </a:r>
            <a:endParaRPr lang="en-US" sz="1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83" name="Rectangle 23"/>
          <p:cNvSpPr>
            <a:spLocks noChangeArrowheads="1"/>
          </p:cNvSpPr>
          <p:nvPr/>
        </p:nvSpPr>
        <p:spPr bwMode="auto">
          <a:xfrm>
            <a:off x="1981200" y="3727450"/>
            <a:ext cx="4876800" cy="306388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Austria, Bulgaria and Sweden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84" name="Rectangle 24"/>
          <p:cNvSpPr>
            <a:spLocks noChangeArrowheads="1"/>
          </p:cNvSpPr>
          <p:nvPr/>
        </p:nvSpPr>
        <p:spPr bwMode="auto">
          <a:xfrm>
            <a:off x="6629400" y="3370263"/>
            <a:ext cx="503238" cy="357187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12</a:t>
            </a:r>
            <a:endParaRPr lang="en-US" sz="1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85" name="Rectangle 25"/>
          <p:cNvSpPr>
            <a:spLocks noChangeArrowheads="1"/>
          </p:cNvSpPr>
          <p:nvPr/>
        </p:nvSpPr>
        <p:spPr bwMode="auto">
          <a:xfrm>
            <a:off x="1981200" y="3362325"/>
            <a:ext cx="4800600" cy="357188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Belgium, Czech Republic, Greece, Hungary and Portugal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86" name="Rectangle 26"/>
          <p:cNvSpPr>
            <a:spLocks noChangeArrowheads="1"/>
          </p:cNvSpPr>
          <p:nvPr/>
        </p:nvSpPr>
        <p:spPr bwMode="auto">
          <a:xfrm>
            <a:off x="6629400" y="3063875"/>
            <a:ext cx="503238" cy="306388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13</a:t>
            </a:r>
            <a:endParaRPr lang="en-US" sz="1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87" name="Rectangle 27"/>
          <p:cNvSpPr>
            <a:spLocks noChangeArrowheads="1"/>
          </p:cNvSpPr>
          <p:nvPr/>
        </p:nvSpPr>
        <p:spPr bwMode="auto">
          <a:xfrm>
            <a:off x="2000250" y="3063875"/>
            <a:ext cx="4800600" cy="306388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Netherlands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88" name="Rectangle 28"/>
          <p:cNvSpPr>
            <a:spLocks noChangeArrowheads="1"/>
          </p:cNvSpPr>
          <p:nvPr/>
        </p:nvSpPr>
        <p:spPr bwMode="auto">
          <a:xfrm>
            <a:off x="6648450" y="2757488"/>
            <a:ext cx="503238" cy="306387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14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89" name="Rectangle 29"/>
          <p:cNvSpPr>
            <a:spLocks noChangeArrowheads="1"/>
          </p:cNvSpPr>
          <p:nvPr/>
        </p:nvSpPr>
        <p:spPr bwMode="auto">
          <a:xfrm>
            <a:off x="2000250" y="2752725"/>
            <a:ext cx="4800600" cy="306388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Romania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90" name="Rectangle 30"/>
          <p:cNvSpPr>
            <a:spLocks noChangeArrowheads="1"/>
          </p:cNvSpPr>
          <p:nvPr/>
        </p:nvSpPr>
        <p:spPr bwMode="auto">
          <a:xfrm>
            <a:off x="6648450" y="2449513"/>
            <a:ext cx="503238" cy="307975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27</a:t>
            </a:r>
            <a:endParaRPr lang="en-US" sz="1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91" name="Rectangle 31"/>
          <p:cNvSpPr>
            <a:spLocks noChangeArrowheads="1"/>
          </p:cNvSpPr>
          <p:nvPr/>
        </p:nvSpPr>
        <p:spPr bwMode="auto">
          <a:xfrm>
            <a:off x="2000250" y="2449513"/>
            <a:ext cx="4800600" cy="307975"/>
          </a:xfrm>
          <a:prstGeom prst="rect">
            <a:avLst/>
          </a:prstGeom>
          <a:solidFill>
            <a:srgbClr val="EFF3F7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Spain and Poland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92" name="Rectangle 32"/>
          <p:cNvSpPr>
            <a:spLocks noChangeArrowheads="1"/>
          </p:cNvSpPr>
          <p:nvPr/>
        </p:nvSpPr>
        <p:spPr bwMode="auto">
          <a:xfrm>
            <a:off x="6648450" y="2143125"/>
            <a:ext cx="503238" cy="306388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</a:pPr>
            <a:r>
              <a:rPr lang="fr-BE" sz="1000" b="1">
                <a:solidFill>
                  <a:schemeClr val="accent2"/>
                </a:solidFill>
                <a:latin typeface="Verdana" pitchFamily="34" charset="0"/>
              </a:rPr>
              <a:t>29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93" name="Rectangle 33"/>
          <p:cNvSpPr>
            <a:spLocks noChangeArrowheads="1"/>
          </p:cNvSpPr>
          <p:nvPr/>
        </p:nvSpPr>
        <p:spPr bwMode="auto">
          <a:xfrm>
            <a:off x="2000250" y="2143125"/>
            <a:ext cx="4724400" cy="306388"/>
          </a:xfrm>
          <a:prstGeom prst="rect">
            <a:avLst/>
          </a:prstGeom>
          <a:solidFill>
            <a:srgbClr val="DCE4EC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Bef>
                <a:spcPct val="20000"/>
              </a:spcBef>
            </a:pPr>
            <a:r>
              <a:rPr lang="en-GB" sz="1000" b="1">
                <a:solidFill>
                  <a:schemeClr val="accent2"/>
                </a:solidFill>
                <a:latin typeface="Verdana" pitchFamily="34" charset="0"/>
              </a:rPr>
              <a:t>Germany, France, Italy and the United Kingdom</a:t>
            </a:r>
            <a:endParaRPr lang="en-US" sz="10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94" name="Line 188"/>
          <p:cNvSpPr>
            <a:spLocks noChangeShapeType="1"/>
          </p:cNvSpPr>
          <p:nvPr/>
        </p:nvSpPr>
        <p:spPr bwMode="auto">
          <a:xfrm flipV="1">
            <a:off x="2000250" y="4981575"/>
            <a:ext cx="5105400" cy="9525"/>
          </a:xfrm>
          <a:prstGeom prst="line">
            <a:avLst/>
          </a:prstGeom>
          <a:noFill/>
          <a:ln w="63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Rectangle 141"/>
          <p:cNvSpPr>
            <a:spLocks noChangeArrowheads="1"/>
          </p:cNvSpPr>
          <p:nvPr/>
        </p:nvSpPr>
        <p:spPr bwMode="auto">
          <a:xfrm>
            <a:off x="214313" y="5424488"/>
            <a:ext cx="8121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Verdana" pitchFamily="34" charset="0"/>
              </a:rPr>
              <a:t>“Qualified majority” needed for many decisions:</a:t>
            </a:r>
            <a:br>
              <a:rPr lang="en-US" sz="1200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1200" b="1">
                <a:solidFill>
                  <a:srgbClr val="0085C2"/>
                </a:solidFill>
                <a:latin typeface="Verdana" pitchFamily="34" charset="0"/>
              </a:rPr>
              <a:t>255 votes and a majority of member states</a:t>
            </a:r>
            <a:endParaRPr lang="en-US" sz="1200" b="1" i="1">
              <a:solidFill>
                <a:srgbClr val="507DB8"/>
              </a:solidFill>
              <a:latin typeface="Verdana" pitchFamily="34" charset="0"/>
            </a:endParaRPr>
          </a:p>
        </p:txBody>
      </p:sp>
      <p:sp>
        <p:nvSpPr>
          <p:cNvPr id="2096" name="Rectangle 141"/>
          <p:cNvSpPr>
            <a:spLocks noChangeArrowheads="1"/>
          </p:cNvSpPr>
          <p:nvPr/>
        </p:nvSpPr>
        <p:spPr bwMode="auto">
          <a:xfrm>
            <a:off x="500063" y="5857875"/>
            <a:ext cx="81216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solidFill>
                  <a:srgbClr val="3154A3"/>
                </a:solidFill>
                <a:latin typeface="Verdana" pitchFamily="34" charset="0"/>
              </a:rPr>
              <a:t>From 2014: 55% of the Member States with 65% of the population</a:t>
            </a:r>
            <a:endParaRPr lang="en-US" sz="1200" b="1" i="1">
              <a:solidFill>
                <a:srgbClr val="3154A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The European Commission – promoting </a:t>
            </a:r>
            <a:br>
              <a:rPr lang="en-GB" smtClean="0"/>
            </a:br>
            <a:r>
              <a:rPr lang="en-GB" smtClean="0"/>
              <a:t>the common interest</a:t>
            </a:r>
            <a:endParaRPr lang="en-US" smtClean="0"/>
          </a:p>
        </p:txBody>
      </p:sp>
      <p:pic>
        <p:nvPicPr>
          <p:cNvPr id="2051" name="Picture 7" descr="background1-promo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43125" y="1219200"/>
            <a:ext cx="5286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800" b="1" dirty="0">
                <a:solidFill>
                  <a:schemeClr val="bg1"/>
                </a:solidFill>
                <a:latin typeface="Verdana" pitchFamily="34" charset="0"/>
              </a:rPr>
              <a:t>27 independent members, </a:t>
            </a:r>
            <a:br>
              <a:rPr lang="en-US" sz="18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Verdana" pitchFamily="34" charset="0"/>
              </a:rPr>
              <a:t>one from each EU country</a:t>
            </a: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Webdings" pitchFamily="18" charset="2"/>
              </a:rPr>
              <a:t>4</a:t>
            </a: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>Proposes new legislation</a:t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Webdings" pitchFamily="18" charset="2"/>
              </a:rPr>
              <a:t>4</a:t>
            </a: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>Executive organ </a:t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Webdings" pitchFamily="18" charset="2"/>
              </a:rPr>
              <a:t>4</a:t>
            </a: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>Guardian of the treaties</a:t>
            </a:r>
            <a:br>
              <a:rPr lang="en-US" sz="15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Webdings" pitchFamily="18" charset="2"/>
              </a:rPr>
              <a:t>4</a:t>
            </a:r>
            <a:r>
              <a:rPr lang="en-US" sz="1500" b="1" dirty="0">
                <a:solidFill>
                  <a:schemeClr val="bg1"/>
                </a:solidFill>
                <a:latin typeface="Verdana" pitchFamily="34" charset="0"/>
              </a:rPr>
              <a:t>Represents the EU on the international stage</a:t>
            </a:r>
            <a:endParaRPr lang="en-US" sz="1500" b="1" i="1" dirty="0">
              <a:solidFill>
                <a:srgbClr val="507DB8"/>
              </a:solidFill>
              <a:latin typeface="Verdana" pitchFamily="34" charset="0"/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 t="20609" b="25760"/>
          <a:stretch>
            <a:fillRect/>
          </a:stretch>
        </p:blipFill>
        <p:spPr bwMode="auto">
          <a:xfrm>
            <a:off x="1984375" y="4214813"/>
            <a:ext cx="56149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EU population in the world</a:t>
            </a:r>
            <a:endParaRPr lang="en-US" smtClean="0"/>
          </a:p>
        </p:txBody>
      </p:sp>
      <p:pic>
        <p:nvPicPr>
          <p:cNvPr id="2051" name="Picture 15" descr="Graph1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85938"/>
            <a:ext cx="5133975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214688" y="1428750"/>
            <a:ext cx="2336800" cy="263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>
                <a:solidFill>
                  <a:schemeClr val="accent2"/>
                </a:solidFill>
                <a:latin typeface="Verdana" pitchFamily="34" charset="0"/>
              </a:rPr>
              <a:t>Population in millions, 200</a:t>
            </a:r>
            <a:r>
              <a:rPr lang="en-US" sz="1000" b="1">
                <a:solidFill>
                  <a:srgbClr val="3154A3"/>
                </a:solidFill>
                <a:latin typeface="Verdana" pitchFamily="34" charset="0"/>
              </a:rPr>
              <a:t>9</a:t>
            </a:r>
            <a:endParaRPr lang="en-US" sz="1500" b="1">
              <a:solidFill>
                <a:srgbClr val="3154A3"/>
              </a:solidFill>
              <a:latin typeface="Verdana" pitchFamily="34" charset="0"/>
            </a:endParaRPr>
          </a:p>
        </p:txBody>
      </p:sp>
      <p:pic>
        <p:nvPicPr>
          <p:cNvPr id="2053" name="Picture 15" descr="Graph1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85938"/>
            <a:ext cx="5133975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16"/>
          <p:cNvSpPr txBox="1">
            <a:spLocks noChangeArrowheads="1"/>
          </p:cNvSpPr>
          <p:nvPr/>
        </p:nvSpPr>
        <p:spPr bwMode="auto">
          <a:xfrm>
            <a:off x="3143250" y="4714875"/>
            <a:ext cx="501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rgbClr val="3154A3"/>
                </a:solidFill>
              </a:rPr>
              <a:t>500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3976688" y="2849563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200" b="1">
                <a:solidFill>
                  <a:srgbClr val="3154A3"/>
                </a:solidFill>
              </a:rPr>
              <a:t>1339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4786313" y="5572125"/>
            <a:ext cx="43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200" b="1">
                <a:solidFill>
                  <a:srgbClr val="3154A3"/>
                </a:solidFill>
              </a:rPr>
              <a:t>128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57" name="TextBox 19"/>
          <p:cNvSpPr txBox="1">
            <a:spLocks noChangeArrowheads="1"/>
          </p:cNvSpPr>
          <p:nvPr/>
        </p:nvSpPr>
        <p:spPr bwMode="auto">
          <a:xfrm>
            <a:off x="5643563" y="5572125"/>
            <a:ext cx="43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200" b="1">
                <a:solidFill>
                  <a:srgbClr val="3154A3"/>
                </a:solidFill>
              </a:rPr>
              <a:t>142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58" name="TextBox 20"/>
          <p:cNvSpPr txBox="1">
            <a:spLocks noChangeArrowheads="1"/>
          </p:cNvSpPr>
          <p:nvPr/>
        </p:nvSpPr>
        <p:spPr bwMode="auto">
          <a:xfrm>
            <a:off x="6480175" y="5224463"/>
            <a:ext cx="43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BE" sz="1200" b="1">
                <a:solidFill>
                  <a:srgbClr val="3154A3"/>
                </a:solidFill>
              </a:rPr>
              <a:t>307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3228975" y="6205538"/>
            <a:ext cx="3984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200" b="1">
                <a:solidFill>
                  <a:srgbClr val="3154A3"/>
                </a:solidFill>
              </a:rPr>
              <a:t>EU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3932238" y="6205538"/>
            <a:ext cx="612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200" b="1">
                <a:solidFill>
                  <a:srgbClr val="3154A3"/>
                </a:solidFill>
              </a:rPr>
              <a:t>China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4749800" y="6205538"/>
            <a:ext cx="628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rgbClr val="3154A3"/>
                </a:solidFill>
              </a:rPr>
              <a:t>Japan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62" name="TextBox 24"/>
          <p:cNvSpPr txBox="1">
            <a:spLocks noChangeArrowheads="1"/>
          </p:cNvSpPr>
          <p:nvPr/>
        </p:nvSpPr>
        <p:spPr bwMode="auto">
          <a:xfrm>
            <a:off x="5527675" y="6205538"/>
            <a:ext cx="687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200" b="1">
                <a:solidFill>
                  <a:srgbClr val="3154A3"/>
                </a:solidFill>
              </a:rPr>
              <a:t>Russia</a:t>
            </a:r>
            <a:endParaRPr lang="en-US" sz="1200" b="1">
              <a:solidFill>
                <a:srgbClr val="3154A3"/>
              </a:solidFill>
            </a:endParaRPr>
          </a:p>
        </p:txBody>
      </p:sp>
      <p:sp>
        <p:nvSpPr>
          <p:cNvPr id="2063" name="TextBox 25"/>
          <p:cNvSpPr txBox="1">
            <a:spLocks noChangeArrowheads="1"/>
          </p:cNvSpPr>
          <p:nvPr/>
        </p:nvSpPr>
        <p:spPr bwMode="auto">
          <a:xfrm>
            <a:off x="6146800" y="6205538"/>
            <a:ext cx="11668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BE" sz="1200" b="1">
                <a:solidFill>
                  <a:srgbClr val="3154A3"/>
                </a:solidFill>
              </a:rPr>
              <a:t>United States</a:t>
            </a:r>
            <a:endParaRPr lang="en-US" sz="1200" b="1">
              <a:solidFill>
                <a:srgbClr val="3154A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607</Words>
  <Application>Microsoft Office PowerPoint</Application>
  <PresentationFormat>On-screen Show (4:3)</PresentationFormat>
  <Paragraphs>221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www.europa.edu The website OF THE European Union</vt:lpstr>
      <vt:lpstr>Three key players</vt:lpstr>
      <vt:lpstr>Slide 3</vt:lpstr>
      <vt:lpstr>The European Parliament – voice of the people</vt:lpstr>
      <vt:lpstr>The European political parties</vt:lpstr>
      <vt:lpstr>Council of Ministers – voice of the member states</vt:lpstr>
      <vt:lpstr>Council of Ministers – number of votes per country</vt:lpstr>
      <vt:lpstr>The European Commission – promoting  the common interest</vt:lpstr>
      <vt:lpstr>EU population in the world</vt:lpstr>
      <vt:lpstr>How rich is the EU compared to the rest  of the world?</vt:lpstr>
      <vt:lpstr>Slide 11</vt:lpstr>
      <vt:lpstr>Improving health and the environment</vt:lpstr>
      <vt:lpstr>Climate change – a global challenge</vt:lpstr>
    </vt:vector>
  </TitlesOfParts>
  <Company>Central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www.europa.edu The website OF THE European Union</dc:title>
  <dc:creator>LENOVO USER</dc:creator>
  <cp:lastModifiedBy>LENOVO USER</cp:lastModifiedBy>
  <cp:revision>2</cp:revision>
  <dcterms:created xsi:type="dcterms:W3CDTF">2010-09-26T17:50:38Z</dcterms:created>
  <dcterms:modified xsi:type="dcterms:W3CDTF">2010-09-27T13:26:59Z</dcterms:modified>
</cp:coreProperties>
</file>