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58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FE9FD55-874F-4EF2-A6A7-C7C614808CCB}" type="datetimeFigureOut">
              <a:rPr lang="en-US" smtClean="0"/>
              <a:pPr/>
              <a:t>2/4/2011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96979F-A090-452D-9CD5-F1D37EF56B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ci.de/default~cmd~shd~docnr~94490~lastDokNr~-1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week.com/magazine/content/08_34/b4097098922518.htm" TargetMode="External"/><Relationship Id="rId2" Type="http://schemas.openxmlformats.org/officeDocument/2006/relationships/hyperlink" Target="http://www.basf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f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f.com/group/corporate/de/products-and-industries/segments-products/inde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yer.de/de/Profil-und-Organisation.asp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senius.de/internet/fag/de/faginpub.nsf/Content/Produkte+und+Dienstleistung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German Chemical Companies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Amy D. Gates-Young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Henkel 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Founded 1876</a:t>
            </a:r>
          </a:p>
          <a:p>
            <a:r>
              <a:rPr lang="en-US" dirty="0" smtClean="0"/>
              <a:t>Three primary areas</a:t>
            </a:r>
          </a:p>
          <a:p>
            <a:pPr lvl="1"/>
            <a:r>
              <a:rPr lang="en-US" dirty="0" smtClean="0"/>
              <a:t>Soaps/detergents</a:t>
            </a:r>
          </a:p>
          <a:p>
            <a:pPr lvl="2"/>
            <a:r>
              <a:rPr lang="en-US" dirty="0" smtClean="0"/>
              <a:t>Persil</a:t>
            </a:r>
          </a:p>
          <a:p>
            <a:pPr lvl="2"/>
            <a:r>
              <a:rPr lang="en-US" smtClean="0"/>
              <a:t>Spee</a:t>
            </a:r>
            <a:endParaRPr lang="en-US" dirty="0" smtClean="0"/>
          </a:p>
          <a:p>
            <a:pPr lvl="1"/>
            <a:r>
              <a:rPr lang="en-US" dirty="0" smtClean="0"/>
              <a:t>Cosmetics/skincare</a:t>
            </a:r>
          </a:p>
          <a:p>
            <a:pPr lvl="2"/>
            <a:r>
              <a:rPr lang="en-US" dirty="0" smtClean="0"/>
              <a:t>Schwarzkopf</a:t>
            </a:r>
          </a:p>
          <a:p>
            <a:pPr lvl="2"/>
            <a:r>
              <a:rPr lang="en-US" dirty="0" smtClean="0"/>
              <a:t>Right Guard</a:t>
            </a:r>
          </a:p>
          <a:p>
            <a:pPr lvl="2"/>
            <a:r>
              <a:rPr lang="en-US" dirty="0" err="1" smtClean="0"/>
              <a:t>Fa</a:t>
            </a:r>
            <a:endParaRPr lang="en-US" dirty="0" smtClean="0"/>
          </a:p>
          <a:p>
            <a:pPr lvl="1"/>
            <a:r>
              <a:rPr lang="en-US" dirty="0" smtClean="0"/>
              <a:t>Adhesives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20 </a:t>
            </a:r>
            <a:r>
              <a:rPr lang="en-US" smtClean="0"/>
              <a:t>Chemical Companies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http://www.vci.de/default~cmd~shd~docnr~94490~lastDokNr~-1.htm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before that…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I. G. </a:t>
            </a:r>
            <a:r>
              <a:rPr lang="en-US" dirty="0" err="1" smtClean="0"/>
              <a:t>Farben</a:t>
            </a:r>
            <a:r>
              <a:rPr lang="en-US" dirty="0" smtClean="0"/>
              <a:t> (1925-1952)</a:t>
            </a:r>
          </a:p>
          <a:p>
            <a:pPr lvl="1"/>
            <a:r>
              <a:rPr lang="en-US" dirty="0" smtClean="0"/>
              <a:t>Included BASF, Bayer, Hoechst, AGFA</a:t>
            </a:r>
          </a:p>
          <a:p>
            <a:pPr lvl="1"/>
            <a:r>
              <a:rPr lang="en-US" dirty="0" smtClean="0"/>
              <a:t>At the time, fourth largest company worldwide</a:t>
            </a:r>
          </a:p>
          <a:p>
            <a:pPr lvl="2"/>
            <a:r>
              <a:rPr lang="en-US" dirty="0" smtClean="0"/>
              <a:t>General Motors</a:t>
            </a:r>
          </a:p>
          <a:p>
            <a:pPr lvl="2"/>
            <a:r>
              <a:rPr lang="en-US" dirty="0" smtClean="0"/>
              <a:t>US Steel</a:t>
            </a:r>
          </a:p>
          <a:p>
            <a:pPr lvl="2"/>
            <a:r>
              <a:rPr lang="en-US" dirty="0" smtClean="0"/>
              <a:t>Standard Oil</a:t>
            </a:r>
          </a:p>
          <a:p>
            <a:pPr lvl="1"/>
            <a:r>
              <a:rPr lang="en-US" dirty="0" smtClean="0"/>
              <a:t>Held the patent for </a:t>
            </a:r>
            <a:r>
              <a:rPr lang="en-US" dirty="0" err="1" smtClean="0"/>
              <a:t>Zyklon</a:t>
            </a:r>
            <a:r>
              <a:rPr lang="en-US" dirty="0" smtClean="0"/>
              <a:t> B</a:t>
            </a:r>
          </a:p>
          <a:p>
            <a:pPr lvl="1"/>
            <a:r>
              <a:rPr lang="en-US" dirty="0" smtClean="0"/>
              <a:t>Over 40% of the company that produced </a:t>
            </a:r>
            <a:r>
              <a:rPr lang="en-US" dirty="0" err="1" smtClean="0"/>
              <a:t>Zyklon</a:t>
            </a:r>
            <a:r>
              <a:rPr lang="en-US" dirty="0" smtClean="0"/>
              <a:t> B</a:t>
            </a:r>
          </a:p>
          <a:p>
            <a:pPr lvl="1"/>
            <a:r>
              <a:rPr lang="en-US" dirty="0" smtClean="0"/>
              <a:t>Production plant in Auschwitz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I.G. </a:t>
            </a:r>
            <a:r>
              <a:rPr lang="en-US" dirty="0" err="1" smtClean="0"/>
              <a:t>Farben</a:t>
            </a:r>
            <a:r>
              <a:rPr lang="en-US" dirty="0" smtClean="0"/>
              <a:t> dismantled after WWII</a:t>
            </a:r>
          </a:p>
          <a:p>
            <a:r>
              <a:rPr lang="en-US" dirty="0" smtClean="0"/>
              <a:t>Four companies quickly bought out smaller ones</a:t>
            </a:r>
          </a:p>
          <a:p>
            <a:pPr lvl="1"/>
            <a:r>
              <a:rPr lang="en-US" dirty="0" smtClean="0"/>
              <a:t>Bayer</a:t>
            </a:r>
          </a:p>
          <a:p>
            <a:pPr lvl="1"/>
            <a:r>
              <a:rPr lang="en-US" dirty="0" smtClean="0"/>
              <a:t>BASF</a:t>
            </a:r>
          </a:p>
          <a:p>
            <a:pPr lvl="1"/>
            <a:r>
              <a:rPr lang="en-US" dirty="0" smtClean="0"/>
              <a:t>Hoechst</a:t>
            </a:r>
          </a:p>
          <a:p>
            <a:pPr lvl="1"/>
            <a:r>
              <a:rPr lang="en-US" dirty="0" smtClean="0"/>
              <a:t>AGFA</a:t>
            </a:r>
          </a:p>
          <a:p>
            <a:r>
              <a:rPr lang="en-US" dirty="0" smtClean="0"/>
              <a:t>All thrived through the </a:t>
            </a:r>
            <a:r>
              <a:rPr lang="en-US" dirty="0" err="1" smtClean="0"/>
              <a:t>Wirtschaftswunder</a:t>
            </a:r>
            <a:r>
              <a:rPr lang="en-US" dirty="0" smtClean="0"/>
              <a:t> years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 </a:t>
            </a:r>
            <a:r>
              <a:rPr lang="en-US" dirty="0" err="1" smtClean="0"/>
              <a:t>Farben</a:t>
            </a:r>
            <a:r>
              <a:rPr lang="en-US" dirty="0" smtClean="0"/>
              <a:t>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www.basf.com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http://www.businessweek.com/magazine/content/08_34/b4097098922518.htm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www.basf.com</a:t>
            </a:r>
            <a:endParaRPr lang="en-US" dirty="0" smtClean="0"/>
          </a:p>
          <a:p>
            <a:r>
              <a:rPr lang="en-US" dirty="0" err="1" smtClean="0"/>
              <a:t>Badische</a:t>
            </a:r>
            <a:r>
              <a:rPr lang="en-US" dirty="0" smtClean="0"/>
              <a:t> </a:t>
            </a:r>
            <a:r>
              <a:rPr lang="en-US" dirty="0" err="1" smtClean="0"/>
              <a:t>Anilin</a:t>
            </a:r>
            <a:r>
              <a:rPr lang="en-US" dirty="0" smtClean="0"/>
              <a:t>- und </a:t>
            </a:r>
            <a:r>
              <a:rPr lang="en-US" dirty="0" err="1" smtClean="0"/>
              <a:t>Sodafabrik</a:t>
            </a:r>
            <a:endParaRPr lang="en-US" dirty="0" smtClean="0"/>
          </a:p>
          <a:p>
            <a:pPr lvl="1"/>
            <a:r>
              <a:rPr lang="en-US" dirty="0" smtClean="0"/>
              <a:t>Aniline-</a:t>
            </a:r>
          </a:p>
          <a:p>
            <a:pPr lvl="2"/>
            <a:r>
              <a:rPr lang="en-US" dirty="0" smtClean="0"/>
              <a:t>Derived from coal tar</a:t>
            </a:r>
          </a:p>
          <a:p>
            <a:pPr lvl="2"/>
            <a:r>
              <a:rPr lang="en-US" dirty="0" smtClean="0"/>
              <a:t>Originally used for dying</a:t>
            </a:r>
          </a:p>
          <a:p>
            <a:pPr lvl="2"/>
            <a:r>
              <a:rPr lang="en-US" dirty="0" smtClean="0"/>
              <a:t>Currently used for MDI, pesticides, medication (i.e. acetaminophen) and dye</a:t>
            </a:r>
          </a:p>
          <a:p>
            <a:pPr lvl="1"/>
            <a:r>
              <a:rPr lang="en-US" dirty="0" smtClean="0"/>
              <a:t>Soda</a:t>
            </a:r>
          </a:p>
          <a:p>
            <a:pPr lvl="2"/>
            <a:r>
              <a:rPr lang="en-US" dirty="0" smtClean="0"/>
              <a:t>Used to reduce the expense of the production of soap</a:t>
            </a:r>
          </a:p>
          <a:p>
            <a:pPr lvl="2">
              <a:buNone/>
            </a:pPr>
            <a:endParaRPr lang="en-US" dirty="0" smtClean="0"/>
          </a:p>
          <a:p>
            <a:pPr lvl="8"/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http://www.basf.com/group/corporate/de/products-and-industries/segments-products/index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Like BASF, chemical dyes</a:t>
            </a:r>
          </a:p>
          <a:p>
            <a:r>
              <a:rPr lang="en-US" dirty="0" smtClean="0"/>
              <a:t>Otto Bayer discovered polyurethane in 1937</a:t>
            </a:r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http://www.bayer.de/de/Profil-und-Organisation.aspx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Fresenius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1462 Hirsch Pharmacy</a:t>
            </a:r>
          </a:p>
          <a:p>
            <a:r>
              <a:rPr lang="en-US" dirty="0" smtClean="0"/>
              <a:t>Purchased by Fresenius family- 18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r>
              <a:rPr lang="en-US" dirty="0" smtClean="0"/>
              <a:t>1912- pharmaceutical production expanded</a:t>
            </a:r>
          </a:p>
          <a:p>
            <a:endParaRPr lang="en-US" dirty="0" smtClean="0"/>
          </a:p>
          <a:p>
            <a:r>
              <a:rPr lang="en-US" dirty="0" smtClean="0"/>
              <a:t>Currently</a:t>
            </a:r>
          </a:p>
          <a:p>
            <a:pPr lvl="1"/>
            <a:r>
              <a:rPr lang="en-US" dirty="0" smtClean="0">
                <a:hlinkClick r:id="rId2"/>
              </a:rPr>
              <a:t>http://www.fresenius.de/internet/fag/de/faginpub.nsf/Content/Produkte+und+Dienstleistungen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</TotalTime>
  <Words>196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Apex</vt:lpstr>
      <vt:lpstr>German Chemical Companies</vt:lpstr>
      <vt:lpstr>Top 20 Chemical Companies</vt:lpstr>
      <vt:lpstr>But before that…</vt:lpstr>
      <vt:lpstr>Slide 4</vt:lpstr>
      <vt:lpstr>IG Farben sources</vt:lpstr>
      <vt:lpstr>BASF</vt:lpstr>
      <vt:lpstr>Present Day</vt:lpstr>
      <vt:lpstr>Bayer</vt:lpstr>
      <vt:lpstr>Fresenius SE</vt:lpstr>
      <vt:lpstr>Henkel AG</vt:lpstr>
    </vt:vector>
  </TitlesOfParts>
  <Company>Central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German Chemical Companies</dc:title>
  <dc:creator>LENOVO USER</dc:creator>
  <cp:lastModifiedBy>LENOVO USER</cp:lastModifiedBy>
  <cp:revision>7</cp:revision>
  <dcterms:created xsi:type="dcterms:W3CDTF">2010-11-19T00:21:33Z</dcterms:created>
  <dcterms:modified xsi:type="dcterms:W3CDTF">2011-02-05T01:31:25Z</dcterms:modified>
</cp:coreProperties>
</file>