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Default Extension="png" ContentType="image/png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49" r:id="rId2"/>
  </p:sldMasterIdLst>
  <p:notesMasterIdLst>
    <p:notesMasterId r:id="rId14"/>
  </p:notesMasterIdLst>
  <p:sldIdLst>
    <p:sldId id="256" r:id="rId3"/>
    <p:sldId id="262" r:id="rId4"/>
    <p:sldId id="281" r:id="rId5"/>
    <p:sldId id="271" r:id="rId6"/>
    <p:sldId id="276" r:id="rId7"/>
    <p:sldId id="273" r:id="rId8"/>
    <p:sldId id="280" r:id="rId9"/>
    <p:sldId id="282" r:id="rId10"/>
    <p:sldId id="269" r:id="rId11"/>
    <p:sldId id="274" r:id="rId12"/>
    <p:sldId id="270" r:id="rId13"/>
  </p:sldIdLst>
  <p:sldSz cx="13004800" cy="97536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00000"/>
        </a:solidFill>
        <a:latin typeface="Gill Sans" pitchFamily="-112" charset="0"/>
        <a:ea typeface="ヒラギノ角ゴ Pro W3" pitchFamily="-112" charset="-128"/>
        <a:cs typeface="ヒラギノ角ゴ Pro W3" pitchFamily="-112" charset="-128"/>
        <a:sym typeface="Gill Sans" pitchFamily="-112" charset="0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00000"/>
        </a:solidFill>
        <a:latin typeface="Gill Sans" pitchFamily="-112" charset="0"/>
        <a:ea typeface="ヒラギノ角ゴ Pro W3" pitchFamily="-112" charset="-128"/>
        <a:cs typeface="ヒラギノ角ゴ Pro W3" pitchFamily="-112" charset="-128"/>
        <a:sym typeface="Gill Sans" pitchFamily="-112" charset="0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00000"/>
        </a:solidFill>
        <a:latin typeface="Gill Sans" pitchFamily="-112" charset="0"/>
        <a:ea typeface="ヒラギノ角ゴ Pro W3" pitchFamily="-112" charset="-128"/>
        <a:cs typeface="ヒラギノ角ゴ Pro W3" pitchFamily="-112" charset="-128"/>
        <a:sym typeface="Gill Sans" pitchFamily="-112" charset="0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00000"/>
        </a:solidFill>
        <a:latin typeface="Gill Sans" pitchFamily="-112" charset="0"/>
        <a:ea typeface="ヒラギノ角ゴ Pro W3" pitchFamily="-112" charset="-128"/>
        <a:cs typeface="ヒラギノ角ゴ Pro W3" pitchFamily="-112" charset="-128"/>
        <a:sym typeface="Gill Sans" pitchFamily="-112" charset="0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00000"/>
        </a:solidFill>
        <a:latin typeface="Gill Sans" pitchFamily="-112" charset="0"/>
        <a:ea typeface="ヒラギノ角ゴ Pro W3" pitchFamily="-112" charset="-128"/>
        <a:cs typeface="ヒラギノ角ゴ Pro W3" pitchFamily="-112" charset="-128"/>
        <a:sym typeface="Gill Sans" pitchFamily="-112" charset="0"/>
      </a:defRPr>
    </a:lvl5pPr>
    <a:lvl6pPr marL="2286000" algn="l" defTabSz="457200" rtl="0" eaLnBrk="1" latinLnBrk="0" hangingPunct="1">
      <a:defRPr sz="1200" kern="1200">
        <a:solidFill>
          <a:srgbClr val="000000"/>
        </a:solidFill>
        <a:latin typeface="Gill Sans" pitchFamily="-112" charset="0"/>
        <a:ea typeface="ヒラギノ角ゴ Pro W3" pitchFamily="-112" charset="-128"/>
        <a:cs typeface="ヒラギノ角ゴ Pro W3" pitchFamily="-112" charset="-128"/>
        <a:sym typeface="Gill Sans" pitchFamily="-112" charset="0"/>
      </a:defRPr>
    </a:lvl6pPr>
    <a:lvl7pPr marL="2743200" algn="l" defTabSz="457200" rtl="0" eaLnBrk="1" latinLnBrk="0" hangingPunct="1">
      <a:defRPr sz="1200" kern="1200">
        <a:solidFill>
          <a:srgbClr val="000000"/>
        </a:solidFill>
        <a:latin typeface="Gill Sans" pitchFamily="-112" charset="0"/>
        <a:ea typeface="ヒラギノ角ゴ Pro W3" pitchFamily="-112" charset="-128"/>
        <a:cs typeface="ヒラギノ角ゴ Pro W3" pitchFamily="-112" charset="-128"/>
        <a:sym typeface="Gill Sans" pitchFamily="-112" charset="0"/>
      </a:defRPr>
    </a:lvl7pPr>
    <a:lvl8pPr marL="3200400" algn="l" defTabSz="457200" rtl="0" eaLnBrk="1" latinLnBrk="0" hangingPunct="1">
      <a:defRPr sz="1200" kern="1200">
        <a:solidFill>
          <a:srgbClr val="000000"/>
        </a:solidFill>
        <a:latin typeface="Gill Sans" pitchFamily="-112" charset="0"/>
        <a:ea typeface="ヒラギノ角ゴ Pro W3" pitchFamily="-112" charset="-128"/>
        <a:cs typeface="ヒラギノ角ゴ Pro W3" pitchFamily="-112" charset="-128"/>
        <a:sym typeface="Gill Sans" pitchFamily="-112" charset="0"/>
      </a:defRPr>
    </a:lvl8pPr>
    <a:lvl9pPr marL="3657600" algn="l" defTabSz="457200" rtl="0" eaLnBrk="1" latinLnBrk="0" hangingPunct="1">
      <a:defRPr sz="1200" kern="1200">
        <a:solidFill>
          <a:srgbClr val="000000"/>
        </a:solidFill>
        <a:latin typeface="Gill Sans" pitchFamily="-112" charset="0"/>
        <a:ea typeface="ヒラギノ角ゴ Pro W3" pitchFamily="-112" charset="-128"/>
        <a:cs typeface="ヒラギノ角ゴ Pro W3" pitchFamily="-112" charset="-128"/>
        <a:sym typeface="Gill Sans" pitchFamily="-112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8" d="100"/>
          <a:sy n="58" d="100"/>
        </p:scale>
        <p:origin x="-1110" y="-84"/>
      </p:cViewPr>
      <p:guideLst>
        <p:guide orient="horz" pos="3072"/>
        <p:guide pos="409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Gill Sans" pitchFamily="-108" charset="0"/>
                <a:ea typeface="ヒラギノ角ゴ Pro W3" pitchFamily="-108" charset="-128"/>
                <a:cs typeface="ヒラギノ角ゴ Pro W3" pitchFamily="-108" charset="-128"/>
                <a:sym typeface="Gill Sans" pitchFamily="-10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23" name="Rectangle 3"/>
          <p:cNvSpPr>
            <a:spLocks noGrp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Gill Sans" pitchFamily="-108" charset="0"/>
                <a:ea typeface="ヒラギノ角ゴ Pro W3" pitchFamily="-108" charset="-128"/>
                <a:cs typeface="ヒラギノ角ゴ Pro W3" pitchFamily="-108" charset="-128"/>
                <a:sym typeface="Gill Sans" pitchFamily="-10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5" name="Rectangle 5"/>
          <p:cNvSpPr>
            <a:spLocks noGrp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26" name="Rectangle 6"/>
          <p:cNvSpPr>
            <a:spLocks noGrp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latin typeface="Gill Sans" pitchFamily="-108" charset="0"/>
                <a:ea typeface="ヒラギノ角ゴ Pro W3" pitchFamily="-108" charset="-128"/>
                <a:cs typeface="ヒラギノ角ゴ Pro W3" pitchFamily="-108" charset="-128"/>
                <a:sym typeface="Gill Sans" pitchFamily="-10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27" name="Rectangle 7"/>
          <p:cNvSpPr>
            <a:spLocks noGrp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latin typeface="Gill Sans" pitchFamily="-108" charset="0"/>
                <a:ea typeface="ヒラギノ角ゴ Pro W3" pitchFamily="-108" charset="-128"/>
                <a:cs typeface="ヒラギノ角ゴ Pro W3" pitchFamily="-108" charset="-128"/>
                <a:sym typeface="Gill Sans" pitchFamily="-108" charset="0"/>
              </a:defRPr>
            </a:lvl1pPr>
          </a:lstStyle>
          <a:p>
            <a:pPr>
              <a:defRPr/>
            </a:pPr>
            <a:fld id="{BA8DF674-ED3A-824D-A6E5-144D09924D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Gill Sans" pitchFamily="-108" charset="0"/>
        <a:ea typeface="ＭＳ Ｐゴシック" pitchFamily="-112" charset="-128"/>
        <a:cs typeface="ＭＳ Ｐゴシック" pitchFamily="-112" charset="-128"/>
      </a:defRPr>
    </a:lvl1pPr>
    <a:lvl2pPr marL="4572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Gill Sans" pitchFamily="-108" charset="0"/>
        <a:ea typeface="ＭＳ Ｐゴシック" pitchFamily="-108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Gill Sans" pitchFamily="-108" charset="0"/>
        <a:ea typeface="ＭＳ Ｐゴシック" pitchFamily="-108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Gill Sans" pitchFamily="-108" charset="0"/>
        <a:ea typeface="ＭＳ Ｐゴシック" pitchFamily="-108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Gill Sans" pitchFamily="-108" charset="0"/>
        <a:ea typeface="ＭＳ Ｐゴシック" pitchFamily="-108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F499D97-342E-F641-9CA0-DB510A1C1201}" type="slidenum">
              <a:rPr lang="en-US">
                <a:latin typeface="Gill Sans" pitchFamily="-112" charset="0"/>
                <a:ea typeface="ヒラギノ角ゴ Pro W3" pitchFamily="-112" charset="-128"/>
                <a:cs typeface="ヒラギノ角ゴ Pro W3" pitchFamily="-112" charset="-128"/>
                <a:sym typeface="Gill Sans" pitchFamily="-112" charset="0"/>
              </a:rPr>
              <a:pPr/>
              <a:t>1</a:t>
            </a:fld>
            <a:endParaRPr lang="en-US">
              <a:latin typeface="Gill Sans" pitchFamily="-112" charset="0"/>
              <a:ea typeface="ヒラギノ角ゴ Pro W3" pitchFamily="-112" charset="-128"/>
              <a:cs typeface="ヒラギノ角ゴ Pro W3" pitchFamily="-112" charset="-128"/>
              <a:sym typeface="Gill Sans" pitchFamily="-112" charset="0"/>
            </a:endParaRPr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endParaRPr lang="en-US">
              <a:latin typeface="Gill Sans" pitchFamily="-112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5F9C7A4-7F08-7044-9043-4A2A4F6EC9A6}" type="slidenum">
              <a:rPr lang="en-US">
                <a:latin typeface="Gill Sans" pitchFamily="-112" charset="0"/>
                <a:ea typeface="ヒラギノ角ゴ Pro W3" pitchFamily="-112" charset="-128"/>
                <a:cs typeface="ヒラギノ角ゴ Pro W3" pitchFamily="-112" charset="-128"/>
                <a:sym typeface="Gill Sans" pitchFamily="-112" charset="0"/>
              </a:rPr>
              <a:pPr/>
              <a:t>10</a:t>
            </a:fld>
            <a:endParaRPr lang="en-US">
              <a:latin typeface="Gill Sans" pitchFamily="-112" charset="0"/>
              <a:ea typeface="ヒラギノ角ゴ Pro W3" pitchFamily="-112" charset="-128"/>
              <a:cs typeface="ヒラギノ角ゴ Pro W3" pitchFamily="-112" charset="-128"/>
              <a:sym typeface="Gill Sans" pitchFamily="-112" charset="0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endParaRPr lang="en-US">
              <a:latin typeface="Gill Sans" pitchFamily="-112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6A01C5A-9D0B-B141-BC24-867F54FA6573}" type="slidenum">
              <a:rPr lang="en-US">
                <a:latin typeface="Gill Sans" pitchFamily="-112" charset="0"/>
                <a:ea typeface="ヒラギノ角ゴ Pro W3" pitchFamily="-112" charset="-128"/>
                <a:cs typeface="ヒラギノ角ゴ Pro W3" pitchFamily="-112" charset="-128"/>
                <a:sym typeface="Gill Sans" pitchFamily="-112" charset="0"/>
              </a:rPr>
              <a:pPr/>
              <a:t>11</a:t>
            </a:fld>
            <a:endParaRPr lang="en-US">
              <a:latin typeface="Gill Sans" pitchFamily="-112" charset="0"/>
              <a:ea typeface="ヒラギノ角ゴ Pro W3" pitchFamily="-112" charset="-128"/>
              <a:cs typeface="ヒラギノ角ゴ Pro W3" pitchFamily="-112" charset="-128"/>
              <a:sym typeface="Gill Sans" pitchFamily="-112" charset="0"/>
            </a:endParaRPr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endParaRPr lang="en-US">
              <a:latin typeface="Gill Sans" pitchFamily="-112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4867CC9-F931-B741-921C-6D30AE5E68CF}" type="slidenum">
              <a:rPr lang="en-US">
                <a:latin typeface="Gill Sans" pitchFamily="-112" charset="0"/>
                <a:ea typeface="ヒラギノ角ゴ Pro W3" pitchFamily="-112" charset="-128"/>
                <a:cs typeface="ヒラギノ角ゴ Pro W3" pitchFamily="-112" charset="-128"/>
                <a:sym typeface="Gill Sans" pitchFamily="-112" charset="0"/>
              </a:rPr>
              <a:pPr/>
              <a:t>2</a:t>
            </a:fld>
            <a:endParaRPr lang="en-US">
              <a:latin typeface="Gill Sans" pitchFamily="-112" charset="0"/>
              <a:ea typeface="ヒラギノ角ゴ Pro W3" pitchFamily="-112" charset="-128"/>
              <a:cs typeface="ヒラギノ角ゴ Pro W3" pitchFamily="-112" charset="-128"/>
              <a:sym typeface="Gill Sans" pitchFamily="-112" charset="0"/>
            </a:endParaRPr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endParaRPr lang="en-US">
              <a:latin typeface="Gill Sans" pitchFamily="-112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4867CC9-F931-B741-921C-6D30AE5E68CF}" type="slidenum">
              <a:rPr lang="en-US">
                <a:latin typeface="Gill Sans" pitchFamily="-112" charset="0"/>
                <a:ea typeface="ヒラギノ角ゴ Pro W3" pitchFamily="-112" charset="-128"/>
                <a:cs typeface="ヒラギノ角ゴ Pro W3" pitchFamily="-112" charset="-128"/>
                <a:sym typeface="Gill Sans" pitchFamily="-112" charset="0"/>
              </a:rPr>
              <a:pPr/>
              <a:t>3</a:t>
            </a:fld>
            <a:endParaRPr lang="en-US">
              <a:latin typeface="Gill Sans" pitchFamily="-112" charset="0"/>
              <a:ea typeface="ヒラギノ角ゴ Pro W3" pitchFamily="-112" charset="-128"/>
              <a:cs typeface="ヒラギノ角ゴ Pro W3" pitchFamily="-112" charset="-128"/>
              <a:sym typeface="Gill Sans" pitchFamily="-112" charset="0"/>
            </a:endParaRPr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endParaRPr lang="en-US">
              <a:latin typeface="Gill Sans" pitchFamily="-112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668B654-8917-1A48-A556-657E585D17D8}" type="slidenum">
              <a:rPr lang="en-US">
                <a:latin typeface="Gill Sans" pitchFamily="-112" charset="0"/>
                <a:ea typeface="ヒラギノ角ゴ Pro W3" pitchFamily="-112" charset="-128"/>
                <a:cs typeface="ヒラギノ角ゴ Pro W3" pitchFamily="-112" charset="-128"/>
                <a:sym typeface="Gill Sans" pitchFamily="-112" charset="0"/>
              </a:rPr>
              <a:pPr/>
              <a:t>4</a:t>
            </a:fld>
            <a:endParaRPr lang="en-US">
              <a:latin typeface="Gill Sans" pitchFamily="-112" charset="0"/>
              <a:ea typeface="ヒラギノ角ゴ Pro W3" pitchFamily="-112" charset="-128"/>
              <a:cs typeface="ヒラギノ角ゴ Pro W3" pitchFamily="-112" charset="-128"/>
              <a:sym typeface="Gill Sans" pitchFamily="-112" charset="0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endParaRPr lang="en-US">
              <a:latin typeface="Gill Sans" pitchFamily="-112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C531293-8ED4-EB4D-832A-FBEC6D7A7E26}" type="slidenum">
              <a:rPr lang="en-US">
                <a:latin typeface="Gill Sans" pitchFamily="-112" charset="0"/>
                <a:ea typeface="ヒラギノ角ゴ Pro W3" pitchFamily="-112" charset="-128"/>
                <a:cs typeface="ヒラギノ角ゴ Pro W3" pitchFamily="-112" charset="-128"/>
                <a:sym typeface="Gill Sans" pitchFamily="-112" charset="0"/>
              </a:rPr>
              <a:pPr/>
              <a:t>5</a:t>
            </a:fld>
            <a:endParaRPr lang="en-US">
              <a:latin typeface="Gill Sans" pitchFamily="-112" charset="0"/>
              <a:ea typeface="ヒラギノ角ゴ Pro W3" pitchFamily="-112" charset="-128"/>
              <a:cs typeface="ヒラギノ角ゴ Pro W3" pitchFamily="-112" charset="-128"/>
              <a:sym typeface="Gill Sans" pitchFamily="-112" charset="0"/>
            </a:endParaRPr>
          </a:p>
        </p:txBody>
      </p:sp>
      <p:sp>
        <p:nvSpPr>
          <p:cNvPr id="33795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1027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endParaRPr lang="en-US">
              <a:latin typeface="Gill Sans" pitchFamily="-112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27D6E31-6F81-5346-9603-A4613F79DDA8}" type="slidenum">
              <a:rPr lang="en-US">
                <a:latin typeface="Gill Sans" pitchFamily="-112" charset="0"/>
                <a:ea typeface="ヒラギノ角ゴ Pro W3" pitchFamily="-112" charset="-128"/>
                <a:cs typeface="ヒラギノ角ゴ Pro W3" pitchFamily="-112" charset="-128"/>
                <a:sym typeface="Gill Sans" pitchFamily="-112" charset="0"/>
              </a:rPr>
              <a:pPr/>
              <a:t>6</a:t>
            </a:fld>
            <a:endParaRPr lang="en-US">
              <a:latin typeface="Gill Sans" pitchFamily="-112" charset="0"/>
              <a:ea typeface="ヒラギノ角ゴ Pro W3" pitchFamily="-112" charset="-128"/>
              <a:cs typeface="ヒラギノ角ゴ Pro W3" pitchFamily="-112" charset="-128"/>
              <a:sym typeface="Gill Sans" pitchFamily="-112" charset="0"/>
            </a:endParaRPr>
          </a:p>
        </p:txBody>
      </p:sp>
      <p:sp>
        <p:nvSpPr>
          <p:cNvPr id="3584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>
              <a:latin typeface="Gill Sans" pitchFamily="-112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4867CC9-F931-B741-921C-6D30AE5E68CF}" type="slidenum">
              <a:rPr lang="en-US">
                <a:latin typeface="Gill Sans" pitchFamily="-112" charset="0"/>
                <a:ea typeface="ヒラギノ角ゴ Pro W3" pitchFamily="-112" charset="-128"/>
                <a:cs typeface="ヒラギノ角ゴ Pro W3" pitchFamily="-112" charset="-128"/>
                <a:sym typeface="Gill Sans" pitchFamily="-112" charset="0"/>
              </a:rPr>
              <a:pPr/>
              <a:t>7</a:t>
            </a:fld>
            <a:endParaRPr lang="en-US">
              <a:latin typeface="Gill Sans" pitchFamily="-112" charset="0"/>
              <a:ea typeface="ヒラギノ角ゴ Pro W3" pitchFamily="-112" charset="-128"/>
              <a:cs typeface="ヒラギノ角ゴ Pro W3" pitchFamily="-112" charset="-128"/>
              <a:sym typeface="Gill Sans" pitchFamily="-112" charset="0"/>
            </a:endParaRPr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endParaRPr lang="en-US" dirty="0">
              <a:latin typeface="Gill Sans" pitchFamily="-112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4867CC9-F931-B741-921C-6D30AE5E68CF}" type="slidenum">
              <a:rPr lang="en-US">
                <a:latin typeface="Gill Sans" pitchFamily="-112" charset="0"/>
                <a:ea typeface="ヒラギノ角ゴ Pro W3" pitchFamily="-112" charset="-128"/>
                <a:cs typeface="ヒラギノ角ゴ Pro W3" pitchFamily="-112" charset="-128"/>
                <a:sym typeface="Gill Sans" pitchFamily="-112" charset="0"/>
              </a:rPr>
              <a:pPr/>
              <a:t>8</a:t>
            </a:fld>
            <a:endParaRPr lang="en-US">
              <a:latin typeface="Gill Sans" pitchFamily="-112" charset="0"/>
              <a:ea typeface="ヒラギノ角ゴ Pro W3" pitchFamily="-112" charset="-128"/>
              <a:cs typeface="ヒラギノ角ゴ Pro W3" pitchFamily="-112" charset="-128"/>
              <a:sym typeface="Gill Sans" pitchFamily="-112" charset="0"/>
            </a:endParaRPr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endParaRPr lang="en-US" dirty="0">
              <a:latin typeface="Gill Sans" pitchFamily="-112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78D88E5-F306-D344-B13D-A1EC1EBF3586}" type="slidenum">
              <a:rPr lang="en-US">
                <a:latin typeface="Gill Sans" pitchFamily="-112" charset="0"/>
                <a:ea typeface="ヒラギノ角ゴ Pro W3" pitchFamily="-112" charset="-128"/>
                <a:cs typeface="ヒラギノ角ゴ Pro W3" pitchFamily="-112" charset="-128"/>
                <a:sym typeface="Gill Sans" pitchFamily="-112" charset="0"/>
              </a:rPr>
              <a:pPr/>
              <a:t>9</a:t>
            </a:fld>
            <a:endParaRPr lang="en-US">
              <a:latin typeface="Gill Sans" pitchFamily="-112" charset="0"/>
              <a:ea typeface="ヒラギノ角ゴ Pro W3" pitchFamily="-112" charset="-128"/>
              <a:cs typeface="ヒラギノ角ゴ Pro W3" pitchFamily="-112" charset="-128"/>
              <a:sym typeface="Gill Sans" pitchFamily="-112" charset="0"/>
            </a:endParaRPr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endParaRPr lang="en-US">
              <a:latin typeface="Gill Sans" pitchFamily="-112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600" y="0"/>
            <a:ext cx="2616200" cy="9753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0"/>
            <a:ext cx="7696200" cy="9753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730500"/>
            <a:ext cx="2673350" cy="7023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83050" y="2730500"/>
            <a:ext cx="2673350" cy="7023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eorgia" pitchFamily="-108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5425" y="0"/>
            <a:ext cx="2619375" cy="9753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0"/>
            <a:ext cx="7705725" cy="9753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2794000"/>
            <a:ext cx="5156200" cy="695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794000"/>
            <a:ext cx="5156200" cy="695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eorgia" pitchFamily="-108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00" y="2794000"/>
            <a:ext cx="10464800" cy="6959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165100" tIns="165100" rIns="165100" bIns="1651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eorgia" pitchFamily="-112" charset="0"/>
              </a:rPr>
              <a:t>Click to edit Master text styles</a:t>
            </a:r>
          </a:p>
          <a:p>
            <a:pPr lvl="1"/>
            <a:r>
              <a:rPr lang="en-US">
                <a:sym typeface="Georgia" pitchFamily="-112" charset="0"/>
              </a:rPr>
              <a:t>Second level</a:t>
            </a:r>
          </a:p>
          <a:p>
            <a:pPr lvl="2"/>
            <a:r>
              <a:rPr lang="en-US">
                <a:sym typeface="Georgia" pitchFamily="-112" charset="0"/>
              </a:rPr>
              <a:t>Third level</a:t>
            </a:r>
          </a:p>
          <a:p>
            <a:pPr lvl="3"/>
            <a:r>
              <a:rPr lang="en-US">
                <a:sym typeface="Georgia" pitchFamily="-112" charset="0"/>
              </a:rPr>
              <a:t>Fourth level</a:t>
            </a:r>
          </a:p>
          <a:p>
            <a:pPr lvl="4"/>
            <a:r>
              <a:rPr lang="en-US">
                <a:sym typeface="Georgia" pitchFamily="-112" charset="0"/>
              </a:rPr>
              <a:t>Fifth level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0"/>
            <a:ext cx="10464800" cy="26035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eorgia" pitchFamily="-112" charset="0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/>
  <p:txStyles>
    <p:titleStyle>
      <a:lvl1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rgbClr val="FFFFFF"/>
          </a:solidFill>
          <a:latin typeface="+mj-lt"/>
          <a:ea typeface="+mj-ea"/>
          <a:cs typeface="+mj-cs"/>
          <a:sym typeface="Georgia" pitchFamily="-112" charset="0"/>
        </a:defRPr>
      </a:lvl1pPr>
      <a:lvl2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rgbClr val="FFFFFF"/>
          </a:solidFill>
          <a:latin typeface="Georgia" pitchFamily="-108" charset="0"/>
          <a:ea typeface="ヒラギノ明朝 Pro W3" pitchFamily="-108" charset="-128"/>
          <a:cs typeface="ヒラギノ明朝 Pro W3" pitchFamily="-108" charset="-128"/>
          <a:sym typeface="Georgia" pitchFamily="-112" charset="0"/>
        </a:defRPr>
      </a:lvl2pPr>
      <a:lvl3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rgbClr val="FFFFFF"/>
          </a:solidFill>
          <a:latin typeface="Georgia" pitchFamily="-108" charset="0"/>
          <a:ea typeface="ヒラギノ明朝 Pro W3" pitchFamily="-108" charset="-128"/>
          <a:cs typeface="ヒラギノ明朝 Pro W3" pitchFamily="-108" charset="-128"/>
          <a:sym typeface="Georgia" pitchFamily="-112" charset="0"/>
        </a:defRPr>
      </a:lvl3pPr>
      <a:lvl4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rgbClr val="FFFFFF"/>
          </a:solidFill>
          <a:latin typeface="Georgia" pitchFamily="-108" charset="0"/>
          <a:ea typeface="ヒラギノ明朝 Pro W3" pitchFamily="-108" charset="-128"/>
          <a:cs typeface="ヒラギノ明朝 Pro W3" pitchFamily="-108" charset="-128"/>
          <a:sym typeface="Georgia" pitchFamily="-112" charset="0"/>
        </a:defRPr>
      </a:lvl4pPr>
      <a:lvl5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rgbClr val="FFFFFF"/>
          </a:solidFill>
          <a:latin typeface="Georgia" pitchFamily="-108" charset="0"/>
          <a:ea typeface="ヒラギノ明朝 Pro W3" pitchFamily="-108" charset="-128"/>
          <a:cs typeface="ヒラギノ明朝 Pro W3" pitchFamily="-108" charset="-128"/>
          <a:sym typeface="Georgia" pitchFamily="-112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rgbClr val="FFFFFF"/>
          </a:solidFill>
          <a:latin typeface="Georgia" pitchFamily="-108" charset="0"/>
          <a:ea typeface="ヒラギノ明朝 Pro W3" pitchFamily="-108" charset="-128"/>
          <a:cs typeface="ヒラギノ明朝 Pro W3" pitchFamily="-108" charset="-128"/>
          <a:sym typeface="Georgia" pitchFamily="-108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rgbClr val="FFFFFF"/>
          </a:solidFill>
          <a:latin typeface="Georgia" pitchFamily="-108" charset="0"/>
          <a:ea typeface="ヒラギノ明朝 Pro W3" pitchFamily="-108" charset="-128"/>
          <a:cs typeface="ヒラギノ明朝 Pro W3" pitchFamily="-108" charset="-128"/>
          <a:sym typeface="Georgia" pitchFamily="-108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rgbClr val="FFFFFF"/>
          </a:solidFill>
          <a:latin typeface="Georgia" pitchFamily="-108" charset="0"/>
          <a:ea typeface="ヒラギノ明朝 Pro W3" pitchFamily="-108" charset="-128"/>
          <a:cs typeface="ヒラギノ明朝 Pro W3" pitchFamily="-108" charset="-128"/>
          <a:sym typeface="Georgia" pitchFamily="-108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rgbClr val="FFFFFF"/>
          </a:solidFill>
          <a:latin typeface="Georgia" pitchFamily="-108" charset="0"/>
          <a:ea typeface="ヒラギノ明朝 Pro W3" pitchFamily="-108" charset="-128"/>
          <a:cs typeface="ヒラギノ明朝 Pro W3" pitchFamily="-108" charset="-128"/>
          <a:sym typeface="Georgia" pitchFamily="-108" charset="0"/>
        </a:defRPr>
      </a:lvl9pPr>
    </p:titleStyle>
    <p:bodyStyle>
      <a:lvl1pPr marL="342900" indent="-342900" algn="l" rtl="0" eaLnBrk="0" fontAlgn="base" hangingPunct="0">
        <a:spcBef>
          <a:spcPts val="1000"/>
        </a:spcBef>
        <a:spcAft>
          <a:spcPct val="0"/>
        </a:spcAft>
        <a:defRPr sz="2800">
          <a:solidFill>
            <a:srgbClr val="FFFFFF"/>
          </a:solidFill>
          <a:latin typeface="+mn-lt"/>
          <a:ea typeface="+mn-ea"/>
          <a:cs typeface="+mn-cs"/>
          <a:sym typeface="Georgia" pitchFamily="-112" charset="0"/>
        </a:defRPr>
      </a:lvl1pPr>
      <a:lvl2pPr marL="742950" indent="-285750" algn="l" rtl="0" eaLnBrk="0" fontAlgn="base" hangingPunct="0">
        <a:spcBef>
          <a:spcPts val="1000"/>
        </a:spcBef>
        <a:spcAft>
          <a:spcPct val="0"/>
        </a:spcAft>
        <a:defRPr sz="2800">
          <a:solidFill>
            <a:srgbClr val="FFFFFF"/>
          </a:solidFill>
          <a:latin typeface="+mn-lt"/>
          <a:ea typeface="+mn-ea"/>
          <a:cs typeface="+mn-cs"/>
          <a:sym typeface="Georgia" pitchFamily="-112" charset="0"/>
        </a:defRPr>
      </a:lvl2pPr>
      <a:lvl3pPr marL="1143000" indent="-228600" algn="l" rtl="0" eaLnBrk="0" fontAlgn="base" hangingPunct="0">
        <a:spcBef>
          <a:spcPts val="1000"/>
        </a:spcBef>
        <a:spcAft>
          <a:spcPct val="0"/>
        </a:spcAft>
        <a:defRPr sz="2800">
          <a:solidFill>
            <a:srgbClr val="FFFFFF"/>
          </a:solidFill>
          <a:latin typeface="+mn-lt"/>
          <a:ea typeface="+mn-ea"/>
          <a:cs typeface="+mn-cs"/>
          <a:sym typeface="Georgia" pitchFamily="-112" charset="0"/>
        </a:defRPr>
      </a:lvl3pPr>
      <a:lvl4pPr marL="1600200" indent="-228600" algn="l" rtl="0" eaLnBrk="0" fontAlgn="base" hangingPunct="0">
        <a:spcBef>
          <a:spcPts val="1000"/>
        </a:spcBef>
        <a:spcAft>
          <a:spcPct val="0"/>
        </a:spcAft>
        <a:defRPr sz="2800">
          <a:solidFill>
            <a:srgbClr val="FFFFFF"/>
          </a:solidFill>
          <a:latin typeface="+mn-lt"/>
          <a:ea typeface="+mn-ea"/>
          <a:cs typeface="+mn-cs"/>
          <a:sym typeface="Georgia" pitchFamily="-112" charset="0"/>
        </a:defRPr>
      </a:lvl4pPr>
      <a:lvl5pPr marL="2057400" indent="-228600" algn="l" rtl="0" eaLnBrk="0" fontAlgn="base" hangingPunct="0">
        <a:spcBef>
          <a:spcPts val="1000"/>
        </a:spcBef>
        <a:spcAft>
          <a:spcPct val="0"/>
        </a:spcAft>
        <a:defRPr sz="2800">
          <a:solidFill>
            <a:srgbClr val="FFFFFF"/>
          </a:solidFill>
          <a:latin typeface="+mn-lt"/>
          <a:ea typeface="+mn-ea"/>
          <a:cs typeface="+mn-cs"/>
          <a:sym typeface="Georgia" pitchFamily="-112" charset="0"/>
        </a:defRPr>
      </a:lvl5pPr>
      <a:lvl6pPr marL="457200" algn="l" rtl="0" fontAlgn="base">
        <a:spcBef>
          <a:spcPts val="1000"/>
        </a:spcBef>
        <a:spcAft>
          <a:spcPct val="0"/>
        </a:spcAft>
        <a:defRPr sz="2800">
          <a:solidFill>
            <a:srgbClr val="FFFFFF"/>
          </a:solidFill>
          <a:latin typeface="+mn-lt"/>
          <a:ea typeface="+mn-ea"/>
          <a:cs typeface="+mn-cs"/>
          <a:sym typeface="Georgia" pitchFamily="-108" charset="0"/>
        </a:defRPr>
      </a:lvl6pPr>
      <a:lvl7pPr marL="914400" algn="l" rtl="0" fontAlgn="base">
        <a:spcBef>
          <a:spcPts val="1000"/>
        </a:spcBef>
        <a:spcAft>
          <a:spcPct val="0"/>
        </a:spcAft>
        <a:defRPr sz="2800">
          <a:solidFill>
            <a:srgbClr val="FFFFFF"/>
          </a:solidFill>
          <a:latin typeface="+mn-lt"/>
          <a:ea typeface="+mn-ea"/>
          <a:cs typeface="+mn-cs"/>
          <a:sym typeface="Georgia" pitchFamily="-108" charset="0"/>
        </a:defRPr>
      </a:lvl7pPr>
      <a:lvl8pPr marL="1371600" algn="l" rtl="0" fontAlgn="base">
        <a:spcBef>
          <a:spcPts val="1000"/>
        </a:spcBef>
        <a:spcAft>
          <a:spcPct val="0"/>
        </a:spcAft>
        <a:defRPr sz="2800">
          <a:solidFill>
            <a:srgbClr val="FFFFFF"/>
          </a:solidFill>
          <a:latin typeface="+mn-lt"/>
          <a:ea typeface="+mn-ea"/>
          <a:cs typeface="+mn-cs"/>
          <a:sym typeface="Georgia" pitchFamily="-108" charset="0"/>
        </a:defRPr>
      </a:lvl8pPr>
      <a:lvl9pPr marL="1828800" algn="l" rtl="0" fontAlgn="base">
        <a:spcBef>
          <a:spcPts val="1000"/>
        </a:spcBef>
        <a:spcAft>
          <a:spcPct val="0"/>
        </a:spcAft>
        <a:defRPr sz="2800">
          <a:solidFill>
            <a:srgbClr val="FFFFFF"/>
          </a:solidFill>
          <a:latin typeface="+mn-lt"/>
          <a:ea typeface="+mn-ea"/>
          <a:cs typeface="+mn-cs"/>
          <a:sym typeface="Georgia" pitchFamily="-108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0"/>
            <a:ext cx="10464800" cy="21209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eorgia" pitchFamily="-112" charset="0"/>
              </a:rPr>
              <a:t>Click to edit Master title style</a:t>
            </a:r>
          </a:p>
        </p:txBody>
      </p:sp>
      <p:sp>
        <p:nvSpPr>
          <p:cNvPr id="13315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57300" y="2730500"/>
            <a:ext cx="5499100" cy="7023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eorgia" pitchFamily="-112" charset="0"/>
              </a:rPr>
              <a:t>Click to edit Master text styles</a:t>
            </a:r>
          </a:p>
          <a:p>
            <a:pPr lvl="1"/>
            <a:r>
              <a:rPr lang="en-US">
                <a:sym typeface="Georgia" pitchFamily="-112" charset="0"/>
              </a:rPr>
              <a:t>Second level</a:t>
            </a:r>
          </a:p>
          <a:p>
            <a:pPr lvl="2"/>
            <a:r>
              <a:rPr lang="en-US">
                <a:sym typeface="Georgia" pitchFamily="-112" charset="0"/>
              </a:rPr>
              <a:t>Third level</a:t>
            </a:r>
          </a:p>
          <a:p>
            <a:pPr lvl="3"/>
            <a:r>
              <a:rPr lang="en-US">
                <a:sym typeface="Georgia" pitchFamily="-112" charset="0"/>
              </a:rPr>
              <a:t>Fourth level</a:t>
            </a:r>
          </a:p>
          <a:p>
            <a:pPr lvl="4"/>
            <a:r>
              <a:rPr lang="en-US">
                <a:sym typeface="Georgia" pitchFamily="-112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3400">
          <a:solidFill>
            <a:srgbClr val="FFFFFF"/>
          </a:solidFill>
          <a:latin typeface="+mj-lt"/>
          <a:ea typeface="+mj-ea"/>
          <a:cs typeface="+mj-cs"/>
          <a:sym typeface="Georgia" pitchFamily="-112" charset="0"/>
        </a:defRPr>
      </a:lvl1pPr>
      <a:lvl2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3400">
          <a:solidFill>
            <a:srgbClr val="FFFFFF"/>
          </a:solidFill>
          <a:latin typeface="Georgia" pitchFamily="-108" charset="0"/>
          <a:ea typeface="ヒラギノ明朝 Pro W3" pitchFamily="-108" charset="-128"/>
          <a:cs typeface="ヒラギノ明朝 Pro W3" pitchFamily="-108" charset="-128"/>
          <a:sym typeface="Georgia" pitchFamily="-112" charset="0"/>
        </a:defRPr>
      </a:lvl2pPr>
      <a:lvl3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3400">
          <a:solidFill>
            <a:srgbClr val="FFFFFF"/>
          </a:solidFill>
          <a:latin typeface="Georgia" pitchFamily="-108" charset="0"/>
          <a:ea typeface="ヒラギノ明朝 Pro W3" pitchFamily="-108" charset="-128"/>
          <a:cs typeface="ヒラギノ明朝 Pro W3" pitchFamily="-108" charset="-128"/>
          <a:sym typeface="Georgia" pitchFamily="-112" charset="0"/>
        </a:defRPr>
      </a:lvl3pPr>
      <a:lvl4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3400">
          <a:solidFill>
            <a:srgbClr val="FFFFFF"/>
          </a:solidFill>
          <a:latin typeface="Georgia" pitchFamily="-108" charset="0"/>
          <a:ea typeface="ヒラギノ明朝 Pro W3" pitchFamily="-108" charset="-128"/>
          <a:cs typeface="ヒラギノ明朝 Pro W3" pitchFamily="-108" charset="-128"/>
          <a:sym typeface="Georgia" pitchFamily="-112" charset="0"/>
        </a:defRPr>
      </a:lvl4pPr>
      <a:lvl5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3400">
          <a:solidFill>
            <a:srgbClr val="FFFFFF"/>
          </a:solidFill>
          <a:latin typeface="Georgia" pitchFamily="-108" charset="0"/>
          <a:ea typeface="ヒラギノ明朝 Pro W3" pitchFamily="-108" charset="-128"/>
          <a:cs typeface="ヒラギノ明朝 Pro W3" pitchFamily="-108" charset="-128"/>
          <a:sym typeface="Georgia" pitchFamily="-112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3400">
          <a:solidFill>
            <a:srgbClr val="FFFFFF"/>
          </a:solidFill>
          <a:latin typeface="Georgia" pitchFamily="-108" charset="0"/>
          <a:ea typeface="ヒラギノ明朝 Pro W3" pitchFamily="-108" charset="-128"/>
          <a:cs typeface="ヒラギノ明朝 Pro W3" pitchFamily="-108" charset="-128"/>
          <a:sym typeface="Georgia" pitchFamily="-108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3400">
          <a:solidFill>
            <a:srgbClr val="FFFFFF"/>
          </a:solidFill>
          <a:latin typeface="Georgia" pitchFamily="-108" charset="0"/>
          <a:ea typeface="ヒラギノ明朝 Pro W3" pitchFamily="-108" charset="-128"/>
          <a:cs typeface="ヒラギノ明朝 Pro W3" pitchFamily="-108" charset="-128"/>
          <a:sym typeface="Georgia" pitchFamily="-108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3400">
          <a:solidFill>
            <a:srgbClr val="FFFFFF"/>
          </a:solidFill>
          <a:latin typeface="Georgia" pitchFamily="-108" charset="0"/>
          <a:ea typeface="ヒラギノ明朝 Pro W3" pitchFamily="-108" charset="-128"/>
          <a:cs typeface="ヒラギノ明朝 Pro W3" pitchFamily="-108" charset="-128"/>
          <a:sym typeface="Georgia" pitchFamily="-108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3400">
          <a:solidFill>
            <a:srgbClr val="FFFFFF"/>
          </a:solidFill>
          <a:latin typeface="Georgia" pitchFamily="-108" charset="0"/>
          <a:ea typeface="ヒラギノ明朝 Pro W3" pitchFamily="-108" charset="-128"/>
          <a:cs typeface="ヒラギノ明朝 Pro W3" pitchFamily="-108" charset="-128"/>
          <a:sym typeface="Georgia" pitchFamily="-108" charset="0"/>
        </a:defRPr>
      </a:lvl9pPr>
    </p:titleStyle>
    <p:bodyStyle>
      <a:lvl1pPr marL="177800" indent="-177800" algn="l" rtl="0" eaLnBrk="0" fontAlgn="base" hangingPunct="0">
        <a:lnSpc>
          <a:spcPct val="110000"/>
        </a:lnSpc>
        <a:spcBef>
          <a:spcPts val="1600"/>
        </a:spcBef>
        <a:spcAft>
          <a:spcPct val="0"/>
        </a:spcAft>
        <a:buClr>
          <a:srgbClr val="78796E"/>
        </a:buClr>
        <a:buSzPct val="89000"/>
        <a:buFont typeface="Georgia" pitchFamily="-112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eorgia" pitchFamily="-112" charset="0"/>
        </a:defRPr>
      </a:lvl1pPr>
      <a:lvl2pPr marL="177800" indent="-177800" algn="l" rtl="0" eaLnBrk="0" fontAlgn="base" hangingPunct="0">
        <a:lnSpc>
          <a:spcPct val="110000"/>
        </a:lnSpc>
        <a:spcBef>
          <a:spcPts val="1600"/>
        </a:spcBef>
        <a:spcAft>
          <a:spcPct val="0"/>
        </a:spcAft>
        <a:buClr>
          <a:srgbClr val="78796E"/>
        </a:buClr>
        <a:buSzPct val="89000"/>
        <a:buFont typeface="Georgia" pitchFamily="-112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eorgia" pitchFamily="-112" charset="0"/>
        </a:defRPr>
      </a:lvl2pPr>
      <a:lvl3pPr marL="177800" indent="-177800" algn="l" rtl="0" eaLnBrk="0" fontAlgn="base" hangingPunct="0">
        <a:lnSpc>
          <a:spcPct val="110000"/>
        </a:lnSpc>
        <a:spcBef>
          <a:spcPts val="1600"/>
        </a:spcBef>
        <a:spcAft>
          <a:spcPct val="0"/>
        </a:spcAft>
        <a:buClr>
          <a:srgbClr val="78796E"/>
        </a:buClr>
        <a:buSzPct val="89000"/>
        <a:buFont typeface="Georgia" pitchFamily="-112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eorgia" pitchFamily="-112" charset="0"/>
        </a:defRPr>
      </a:lvl3pPr>
      <a:lvl4pPr marL="177800" indent="-177800" algn="l" rtl="0" eaLnBrk="0" fontAlgn="base" hangingPunct="0">
        <a:lnSpc>
          <a:spcPct val="110000"/>
        </a:lnSpc>
        <a:spcBef>
          <a:spcPts val="1600"/>
        </a:spcBef>
        <a:spcAft>
          <a:spcPct val="0"/>
        </a:spcAft>
        <a:buClr>
          <a:srgbClr val="78796E"/>
        </a:buClr>
        <a:buSzPct val="89000"/>
        <a:buFont typeface="Georgia" pitchFamily="-112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eorgia" pitchFamily="-112" charset="0"/>
        </a:defRPr>
      </a:lvl4pPr>
      <a:lvl5pPr marL="177800" indent="-177800" algn="l" rtl="0" eaLnBrk="0" fontAlgn="base" hangingPunct="0">
        <a:lnSpc>
          <a:spcPct val="110000"/>
        </a:lnSpc>
        <a:spcBef>
          <a:spcPts val="1600"/>
        </a:spcBef>
        <a:spcAft>
          <a:spcPct val="0"/>
        </a:spcAft>
        <a:buClr>
          <a:srgbClr val="78796E"/>
        </a:buClr>
        <a:buSzPct val="89000"/>
        <a:buFont typeface="Georgia" pitchFamily="-112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eorgia" pitchFamily="-112" charset="0"/>
        </a:defRPr>
      </a:lvl5pPr>
      <a:lvl6pPr marL="635000" indent="-177800" algn="l" rtl="0" fontAlgn="base">
        <a:lnSpc>
          <a:spcPct val="110000"/>
        </a:lnSpc>
        <a:spcBef>
          <a:spcPts val="1600"/>
        </a:spcBef>
        <a:spcAft>
          <a:spcPct val="0"/>
        </a:spcAft>
        <a:buClr>
          <a:srgbClr val="78796E"/>
        </a:buClr>
        <a:buSzPct val="89000"/>
        <a:buFont typeface="Georgia" pitchFamily="-108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eorgia" pitchFamily="-108" charset="0"/>
        </a:defRPr>
      </a:lvl6pPr>
      <a:lvl7pPr marL="1092200" indent="-177800" algn="l" rtl="0" fontAlgn="base">
        <a:lnSpc>
          <a:spcPct val="110000"/>
        </a:lnSpc>
        <a:spcBef>
          <a:spcPts val="1600"/>
        </a:spcBef>
        <a:spcAft>
          <a:spcPct val="0"/>
        </a:spcAft>
        <a:buClr>
          <a:srgbClr val="78796E"/>
        </a:buClr>
        <a:buSzPct val="89000"/>
        <a:buFont typeface="Georgia" pitchFamily="-108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eorgia" pitchFamily="-108" charset="0"/>
        </a:defRPr>
      </a:lvl7pPr>
      <a:lvl8pPr marL="1549400" indent="-177800" algn="l" rtl="0" fontAlgn="base">
        <a:lnSpc>
          <a:spcPct val="110000"/>
        </a:lnSpc>
        <a:spcBef>
          <a:spcPts val="1600"/>
        </a:spcBef>
        <a:spcAft>
          <a:spcPct val="0"/>
        </a:spcAft>
        <a:buClr>
          <a:srgbClr val="78796E"/>
        </a:buClr>
        <a:buSzPct val="89000"/>
        <a:buFont typeface="Georgia" pitchFamily="-108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eorgia" pitchFamily="-108" charset="0"/>
        </a:defRPr>
      </a:lvl8pPr>
      <a:lvl9pPr marL="2006600" indent="-177800" algn="l" rtl="0" fontAlgn="base">
        <a:lnSpc>
          <a:spcPct val="110000"/>
        </a:lnSpc>
        <a:spcBef>
          <a:spcPts val="1600"/>
        </a:spcBef>
        <a:spcAft>
          <a:spcPct val="0"/>
        </a:spcAft>
        <a:buClr>
          <a:srgbClr val="78796E"/>
        </a:buClr>
        <a:buSzPct val="89000"/>
        <a:buFont typeface="Georgia" pitchFamily="-108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eorgia" pitchFamily="-108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4.jpeg"/><Relationship Id="rId5" Type="http://schemas.openxmlformats.org/officeDocument/2006/relationships/image" Target="../media/image5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5.jpeg"/><Relationship Id="rId5" Type="http://schemas.openxmlformats.org/officeDocument/2006/relationships/image" Target="../media/image5.png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2.jpe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.jpeg"/><Relationship Id="rId5" Type="http://schemas.openxmlformats.org/officeDocument/2006/relationships/image" Target="../media/image5.pn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.pn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3.jpeg"/><Relationship Id="rId5" Type="http://schemas.openxmlformats.org/officeDocument/2006/relationships/image" Target="../media/image5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/>
          <p:cNvSpPr>
            <a:spLocks/>
          </p:cNvSpPr>
          <p:nvPr/>
        </p:nvSpPr>
        <p:spPr bwMode="auto">
          <a:xfrm>
            <a:off x="12700" y="8851900"/>
            <a:ext cx="13004800" cy="914400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tx1"/>
            </a:solidFill>
            <a:miter lim="800000"/>
            <a:headEnd/>
            <a:tailEnd/>
          </a:ln>
          <a:effectLst>
            <a:outerShdw blurRad="127000" dist="76199" dir="2700000" algn="ctr" rotWithShape="0">
              <a:schemeClr val="bg2">
                <a:alpha val="75000"/>
              </a:schemeClr>
            </a:outerShdw>
          </a:effectLst>
        </p:spPr>
        <p:txBody>
          <a:bodyPr lIns="0" tIns="0" rIns="0" bIns="0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latin typeface="Gill Sans" pitchFamily="-108" charset="0"/>
              <a:ea typeface="ヒラギノ角ゴ Pro W3" pitchFamily="-108" charset="-128"/>
              <a:cs typeface="ヒラギノ角ゴ Pro W3" pitchFamily="-108" charset="-128"/>
              <a:sym typeface="Gill Sans" pitchFamily="-108" charset="0"/>
            </a:endParaRPr>
          </a:p>
        </p:txBody>
      </p:sp>
      <p:sp>
        <p:nvSpPr>
          <p:cNvPr id="8194" name="Rectangle 2"/>
          <p:cNvSpPr>
            <a:spLocks/>
          </p:cNvSpPr>
          <p:nvPr/>
        </p:nvSpPr>
        <p:spPr bwMode="auto">
          <a:xfrm>
            <a:off x="12700" y="-25400"/>
            <a:ext cx="12966700" cy="736600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tx1"/>
            </a:solidFill>
            <a:miter lim="800000"/>
            <a:headEnd/>
            <a:tailEnd/>
          </a:ln>
          <a:effectLst>
            <a:outerShdw blurRad="127000" dist="76199" dir="2700000" algn="ctr" rotWithShape="0">
              <a:schemeClr val="bg2">
                <a:alpha val="59999"/>
              </a:schemeClr>
            </a:outerShdw>
          </a:effectLst>
        </p:spPr>
        <p:txBody>
          <a:bodyPr lIns="0" tIns="0" rIns="0" bIns="0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latin typeface="Gill Sans" pitchFamily="-108" charset="0"/>
              <a:ea typeface="ヒラギノ角ゴ Pro W3" pitchFamily="-108" charset="-128"/>
              <a:cs typeface="ヒラギノ角ゴ Pro W3" pitchFamily="-108" charset="-128"/>
              <a:sym typeface="Gill Sans" pitchFamily="-108" charset="0"/>
            </a:endParaRPr>
          </a:p>
        </p:txBody>
      </p:sp>
      <p:pic>
        <p:nvPicPr>
          <p:cNvPr id="26628" name="Picture 3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9000" y="9067800"/>
            <a:ext cx="4884738" cy="431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26629" name="Rectangle 4"/>
          <p:cNvSpPr>
            <a:spLocks noGrp="1" noChangeArrowheads="1"/>
          </p:cNvSpPr>
          <p:nvPr>
            <p:ph type="title"/>
          </p:nvPr>
        </p:nvSpPr>
        <p:spPr>
          <a:xfrm>
            <a:off x="1092200" y="0"/>
            <a:ext cx="10896600" cy="3505200"/>
          </a:xfrm>
        </p:spPr>
        <p:txBody>
          <a:bodyPr/>
          <a:lstStyle/>
          <a:p>
            <a:pPr algn="ctr" eaLnBrk="1" hangingPunct="1"/>
            <a:r>
              <a:rPr lang="en-US" sz="2800" b="1" cap="small" dirty="0" smtClean="0"/>
              <a:t>Experience One: Teaching the Geoscience Curriculum in The Field Through Experiential Immersion Learning</a:t>
            </a:r>
            <a:r>
              <a:rPr lang="en-US" sz="3200" b="1" dirty="0" smtClean="0"/>
              <a:t/>
            </a:r>
            <a:br>
              <a:rPr lang="en-US" sz="3200" b="1" dirty="0" smtClean="0"/>
            </a:br>
            <a:r>
              <a:rPr lang="en-US" sz="3200" b="1" dirty="0" smtClean="0"/>
              <a:t/>
            </a:r>
            <a:br>
              <a:rPr lang="en-US" sz="3200" b="1" dirty="0" smtClean="0"/>
            </a:br>
            <a:r>
              <a:rPr lang="en-US" sz="2000" b="1" i="1" dirty="0" smtClean="0"/>
              <a:t>Robert C. Thomas &amp; Sheila Roberts </a:t>
            </a:r>
            <a:br>
              <a:rPr lang="en-US" sz="2000" b="1" i="1" dirty="0" smtClean="0"/>
            </a:br>
            <a:r>
              <a:rPr lang="en-US" sz="2000" b="1" i="1" dirty="0" smtClean="0"/>
              <a:t>Department of Environmental Sciences</a:t>
            </a:r>
            <a:br>
              <a:rPr lang="en-US" sz="2000" b="1" i="1" dirty="0" smtClean="0"/>
            </a:br>
            <a:r>
              <a:rPr lang="en-US" sz="2000" b="1" i="1" dirty="0" smtClean="0"/>
              <a:t> The University of Montana Western</a:t>
            </a:r>
            <a:br>
              <a:rPr lang="en-US" sz="2000" b="1" i="1" dirty="0" smtClean="0"/>
            </a:br>
            <a:r>
              <a:rPr lang="en-US" sz="2000" b="1" i="1" dirty="0" err="1" smtClean="0"/>
              <a:t>r_thomas@umwestern.edu</a:t>
            </a:r>
            <a:endParaRPr lang="en-US" dirty="0" smtClean="0"/>
          </a:p>
        </p:txBody>
      </p:sp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7162800"/>
            <a:ext cx="1573213" cy="15748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>
            <a:outerShdw blurRad="203200" dist="50799" dir="4260048" algn="ctr" rotWithShape="0">
              <a:schemeClr val="bg2">
                <a:alpha val="87999"/>
              </a:schemeClr>
            </a:outerShdw>
          </a:effectLst>
        </p:spPr>
      </p:pic>
      <p:pic>
        <p:nvPicPr>
          <p:cNvPr id="9" name="Picture 8" descr="Cover Photo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378200" y="3733800"/>
            <a:ext cx="6400800" cy="48006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/>
          </p:cNvSpPr>
          <p:nvPr/>
        </p:nvSpPr>
        <p:spPr bwMode="auto">
          <a:xfrm>
            <a:off x="12700" y="-25400"/>
            <a:ext cx="12966700" cy="736600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tx1"/>
            </a:solidFill>
            <a:miter lim="800000"/>
            <a:headEnd/>
            <a:tailEnd/>
          </a:ln>
          <a:effectLst>
            <a:outerShdw blurRad="127000" dist="76199" dir="2700000" algn="ctr" rotWithShape="0">
              <a:schemeClr val="bg2">
                <a:alpha val="75999"/>
              </a:schemeClr>
            </a:outerShdw>
          </a:effectLst>
        </p:spPr>
        <p:txBody>
          <a:bodyPr lIns="0" tIns="0" rIns="0" bIns="0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latin typeface="Gill Sans" pitchFamily="-108" charset="0"/>
              <a:ea typeface="ヒラギノ角ゴ Pro W3" pitchFamily="-108" charset="-128"/>
              <a:cs typeface="ヒラギノ角ゴ Pro W3" pitchFamily="-108" charset="-128"/>
              <a:sym typeface="Gill Sans" pitchFamily="-108" charset="0"/>
            </a:endParaRPr>
          </a:p>
        </p:txBody>
      </p:sp>
      <p:sp>
        <p:nvSpPr>
          <p:cNvPr id="45059" name="Rectangle 3"/>
          <p:cNvSpPr>
            <a:spLocks/>
          </p:cNvSpPr>
          <p:nvPr/>
        </p:nvSpPr>
        <p:spPr bwMode="auto">
          <a:xfrm>
            <a:off x="-76200" y="2438400"/>
            <a:ext cx="13042900" cy="6604000"/>
          </a:xfrm>
          <a:prstGeom prst="rect">
            <a:avLst/>
          </a:prstGeom>
          <a:solidFill>
            <a:srgbClr val="FFFFFF"/>
          </a:solidFill>
          <a:ln w="25400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6804" name="Rectangle 4"/>
          <p:cNvSpPr>
            <a:spLocks/>
          </p:cNvSpPr>
          <p:nvPr/>
        </p:nvSpPr>
        <p:spPr bwMode="auto">
          <a:xfrm>
            <a:off x="11113" y="8851900"/>
            <a:ext cx="12993687" cy="914400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tx1"/>
            </a:solidFill>
            <a:miter lim="800000"/>
            <a:headEnd/>
            <a:tailEnd/>
          </a:ln>
          <a:effectLst>
            <a:outerShdw blurRad="127000" dist="76199" dir="2700000" algn="ctr" rotWithShape="0">
              <a:schemeClr val="bg2">
                <a:alpha val="75000"/>
              </a:schemeClr>
            </a:outerShdw>
          </a:effectLst>
        </p:spPr>
        <p:txBody>
          <a:bodyPr lIns="0" tIns="0" rIns="0" bIns="0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latin typeface="Gill Sans" pitchFamily="-108" charset="0"/>
              <a:ea typeface="ヒラギノ角ゴ Pro W3" pitchFamily="-108" charset="-128"/>
              <a:cs typeface="ヒラギノ角ゴ Pro W3" pitchFamily="-108" charset="-128"/>
              <a:sym typeface="Gill Sans" pitchFamily="-108" charset="0"/>
            </a:endParaRPr>
          </a:p>
        </p:txBody>
      </p:sp>
      <p:pic>
        <p:nvPicPr>
          <p:cNvPr id="45061" name="Picture 5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0900" y="9086850"/>
            <a:ext cx="4884738" cy="431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45062" name="Rectangle 6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12801600" cy="1828800"/>
          </a:xfrm>
          <a:noFill/>
        </p:spPr>
        <p:txBody>
          <a:bodyPr/>
          <a:lstStyle/>
          <a:p>
            <a:pPr algn="ctr" eaLnBrk="1" hangingPunct="1"/>
            <a:r>
              <a:rPr lang="en-US" b="1" i="1" cap="small" dirty="0" smtClean="0"/>
              <a:t>Assessment of Learning Goals</a:t>
            </a:r>
            <a:endParaRPr lang="en-US" b="1" cap="small" dirty="0"/>
          </a:p>
        </p:txBody>
      </p:sp>
      <p:sp>
        <p:nvSpPr>
          <p:cNvPr id="45063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457200" y="2438400"/>
            <a:ext cx="6197600" cy="5486400"/>
          </a:xfrm>
        </p:spPr>
        <p:txBody>
          <a:bodyPr/>
          <a:lstStyle/>
          <a:p>
            <a:pPr algn="ctr" eaLnBrk="1" hangingPunct="1">
              <a:buNone/>
            </a:pPr>
            <a:r>
              <a:rPr lang="en-US" sz="1800" b="1" dirty="0" smtClean="0"/>
              <a:t>Assessment of Learning Goals</a:t>
            </a:r>
          </a:p>
          <a:p>
            <a:pPr eaLnBrk="1" hangingPunct="1">
              <a:buFont typeface="Times" pitchFamily="-112" charset="0"/>
              <a:buChar char="•"/>
            </a:pPr>
            <a:r>
              <a:rPr lang="en-US" sz="1800" dirty="0"/>
              <a:t>Performance has improved on all forms of </a:t>
            </a:r>
            <a:r>
              <a:rPr lang="en-US" sz="1800" dirty="0" smtClean="0"/>
              <a:t>assessment. </a:t>
            </a:r>
          </a:p>
          <a:p>
            <a:pPr eaLnBrk="1" hangingPunct="1">
              <a:buFont typeface="Times" pitchFamily="-112" charset="0"/>
              <a:buChar char="•"/>
            </a:pPr>
            <a:r>
              <a:rPr lang="en-US" sz="1800" dirty="0" smtClean="0"/>
              <a:t>2006 Noel-Levitz Student Satisfaction Inventory survey (SSI) showed significant </a:t>
            </a:r>
            <a:r>
              <a:rPr lang="en-US" sz="1800" dirty="0"/>
              <a:t>improvement over</a:t>
            </a:r>
            <a:r>
              <a:rPr lang="en-US" sz="1800" dirty="0" smtClean="0"/>
              <a:t> a 1998 (pre</a:t>
            </a:r>
            <a:r>
              <a:rPr lang="en-US" sz="1800" dirty="0"/>
              <a:t>-immersion </a:t>
            </a:r>
            <a:r>
              <a:rPr lang="en-US" sz="1800" dirty="0" smtClean="0"/>
              <a:t>scheduling) survey.</a:t>
            </a:r>
          </a:p>
          <a:p>
            <a:pPr eaLnBrk="1" hangingPunct="1"/>
            <a:r>
              <a:rPr lang="en-US" sz="1800" dirty="0" smtClean="0"/>
              <a:t>2006 Cornell </a:t>
            </a:r>
            <a:r>
              <a:rPr lang="en-US" sz="1800" dirty="0"/>
              <a:t>Critical Thinking testing </a:t>
            </a:r>
            <a:r>
              <a:rPr lang="en-US" sz="1800" dirty="0" smtClean="0"/>
              <a:t>showed </a:t>
            </a:r>
            <a:r>
              <a:rPr lang="en-US" sz="1800" dirty="0"/>
              <a:t>significant improvement over pre-immersion scheduling </a:t>
            </a:r>
            <a:r>
              <a:rPr lang="en-US" sz="1800" dirty="0" smtClean="0"/>
              <a:t>testing.</a:t>
            </a:r>
          </a:p>
          <a:p>
            <a:pPr eaLnBrk="1" hangingPunct="1"/>
            <a:r>
              <a:rPr lang="en-US" sz="1800" dirty="0"/>
              <a:t>2008 National Survey of Student Engagement (NSSE) scores were</a:t>
            </a:r>
            <a:r>
              <a:rPr lang="en-US" sz="1800" dirty="0" smtClean="0"/>
              <a:t> higher </a:t>
            </a:r>
            <a:r>
              <a:rPr lang="en-US" sz="1800" dirty="0"/>
              <a:t>than other </a:t>
            </a:r>
            <a:r>
              <a:rPr lang="en-US" sz="1800" dirty="0" smtClean="0"/>
              <a:t>universities in most categories:</a:t>
            </a:r>
          </a:p>
          <a:p>
            <a:pPr lvl="7">
              <a:spcAft>
                <a:spcPts val="0"/>
              </a:spcAft>
            </a:pPr>
            <a:r>
              <a:rPr lang="en-US" sz="1600" b="1" dirty="0" smtClean="0"/>
              <a:t>Level of academic challenge</a:t>
            </a:r>
          </a:p>
          <a:p>
            <a:pPr lvl="7">
              <a:spcAft>
                <a:spcPts val="0"/>
              </a:spcAft>
            </a:pPr>
            <a:r>
              <a:rPr lang="en-US" sz="1600" b="1" dirty="0" smtClean="0"/>
              <a:t>Student-faculty interaction</a:t>
            </a:r>
          </a:p>
          <a:p>
            <a:pPr lvl="7">
              <a:spcAft>
                <a:spcPts val="0"/>
              </a:spcAft>
            </a:pPr>
            <a:r>
              <a:rPr lang="en-US" sz="1600" b="1" dirty="0" smtClean="0"/>
              <a:t>Active and collaborative learning  </a:t>
            </a:r>
            <a:endParaRPr lang="en-US" sz="1600" b="1" dirty="0"/>
          </a:p>
        </p:txBody>
      </p:sp>
      <p:pic>
        <p:nvPicPr>
          <p:cNvPr id="45064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81800" y="2895600"/>
            <a:ext cx="5854700" cy="38989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pic>
        <p:nvPicPr>
          <p:cNvPr id="12" name="Picture 10" descr="Logo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4800" y="7552619"/>
            <a:ext cx="1168400" cy="1164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10007600" y="8458200"/>
            <a:ext cx="2362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(Thomas and Roberts, in press)</a:t>
            </a:r>
            <a:endParaRPr lang="en-US" dirty="0">
              <a:latin typeface="+mn-lt"/>
            </a:endParaRPr>
          </a:p>
        </p:txBody>
      </p:sp>
      <p:pic>
        <p:nvPicPr>
          <p:cNvPr id="13" name="Picture 12" descr="Fig 13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264400" y="2590800"/>
            <a:ext cx="5074334" cy="584517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/>
          </p:cNvSpPr>
          <p:nvPr/>
        </p:nvSpPr>
        <p:spPr bwMode="auto">
          <a:xfrm>
            <a:off x="12700" y="-25400"/>
            <a:ext cx="12966700" cy="736600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tx1"/>
            </a:solidFill>
            <a:miter lim="800000"/>
            <a:headEnd/>
            <a:tailEnd/>
          </a:ln>
          <a:effectLst>
            <a:outerShdw blurRad="127000" dist="76199" dir="2700000" algn="ctr" rotWithShape="0">
              <a:schemeClr val="bg2">
                <a:alpha val="75999"/>
              </a:schemeClr>
            </a:outerShdw>
          </a:effectLst>
        </p:spPr>
        <p:txBody>
          <a:bodyPr lIns="0" tIns="0" rIns="0" bIns="0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latin typeface="Gill Sans" pitchFamily="-108" charset="0"/>
              <a:ea typeface="ヒラギノ角ゴ Pro W3" pitchFamily="-108" charset="-128"/>
              <a:cs typeface="ヒラギノ角ゴ Pro W3" pitchFamily="-108" charset="-128"/>
              <a:sym typeface="Gill Sans" pitchFamily="-108" charset="0"/>
            </a:endParaRPr>
          </a:p>
        </p:txBody>
      </p:sp>
      <p:sp>
        <p:nvSpPr>
          <p:cNvPr id="43011" name="Rectangle 3"/>
          <p:cNvSpPr>
            <a:spLocks/>
          </p:cNvSpPr>
          <p:nvPr/>
        </p:nvSpPr>
        <p:spPr bwMode="auto">
          <a:xfrm>
            <a:off x="-25400" y="2438400"/>
            <a:ext cx="13042900" cy="6604000"/>
          </a:xfrm>
          <a:prstGeom prst="rect">
            <a:avLst/>
          </a:prstGeom>
          <a:solidFill>
            <a:srgbClr val="FFFFFF"/>
          </a:solidFill>
          <a:ln w="25400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444" name="Rectangle 4"/>
          <p:cNvSpPr>
            <a:spLocks/>
          </p:cNvSpPr>
          <p:nvPr/>
        </p:nvSpPr>
        <p:spPr bwMode="auto">
          <a:xfrm>
            <a:off x="11113" y="8851900"/>
            <a:ext cx="12993687" cy="914400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tx1"/>
            </a:solidFill>
            <a:miter lim="800000"/>
            <a:headEnd/>
            <a:tailEnd/>
          </a:ln>
          <a:effectLst>
            <a:outerShdw blurRad="127000" dist="76199" dir="2700000" algn="ctr" rotWithShape="0">
              <a:schemeClr val="bg2">
                <a:alpha val="75000"/>
              </a:schemeClr>
            </a:outerShdw>
          </a:effectLst>
        </p:spPr>
        <p:txBody>
          <a:bodyPr lIns="0" tIns="0" rIns="0" bIns="0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latin typeface="Gill Sans" pitchFamily="-108" charset="0"/>
              <a:ea typeface="ヒラギノ角ゴ Pro W3" pitchFamily="-108" charset="-128"/>
              <a:cs typeface="ヒラギノ角ゴ Pro W3" pitchFamily="-108" charset="-128"/>
              <a:sym typeface="Gill Sans" pitchFamily="-108" charset="0"/>
            </a:endParaRPr>
          </a:p>
        </p:txBody>
      </p:sp>
      <p:pic>
        <p:nvPicPr>
          <p:cNvPr id="43013" name="Picture 5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0900" y="9086850"/>
            <a:ext cx="4884738" cy="431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43014" name="Rectangle 6"/>
          <p:cNvSpPr>
            <a:spLocks noGrp="1" noChangeArrowheads="1"/>
          </p:cNvSpPr>
          <p:nvPr>
            <p:ph type="title"/>
          </p:nvPr>
        </p:nvSpPr>
        <p:spPr>
          <a:xfrm>
            <a:off x="228600" y="0"/>
            <a:ext cx="12573000" cy="1828800"/>
          </a:xfrm>
          <a:noFill/>
        </p:spPr>
        <p:txBody>
          <a:bodyPr/>
          <a:lstStyle/>
          <a:p>
            <a:pPr algn="ctr" eaLnBrk="1" hangingPunct="1"/>
            <a:r>
              <a:rPr lang="en-US" b="1" i="1" cap="small" dirty="0" smtClean="0"/>
              <a:t>Challenges of a Field-Based Curriculum</a:t>
            </a:r>
            <a:endParaRPr lang="en-US" b="1" cap="small" dirty="0"/>
          </a:p>
        </p:txBody>
      </p:sp>
      <p:sp>
        <p:nvSpPr>
          <p:cNvPr id="43015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457200" y="2590800"/>
            <a:ext cx="6654800" cy="5410200"/>
          </a:xfrm>
          <a:noFill/>
        </p:spPr>
        <p:txBody>
          <a:bodyPr/>
          <a:lstStyle/>
          <a:p>
            <a:pPr algn="ctr" eaLnBrk="1" hangingPunct="1">
              <a:buNone/>
            </a:pPr>
            <a:r>
              <a:rPr lang="en-US" sz="1800" b="1" dirty="0" smtClean="0"/>
              <a:t>Challenges of a Field-Based Curriculum</a:t>
            </a:r>
          </a:p>
          <a:p>
            <a:pPr eaLnBrk="1" hangingPunct="1"/>
            <a:r>
              <a:rPr lang="en-US" sz="1800" dirty="0" smtClean="0"/>
              <a:t>Getting started</a:t>
            </a:r>
          </a:p>
          <a:p>
            <a:pPr eaLnBrk="1" hangingPunct="1"/>
            <a:r>
              <a:rPr lang="en-US" sz="1800" dirty="0" smtClean="0"/>
              <a:t>Faculty burnout</a:t>
            </a:r>
          </a:p>
          <a:p>
            <a:pPr eaLnBrk="1" hangingPunct="1"/>
            <a:r>
              <a:rPr lang="en-US" sz="1800" dirty="0" smtClean="0"/>
              <a:t>Field equipment and transportation</a:t>
            </a:r>
          </a:p>
          <a:p>
            <a:pPr eaLnBrk="1" hangingPunct="1"/>
            <a:r>
              <a:rPr lang="en-US" sz="1800" dirty="0" smtClean="0"/>
              <a:t>Safety and physical disabilities</a:t>
            </a:r>
          </a:p>
          <a:p>
            <a:pPr eaLnBrk="1" hangingPunct="1"/>
            <a:r>
              <a:rPr lang="en-US" sz="1800" dirty="0" smtClean="0"/>
              <a:t>Rapid access to literature</a:t>
            </a:r>
          </a:p>
          <a:p>
            <a:pPr eaLnBrk="1" hangingPunct="1"/>
            <a:r>
              <a:rPr lang="en-US" sz="1800" dirty="0" smtClean="0"/>
              <a:t>Rapid access to lab results</a:t>
            </a:r>
          </a:p>
          <a:p>
            <a:pPr eaLnBrk="1" hangingPunct="1"/>
            <a:r>
              <a:rPr lang="en-US" sz="1800" dirty="0" smtClean="0"/>
              <a:t>Presentation of project results</a:t>
            </a:r>
          </a:p>
          <a:p>
            <a:pPr eaLnBrk="1" hangingPunct="1"/>
            <a:r>
              <a:rPr lang="en-US" sz="1800" dirty="0" smtClean="0"/>
              <a:t>Student adjustment to experiential immersion learning</a:t>
            </a:r>
          </a:p>
          <a:p>
            <a:pPr algn="ctr" eaLnBrk="1" hangingPunct="1">
              <a:buNone/>
            </a:pPr>
            <a:r>
              <a:rPr lang="en-US" sz="1800" b="1" dirty="0" smtClean="0"/>
              <a:t>Don’t attempt a hybrid!</a:t>
            </a:r>
          </a:p>
          <a:p>
            <a:pPr eaLnBrk="1" hangingPunct="1"/>
            <a:endParaRPr lang="en-US" sz="1800" dirty="0" smtClean="0"/>
          </a:p>
          <a:p>
            <a:pPr eaLnBrk="1" hangingPunct="1"/>
            <a:endParaRPr lang="en-US" sz="1800" dirty="0" smtClean="0"/>
          </a:p>
          <a:p>
            <a:pPr eaLnBrk="1" hangingPunct="1"/>
            <a:endParaRPr lang="en-US" sz="1800" dirty="0" smtClean="0"/>
          </a:p>
          <a:p>
            <a:pPr eaLnBrk="1" hangingPunct="1"/>
            <a:endParaRPr lang="en-US" sz="1800" dirty="0"/>
          </a:p>
        </p:txBody>
      </p:sp>
      <p:pic>
        <p:nvPicPr>
          <p:cNvPr id="43016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81800" y="2895600"/>
            <a:ext cx="5854700" cy="38989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sp>
        <p:nvSpPr>
          <p:cNvPr id="43018" name="Text Box 14"/>
          <p:cNvSpPr txBox="1">
            <a:spLocks/>
          </p:cNvSpPr>
          <p:nvPr/>
        </p:nvSpPr>
        <p:spPr bwMode="auto">
          <a:xfrm>
            <a:off x="8686800" y="8153400"/>
            <a:ext cx="990600" cy="4572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US" sz="2400" b="1" i="1">
              <a:latin typeface="Georgia" pitchFamily="-112" charset="0"/>
            </a:endParaRPr>
          </a:p>
        </p:txBody>
      </p:sp>
      <p:pic>
        <p:nvPicPr>
          <p:cNvPr id="14" name="Picture 10" descr="Logo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4800" y="7552619"/>
            <a:ext cx="1168400" cy="1164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Fig 1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578600" y="3657600"/>
            <a:ext cx="6050478" cy="39968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/>
          </p:cNvSpPr>
          <p:nvPr/>
        </p:nvSpPr>
        <p:spPr bwMode="auto">
          <a:xfrm>
            <a:off x="12700" y="-25400"/>
            <a:ext cx="12966700" cy="736600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tx1"/>
            </a:solidFill>
            <a:miter lim="800000"/>
            <a:headEnd/>
            <a:tailEnd/>
          </a:ln>
          <a:effectLst>
            <a:outerShdw blurRad="127000" dist="76199" dir="2700000" algn="ctr" rotWithShape="0">
              <a:schemeClr val="bg2">
                <a:alpha val="75999"/>
              </a:schemeClr>
            </a:outerShdw>
          </a:effectLst>
        </p:spPr>
        <p:txBody>
          <a:bodyPr lIns="0" tIns="0" rIns="0" bIns="0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latin typeface="Gill Sans" pitchFamily="-108" charset="0"/>
              <a:ea typeface="ヒラギノ角ゴ Pro W3" pitchFamily="-108" charset="-128"/>
              <a:cs typeface="ヒラギノ角ゴ Pro W3" pitchFamily="-108" charset="-128"/>
              <a:sym typeface="Gill Sans" pitchFamily="-108" charset="0"/>
            </a:endParaRPr>
          </a:p>
        </p:txBody>
      </p:sp>
      <p:sp>
        <p:nvSpPr>
          <p:cNvPr id="28675" name="Rectangle 2"/>
          <p:cNvSpPr>
            <a:spLocks/>
          </p:cNvSpPr>
          <p:nvPr/>
        </p:nvSpPr>
        <p:spPr bwMode="auto">
          <a:xfrm>
            <a:off x="-25400" y="2463800"/>
            <a:ext cx="13042900" cy="6604000"/>
          </a:xfrm>
          <a:prstGeom prst="rect">
            <a:avLst/>
          </a:prstGeom>
          <a:solidFill>
            <a:srgbClr val="FFFFFF"/>
          </a:solidFill>
          <a:ln w="25400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219" name="Rectangle 3"/>
          <p:cNvSpPr>
            <a:spLocks/>
          </p:cNvSpPr>
          <p:nvPr/>
        </p:nvSpPr>
        <p:spPr bwMode="auto">
          <a:xfrm>
            <a:off x="11113" y="8851900"/>
            <a:ext cx="12993687" cy="914400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tx1"/>
            </a:solidFill>
            <a:miter lim="800000"/>
            <a:headEnd/>
            <a:tailEnd/>
          </a:ln>
          <a:effectLst>
            <a:outerShdw blurRad="127000" dist="76199" dir="2700000" algn="ctr" rotWithShape="0">
              <a:schemeClr val="bg2">
                <a:alpha val="75000"/>
              </a:schemeClr>
            </a:outerShdw>
          </a:effectLst>
        </p:spPr>
        <p:txBody>
          <a:bodyPr lIns="0" tIns="0" rIns="0" bIns="0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latin typeface="Gill Sans" pitchFamily="-108" charset="0"/>
              <a:ea typeface="ヒラギノ角ゴ Pro W3" pitchFamily="-108" charset="-128"/>
              <a:cs typeface="ヒラギノ角ゴ Pro W3" pitchFamily="-108" charset="-128"/>
              <a:sym typeface="Gill Sans" pitchFamily="-108" charset="0"/>
            </a:endParaRPr>
          </a:p>
        </p:txBody>
      </p:sp>
      <p:pic>
        <p:nvPicPr>
          <p:cNvPr id="28677" name="Picture 4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0900" y="9086850"/>
            <a:ext cx="4884738" cy="431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28678" name="Rectangle 5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12115800" cy="18288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b="1" i="1" cap="small" dirty="0" smtClean="0"/>
              <a:t>A Need For Change at Montana Western</a:t>
            </a:r>
            <a:endParaRPr lang="en-US" b="1" cap="small" dirty="0"/>
          </a:p>
        </p:txBody>
      </p:sp>
      <p:sp>
        <p:nvSpPr>
          <p:cNvPr id="28679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533400" y="2438400"/>
            <a:ext cx="6731000" cy="3886200"/>
          </a:xfrm>
        </p:spPr>
        <p:txBody>
          <a:bodyPr/>
          <a:lstStyle/>
          <a:p>
            <a:pPr algn="ctr" eaLnBrk="1" hangingPunct="1">
              <a:buNone/>
            </a:pPr>
            <a:r>
              <a:rPr lang="en-US" sz="1800" b="1" cap="small" dirty="0" smtClean="0"/>
              <a:t>A Need For Change</a:t>
            </a:r>
          </a:p>
          <a:p>
            <a:pPr eaLnBrk="1" hangingPunct="1"/>
            <a:r>
              <a:rPr lang="en-US" sz="1800" dirty="0" smtClean="0"/>
              <a:t>UMW </a:t>
            </a:r>
            <a:r>
              <a:rPr lang="en-US" sz="1800" dirty="0"/>
              <a:t>was one of the last normal schools (teacher’s college) remaining in the U.S. in the </a:t>
            </a:r>
            <a:r>
              <a:rPr lang="en-US" sz="1800" dirty="0" smtClean="0"/>
              <a:t>1990s.</a:t>
            </a:r>
          </a:p>
          <a:p>
            <a:pPr eaLnBrk="1" hangingPunct="1"/>
            <a:r>
              <a:rPr lang="en-US" sz="1800" dirty="0"/>
              <a:t>Two degree programs (elementary and secondary education) remained viable after years of program </a:t>
            </a:r>
            <a:r>
              <a:rPr lang="en-US" sz="1800" dirty="0" smtClean="0"/>
              <a:t>eliminations.</a:t>
            </a:r>
          </a:p>
          <a:p>
            <a:pPr eaLnBrk="1" hangingPunct="1"/>
            <a:r>
              <a:rPr lang="en-US" sz="1800" dirty="0"/>
              <a:t>The campus survived numerous closure attempts and was politically and financially </a:t>
            </a:r>
            <a:r>
              <a:rPr lang="en-US" sz="1800" dirty="0" smtClean="0"/>
              <a:t>vulnerable. </a:t>
            </a:r>
            <a:endParaRPr lang="en-US" sz="1800" dirty="0"/>
          </a:p>
          <a:p>
            <a:pPr eaLnBrk="1" hangingPunct="1"/>
            <a:r>
              <a:rPr lang="en-US" sz="1800" dirty="0"/>
              <a:t>Small size (~800 students) was viewed as a sign of weakness by decision makers in the Montana University </a:t>
            </a:r>
            <a:r>
              <a:rPr lang="en-US" sz="1800" dirty="0" smtClean="0"/>
              <a:t>System.</a:t>
            </a:r>
          </a:p>
          <a:p>
            <a:pPr eaLnBrk="1" hangingPunct="1">
              <a:buFont typeface="Georgia" pitchFamily="-112" charset="0"/>
              <a:buNone/>
            </a:pPr>
            <a:endParaRPr lang="en-US" sz="2000" dirty="0"/>
          </a:p>
        </p:txBody>
      </p:sp>
      <p:pic>
        <p:nvPicPr>
          <p:cNvPr id="28680" name="Picture 10" descr="Log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7552619"/>
            <a:ext cx="1168400" cy="1164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9702800" y="8458200"/>
            <a:ext cx="29323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  <a:cs typeface="Gill Sans"/>
              </a:rPr>
              <a:t>Montana State Normal School – 1890s </a:t>
            </a:r>
            <a:endParaRPr lang="en-US" dirty="0">
              <a:latin typeface="+mn-lt"/>
              <a:cs typeface="Gill Sans"/>
            </a:endParaRP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06600" y="6172200"/>
            <a:ext cx="3298599" cy="2286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 descr="Fig 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340600" y="2743200"/>
            <a:ext cx="5280080" cy="569029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/>
          </p:cNvSpPr>
          <p:nvPr/>
        </p:nvSpPr>
        <p:spPr bwMode="auto">
          <a:xfrm>
            <a:off x="12700" y="-25400"/>
            <a:ext cx="12966700" cy="736600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tx1"/>
            </a:solidFill>
            <a:miter lim="800000"/>
            <a:headEnd/>
            <a:tailEnd/>
          </a:ln>
          <a:effectLst>
            <a:outerShdw blurRad="127000" dist="76199" dir="2700000" algn="ctr" rotWithShape="0">
              <a:schemeClr val="bg2">
                <a:alpha val="75999"/>
              </a:schemeClr>
            </a:outerShdw>
          </a:effectLst>
        </p:spPr>
        <p:txBody>
          <a:bodyPr lIns="0" tIns="0" rIns="0" bIns="0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latin typeface="Gill Sans" pitchFamily="-108" charset="0"/>
              <a:ea typeface="ヒラギノ角ゴ Pro W3" pitchFamily="-108" charset="-128"/>
              <a:cs typeface="ヒラギノ角ゴ Pro W3" pitchFamily="-108" charset="-128"/>
              <a:sym typeface="Gill Sans" pitchFamily="-108" charset="0"/>
            </a:endParaRPr>
          </a:p>
        </p:txBody>
      </p:sp>
      <p:sp>
        <p:nvSpPr>
          <p:cNvPr id="28675" name="Rectangle 2"/>
          <p:cNvSpPr>
            <a:spLocks/>
          </p:cNvSpPr>
          <p:nvPr/>
        </p:nvSpPr>
        <p:spPr bwMode="auto">
          <a:xfrm>
            <a:off x="-25400" y="2438400"/>
            <a:ext cx="13042900" cy="6604000"/>
          </a:xfrm>
          <a:prstGeom prst="rect">
            <a:avLst/>
          </a:prstGeom>
          <a:solidFill>
            <a:srgbClr val="FFFFFF"/>
          </a:solidFill>
          <a:ln w="25400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219" name="Rectangle 3"/>
          <p:cNvSpPr>
            <a:spLocks/>
          </p:cNvSpPr>
          <p:nvPr/>
        </p:nvSpPr>
        <p:spPr bwMode="auto">
          <a:xfrm>
            <a:off x="11113" y="8851900"/>
            <a:ext cx="12993687" cy="914400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tx1"/>
            </a:solidFill>
            <a:miter lim="800000"/>
            <a:headEnd/>
            <a:tailEnd/>
          </a:ln>
          <a:effectLst>
            <a:outerShdw blurRad="127000" dist="76199" dir="2700000" algn="ctr" rotWithShape="0">
              <a:schemeClr val="bg2">
                <a:alpha val="75000"/>
              </a:schemeClr>
            </a:outerShdw>
          </a:effectLst>
        </p:spPr>
        <p:txBody>
          <a:bodyPr lIns="0" tIns="0" rIns="0" bIns="0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latin typeface="Gill Sans" pitchFamily="-108" charset="0"/>
              <a:ea typeface="ヒラギノ角ゴ Pro W3" pitchFamily="-108" charset="-128"/>
              <a:cs typeface="ヒラギノ角ゴ Pro W3" pitchFamily="-108" charset="-128"/>
              <a:sym typeface="Gill Sans" pitchFamily="-108" charset="0"/>
            </a:endParaRPr>
          </a:p>
        </p:txBody>
      </p:sp>
      <p:pic>
        <p:nvPicPr>
          <p:cNvPr id="28677" name="Picture 4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0900" y="9086850"/>
            <a:ext cx="4884738" cy="431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28678" name="Rectangle 5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12115800" cy="18288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b="1" i="1" cap="small" dirty="0" smtClean="0"/>
              <a:t>A Desire for Change at Montana Western</a:t>
            </a:r>
            <a:endParaRPr lang="en-US" b="1" cap="small" dirty="0"/>
          </a:p>
        </p:txBody>
      </p:sp>
      <p:sp>
        <p:nvSpPr>
          <p:cNvPr id="28679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533400" y="2438400"/>
            <a:ext cx="6731000" cy="2971800"/>
          </a:xfrm>
        </p:spPr>
        <p:txBody>
          <a:bodyPr/>
          <a:lstStyle/>
          <a:p>
            <a:pPr algn="ctr" eaLnBrk="1" hangingPunct="1">
              <a:buNone/>
            </a:pPr>
            <a:r>
              <a:rPr lang="en-US" sz="1800" b="1" cap="small" dirty="0" smtClean="0"/>
              <a:t>A Desire For Change</a:t>
            </a:r>
          </a:p>
          <a:p>
            <a:pPr eaLnBrk="1" hangingPunct="1"/>
            <a:r>
              <a:rPr lang="en-US" sz="1800" dirty="0" smtClean="0"/>
              <a:t>Some faculty concluded that authentic practice in the discipline is the best possible learning experience for our students. </a:t>
            </a:r>
          </a:p>
          <a:p>
            <a:pPr eaLnBrk="1" hangingPunct="1"/>
            <a:r>
              <a:rPr lang="en-US" sz="1800" dirty="0" smtClean="0"/>
              <a:t>Incorporation of authentic practice is best done through experiential immersion learning in the field.</a:t>
            </a:r>
          </a:p>
          <a:p>
            <a:pPr eaLnBrk="1" hangingPunct="1"/>
            <a:r>
              <a:rPr lang="en-US" sz="1800" dirty="0" smtClean="0"/>
              <a:t>We (the geoscientists) wanted student portfolios to be filled with field-based examples of skills and knowledge.</a:t>
            </a:r>
          </a:p>
        </p:txBody>
      </p:sp>
      <p:pic>
        <p:nvPicPr>
          <p:cNvPr id="28680" name="Picture 10" descr="Log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7552619"/>
            <a:ext cx="1168400" cy="1164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5511800" y="8305800"/>
            <a:ext cx="10596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+mn-lt"/>
              </a:rPr>
              <a:t>UMW today!</a:t>
            </a:r>
            <a:endParaRPr lang="en-US" dirty="0">
              <a:latin typeface="+mn-lt"/>
            </a:endParaRPr>
          </a:p>
        </p:txBody>
      </p:sp>
      <p:pic>
        <p:nvPicPr>
          <p:cNvPr id="13" name="Picture 12" descr="Fig 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549400" y="5486400"/>
            <a:ext cx="5307123" cy="2743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13" descr="Fig 8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874000" y="2667000"/>
            <a:ext cx="4457700" cy="5943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/>
          </p:cNvSpPr>
          <p:nvPr/>
        </p:nvSpPr>
        <p:spPr bwMode="auto">
          <a:xfrm>
            <a:off x="12700" y="-25400"/>
            <a:ext cx="12966700" cy="736600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tx1"/>
            </a:solidFill>
            <a:miter lim="800000"/>
            <a:headEnd/>
            <a:tailEnd/>
          </a:ln>
          <a:effectLst>
            <a:outerShdw blurRad="127000" dist="76199" dir="2700000" algn="ctr" rotWithShape="0">
              <a:schemeClr val="bg2">
                <a:alpha val="75999"/>
              </a:schemeClr>
            </a:outerShdw>
          </a:effectLst>
        </p:spPr>
        <p:txBody>
          <a:bodyPr lIns="0" tIns="0" rIns="0" bIns="0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latin typeface="Gill Sans" pitchFamily="-108" charset="0"/>
              <a:ea typeface="ヒラギノ角ゴ Pro W3" pitchFamily="-108" charset="-128"/>
              <a:cs typeface="ヒラギノ角ゴ Pro W3" pitchFamily="-108" charset="-128"/>
              <a:sym typeface="Gill Sans" pitchFamily="-108" charset="0"/>
            </a:endParaRPr>
          </a:p>
        </p:txBody>
      </p:sp>
      <p:sp>
        <p:nvSpPr>
          <p:cNvPr id="30723" name="Rectangle 3"/>
          <p:cNvSpPr>
            <a:spLocks/>
          </p:cNvSpPr>
          <p:nvPr/>
        </p:nvSpPr>
        <p:spPr bwMode="auto">
          <a:xfrm>
            <a:off x="-25400" y="2438400"/>
            <a:ext cx="13042900" cy="6604000"/>
          </a:xfrm>
          <a:prstGeom prst="rect">
            <a:avLst/>
          </a:prstGeom>
          <a:solidFill>
            <a:srgbClr val="FFFFFF"/>
          </a:solidFill>
          <a:ln w="25400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4516" name="Rectangle 4"/>
          <p:cNvSpPr>
            <a:spLocks/>
          </p:cNvSpPr>
          <p:nvPr/>
        </p:nvSpPr>
        <p:spPr bwMode="auto">
          <a:xfrm>
            <a:off x="11113" y="8851900"/>
            <a:ext cx="12993687" cy="914400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tx1"/>
            </a:solidFill>
            <a:miter lim="800000"/>
            <a:headEnd/>
            <a:tailEnd/>
          </a:ln>
          <a:effectLst>
            <a:outerShdw blurRad="127000" dist="76199" dir="2700000" algn="ctr" rotWithShape="0">
              <a:schemeClr val="bg2">
                <a:alpha val="75000"/>
              </a:schemeClr>
            </a:outerShdw>
          </a:effectLst>
        </p:spPr>
        <p:txBody>
          <a:bodyPr lIns="0" tIns="0" rIns="0" bIns="0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latin typeface="Gill Sans" pitchFamily="-108" charset="0"/>
              <a:ea typeface="ヒラギノ角ゴ Pro W3" pitchFamily="-108" charset="-128"/>
              <a:cs typeface="ヒラギノ角ゴ Pro W3" pitchFamily="-108" charset="-128"/>
              <a:sym typeface="Gill Sans" pitchFamily="-108" charset="0"/>
            </a:endParaRPr>
          </a:p>
        </p:txBody>
      </p:sp>
      <p:pic>
        <p:nvPicPr>
          <p:cNvPr id="30725" name="Picture 5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0900" y="9086850"/>
            <a:ext cx="4884738" cy="431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30726" name="Rectangle 6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12115800" cy="1828800"/>
          </a:xfrm>
          <a:noFill/>
        </p:spPr>
        <p:txBody>
          <a:bodyPr/>
          <a:lstStyle/>
          <a:p>
            <a:pPr algn="ctr" eaLnBrk="1" hangingPunct="1"/>
            <a:r>
              <a:rPr lang="en-US" b="1" i="1" cap="small" dirty="0" smtClean="0"/>
              <a:t>Experience One in the Geosciences</a:t>
            </a:r>
            <a:endParaRPr lang="en-US" b="1" cap="small" dirty="0" smtClean="0"/>
          </a:p>
        </p:txBody>
      </p:sp>
      <p:sp>
        <p:nvSpPr>
          <p:cNvPr id="30727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533400" y="2438400"/>
            <a:ext cx="7112000" cy="3048000"/>
          </a:xfrm>
        </p:spPr>
        <p:txBody>
          <a:bodyPr/>
          <a:lstStyle/>
          <a:p>
            <a:pPr algn="ctr" eaLnBrk="1" hangingPunct="1">
              <a:buNone/>
            </a:pPr>
            <a:r>
              <a:rPr lang="en-US" sz="1800" b="1" cap="small" dirty="0" smtClean="0"/>
              <a:t>Experience One in the Geosciences</a:t>
            </a:r>
          </a:p>
          <a:p>
            <a:pPr eaLnBrk="1" hangingPunct="1"/>
            <a:r>
              <a:rPr lang="en-US" sz="1800" dirty="0" smtClean="0"/>
              <a:t>Students </a:t>
            </a:r>
            <a:r>
              <a:rPr lang="en-US" sz="1800" dirty="0"/>
              <a:t>take one class at a time for 18 instructional </a:t>
            </a:r>
            <a:r>
              <a:rPr lang="en-US" sz="1800" dirty="0" smtClean="0"/>
              <a:t>days.</a:t>
            </a:r>
          </a:p>
          <a:p>
            <a:pPr eaLnBrk="1" hangingPunct="1"/>
            <a:r>
              <a:rPr lang="en-US" sz="1800" dirty="0" err="1" smtClean="0"/>
              <a:t>Geoscience</a:t>
            </a:r>
            <a:r>
              <a:rPr lang="en-US" sz="1800" dirty="0" smtClean="0"/>
              <a:t> students meet anytime between 8:15 a.m. and 3:15 p.m.</a:t>
            </a:r>
          </a:p>
          <a:p>
            <a:pPr eaLnBrk="1" hangingPunct="1"/>
            <a:r>
              <a:rPr lang="en-US" sz="1800" dirty="0" smtClean="0"/>
              <a:t>All classes have a field component and many are taught in the field.</a:t>
            </a:r>
          </a:p>
          <a:p>
            <a:pPr eaLnBrk="1" hangingPunct="1"/>
            <a:r>
              <a:rPr lang="en-US" sz="1800" dirty="0" smtClean="0"/>
              <a:t>Students </a:t>
            </a:r>
            <a:r>
              <a:rPr lang="en-US" sz="1800" dirty="0"/>
              <a:t>are immersed with limited </a:t>
            </a:r>
            <a:r>
              <a:rPr lang="en-US" sz="1800" dirty="0" smtClean="0"/>
              <a:t>distractions.</a:t>
            </a:r>
          </a:p>
          <a:p>
            <a:pPr eaLnBrk="1" hangingPunct="1"/>
            <a:r>
              <a:rPr lang="en-US" sz="1800" dirty="0" smtClean="0"/>
              <a:t>Student </a:t>
            </a:r>
            <a:r>
              <a:rPr lang="en-US" sz="1800" dirty="0"/>
              <a:t>assessment</a:t>
            </a:r>
            <a:r>
              <a:rPr lang="en-US" sz="1800" dirty="0" smtClean="0"/>
              <a:t> is based on </a:t>
            </a:r>
            <a:r>
              <a:rPr lang="en-US" sz="1800" dirty="0"/>
              <a:t>application of </a:t>
            </a:r>
            <a:r>
              <a:rPr lang="en-US" sz="1800" dirty="0" smtClean="0"/>
              <a:t>knowledge.</a:t>
            </a:r>
          </a:p>
          <a:p>
            <a:pPr eaLnBrk="1" hangingPunct="1"/>
            <a:endParaRPr lang="en-US" sz="2000" dirty="0"/>
          </a:p>
        </p:txBody>
      </p:sp>
      <p:pic>
        <p:nvPicPr>
          <p:cNvPr id="13" name="Picture 10" descr="Log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7552619"/>
            <a:ext cx="1168400" cy="1164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Fig 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625600" y="5486400"/>
            <a:ext cx="4787900" cy="315452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Picture 11" descr="Fig 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026400" y="2667000"/>
            <a:ext cx="4384675" cy="58462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1026"/>
          <p:cNvSpPr>
            <a:spLocks/>
          </p:cNvSpPr>
          <p:nvPr/>
        </p:nvSpPr>
        <p:spPr bwMode="auto">
          <a:xfrm>
            <a:off x="12700" y="-25400"/>
            <a:ext cx="12966700" cy="736600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tx1"/>
            </a:solidFill>
            <a:miter lim="800000"/>
            <a:headEnd/>
            <a:tailEnd/>
          </a:ln>
          <a:effectLst>
            <a:outerShdw blurRad="127000" dist="76199" dir="2700000" algn="ctr" rotWithShape="0">
              <a:schemeClr val="bg2">
                <a:alpha val="75999"/>
              </a:schemeClr>
            </a:outerShdw>
          </a:effectLst>
        </p:spPr>
        <p:txBody>
          <a:bodyPr lIns="0" tIns="0" rIns="0" bIns="0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latin typeface="Gill Sans" pitchFamily="-108" charset="0"/>
              <a:ea typeface="ヒラギノ角ゴ Pro W3" pitchFamily="-108" charset="-128"/>
              <a:cs typeface="ヒラギノ角ゴ Pro W3" pitchFamily="-108" charset="-128"/>
              <a:sym typeface="Gill Sans" pitchFamily="-108" charset="0"/>
            </a:endParaRPr>
          </a:p>
        </p:txBody>
      </p:sp>
      <p:sp>
        <p:nvSpPr>
          <p:cNvPr id="32771" name="Rectangle 1027"/>
          <p:cNvSpPr>
            <a:spLocks/>
          </p:cNvSpPr>
          <p:nvPr/>
        </p:nvSpPr>
        <p:spPr bwMode="auto">
          <a:xfrm>
            <a:off x="0" y="2438400"/>
            <a:ext cx="13042900" cy="6604000"/>
          </a:xfrm>
          <a:prstGeom prst="rect">
            <a:avLst/>
          </a:prstGeom>
          <a:solidFill>
            <a:srgbClr val="FFFFFF"/>
          </a:solidFill>
          <a:ln w="25400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4996" name="Rectangle 1028"/>
          <p:cNvSpPr>
            <a:spLocks/>
          </p:cNvSpPr>
          <p:nvPr/>
        </p:nvSpPr>
        <p:spPr bwMode="auto">
          <a:xfrm>
            <a:off x="11113" y="8851900"/>
            <a:ext cx="12993687" cy="914400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tx1"/>
            </a:solidFill>
            <a:miter lim="800000"/>
            <a:headEnd/>
            <a:tailEnd/>
          </a:ln>
          <a:effectLst>
            <a:outerShdw blurRad="127000" dist="76199" dir="2700000" algn="ctr" rotWithShape="0">
              <a:schemeClr val="bg2">
                <a:alpha val="75000"/>
              </a:schemeClr>
            </a:outerShdw>
          </a:effectLst>
        </p:spPr>
        <p:txBody>
          <a:bodyPr lIns="0" tIns="0" rIns="0" bIns="0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latin typeface="Gill Sans" pitchFamily="-108" charset="0"/>
              <a:ea typeface="ヒラギノ角ゴ Pro W3" pitchFamily="-108" charset="-128"/>
              <a:cs typeface="ヒラギノ角ゴ Pro W3" pitchFamily="-108" charset="-128"/>
              <a:sym typeface="Gill Sans" pitchFamily="-108" charset="0"/>
            </a:endParaRPr>
          </a:p>
        </p:txBody>
      </p:sp>
      <p:pic>
        <p:nvPicPr>
          <p:cNvPr id="32773" name="Picture 1029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0900" y="9086850"/>
            <a:ext cx="4884738" cy="431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32774" name="Rectangle 1030"/>
          <p:cNvSpPr>
            <a:spLocks noGrp="1" noChangeArrowheads="1"/>
          </p:cNvSpPr>
          <p:nvPr>
            <p:ph type="title"/>
          </p:nvPr>
        </p:nvSpPr>
        <p:spPr>
          <a:xfrm>
            <a:off x="228600" y="0"/>
            <a:ext cx="12573000" cy="1828800"/>
          </a:xfrm>
          <a:noFill/>
        </p:spPr>
        <p:txBody>
          <a:bodyPr/>
          <a:lstStyle/>
          <a:p>
            <a:pPr algn="ctr" eaLnBrk="1" hangingPunct="1"/>
            <a:r>
              <a:rPr lang="en-US" b="1" i="1" cap="small" dirty="0"/>
              <a:t>UMW </a:t>
            </a:r>
            <a:r>
              <a:rPr lang="en-US" b="1" i="1" cap="small" dirty="0" err="1" smtClean="0"/>
              <a:t>Geoscience</a:t>
            </a:r>
            <a:r>
              <a:rPr lang="en-US" b="1" i="1" cap="small" dirty="0" smtClean="0"/>
              <a:t> Curriculum</a:t>
            </a:r>
            <a:endParaRPr lang="en-US" b="1" cap="small" dirty="0"/>
          </a:p>
        </p:txBody>
      </p:sp>
      <p:sp>
        <p:nvSpPr>
          <p:cNvPr id="32776" name="Text Box 1034"/>
          <p:cNvSpPr txBox="1">
            <a:spLocks/>
          </p:cNvSpPr>
          <p:nvPr/>
        </p:nvSpPr>
        <p:spPr bwMode="auto">
          <a:xfrm>
            <a:off x="8686800" y="8153400"/>
            <a:ext cx="990600" cy="4572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US" sz="2400" b="1" i="1">
              <a:latin typeface="Georgia" pitchFamily="-112" charset="0"/>
            </a:endParaRPr>
          </a:p>
        </p:txBody>
      </p:sp>
      <p:sp>
        <p:nvSpPr>
          <p:cNvPr id="32777" name="Text Box 1040"/>
          <p:cNvSpPr txBox="1">
            <a:spLocks/>
          </p:cNvSpPr>
          <p:nvPr/>
        </p:nvSpPr>
        <p:spPr bwMode="auto">
          <a:xfrm>
            <a:off x="6807200" y="2590800"/>
            <a:ext cx="5105400" cy="483209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400" b="1" dirty="0">
                <a:solidFill>
                  <a:schemeClr val="tx1"/>
                </a:solidFill>
                <a:latin typeface="Times" pitchFamily="-112" charset="0"/>
              </a:rPr>
              <a:t>OPTION IN GEOLOGY			</a:t>
            </a:r>
            <a:endParaRPr lang="en-US" sz="1400" b="1" dirty="0" smtClean="0">
              <a:solidFill>
                <a:schemeClr val="tx1"/>
              </a:solidFill>
              <a:latin typeface="Times" pitchFamily="-112" charset="0"/>
            </a:endParaRPr>
          </a:p>
          <a:p>
            <a:endParaRPr lang="en-US" sz="1400" dirty="0" smtClean="0">
              <a:solidFill>
                <a:schemeClr val="tx1"/>
              </a:solidFill>
              <a:latin typeface="Times" pitchFamily="-112" charset="0"/>
            </a:endParaRPr>
          </a:p>
          <a:p>
            <a:r>
              <a:rPr lang="en-US" sz="1400" dirty="0" smtClean="0">
                <a:solidFill>
                  <a:schemeClr val="tx1"/>
                </a:solidFill>
                <a:latin typeface="Times" pitchFamily="-112" charset="0"/>
              </a:rPr>
              <a:t>GEO</a:t>
            </a:r>
            <a:r>
              <a:rPr lang="en-US" sz="1400" dirty="0">
                <a:solidFill>
                  <a:schemeClr val="tx1"/>
                </a:solidFill>
                <a:latin typeface="Times" pitchFamily="-112" charset="0"/>
              </a:rPr>
              <a:t>	230	Geology of the American West</a:t>
            </a:r>
            <a:endParaRPr lang="en-US" sz="1400" b="1" dirty="0">
              <a:solidFill>
                <a:schemeClr val="tx1"/>
              </a:solidFill>
              <a:latin typeface="Times" pitchFamily="-112" charset="0"/>
            </a:endParaRPr>
          </a:p>
          <a:p>
            <a:r>
              <a:rPr lang="en-US" sz="1400" dirty="0">
                <a:solidFill>
                  <a:schemeClr val="tx1"/>
                </a:solidFill>
                <a:latin typeface="Times" pitchFamily="-112" charset="0"/>
              </a:rPr>
              <a:t>GEO	315	Structural </a:t>
            </a:r>
            <a:r>
              <a:rPr lang="en-US" sz="1400" dirty="0" smtClean="0">
                <a:solidFill>
                  <a:schemeClr val="tx1"/>
                </a:solidFill>
                <a:latin typeface="Times" pitchFamily="-112" charset="0"/>
              </a:rPr>
              <a:t>Geology</a:t>
            </a:r>
            <a:r>
              <a:rPr lang="en-US" sz="1400" b="1" dirty="0" smtClean="0">
                <a:solidFill>
                  <a:schemeClr val="tx1"/>
                </a:solidFill>
                <a:latin typeface="Times" pitchFamily="-112" charset="0"/>
              </a:rPr>
              <a:t>*</a:t>
            </a:r>
          </a:p>
          <a:p>
            <a:r>
              <a:rPr lang="en-US" sz="1400" dirty="0">
                <a:solidFill>
                  <a:schemeClr val="tx1"/>
                </a:solidFill>
                <a:latin typeface="Times" pitchFamily="-112" charset="0"/>
              </a:rPr>
              <a:t>GEO	378	</a:t>
            </a:r>
            <a:r>
              <a:rPr lang="en-US" sz="1400" dirty="0" err="1">
                <a:solidFill>
                  <a:schemeClr val="tx1"/>
                </a:solidFill>
                <a:latin typeface="Times" pitchFamily="-112" charset="0"/>
              </a:rPr>
              <a:t>Surficial</a:t>
            </a:r>
            <a:r>
              <a:rPr lang="en-US" sz="1400" dirty="0">
                <a:solidFill>
                  <a:schemeClr val="tx1"/>
                </a:solidFill>
                <a:latin typeface="Times" pitchFamily="-112" charset="0"/>
              </a:rPr>
              <a:t> </a:t>
            </a:r>
            <a:r>
              <a:rPr lang="en-US" sz="1400" dirty="0" smtClean="0">
                <a:solidFill>
                  <a:schemeClr val="tx1"/>
                </a:solidFill>
                <a:latin typeface="Times" pitchFamily="-112" charset="0"/>
              </a:rPr>
              <a:t>Processes</a:t>
            </a:r>
            <a:r>
              <a:rPr lang="en-US" sz="1400" b="1" dirty="0" smtClean="0">
                <a:solidFill>
                  <a:schemeClr val="tx1"/>
                </a:solidFill>
                <a:latin typeface="Times" pitchFamily="-112" charset="0"/>
              </a:rPr>
              <a:t>*</a:t>
            </a:r>
          </a:p>
          <a:p>
            <a:r>
              <a:rPr lang="en-US" sz="1400" dirty="0">
                <a:solidFill>
                  <a:schemeClr val="tx1"/>
                </a:solidFill>
                <a:latin typeface="Times" pitchFamily="-112" charset="0"/>
              </a:rPr>
              <a:t>GEO	409	Sedimentation and </a:t>
            </a:r>
            <a:r>
              <a:rPr lang="en-US" sz="1400" dirty="0" err="1">
                <a:solidFill>
                  <a:schemeClr val="tx1"/>
                </a:solidFill>
                <a:latin typeface="Times" pitchFamily="-112" charset="0"/>
              </a:rPr>
              <a:t>Stratigraphy</a:t>
            </a:r>
            <a:endParaRPr lang="en-US" sz="1400" dirty="0">
              <a:solidFill>
                <a:schemeClr val="tx1"/>
              </a:solidFill>
              <a:latin typeface="Times" pitchFamily="-112" charset="0"/>
            </a:endParaRPr>
          </a:p>
          <a:p>
            <a:r>
              <a:rPr lang="en-US" sz="1400" dirty="0">
                <a:solidFill>
                  <a:schemeClr val="tx1"/>
                </a:solidFill>
                <a:latin typeface="Times" pitchFamily="-112" charset="0"/>
              </a:rPr>
              <a:t>GEO	421	Hydrology</a:t>
            </a:r>
            <a:endParaRPr lang="en-US" sz="1400" b="1" dirty="0">
              <a:solidFill>
                <a:schemeClr val="tx1"/>
              </a:solidFill>
              <a:latin typeface="Times" pitchFamily="-112" charset="0"/>
            </a:endParaRPr>
          </a:p>
          <a:p>
            <a:r>
              <a:rPr lang="en-US" sz="1400" dirty="0">
                <a:solidFill>
                  <a:schemeClr val="tx1"/>
                </a:solidFill>
                <a:latin typeface="Times" pitchFamily="-112" charset="0"/>
              </a:rPr>
              <a:t>GEO	431	Environmental Geochemistry</a:t>
            </a:r>
            <a:endParaRPr lang="en-US" sz="1400" b="1" dirty="0">
              <a:solidFill>
                <a:schemeClr val="tx1"/>
              </a:solidFill>
              <a:latin typeface="Times" pitchFamily="-112" charset="0"/>
            </a:endParaRPr>
          </a:p>
          <a:p>
            <a:r>
              <a:rPr lang="en-US" sz="1400" dirty="0">
                <a:solidFill>
                  <a:schemeClr val="tx1"/>
                </a:solidFill>
                <a:latin typeface="Times" pitchFamily="-112" charset="0"/>
              </a:rPr>
              <a:t>GEO	494	Geology Seminar	</a:t>
            </a:r>
          </a:p>
          <a:p>
            <a:endParaRPr lang="en-US" sz="1400" dirty="0">
              <a:solidFill>
                <a:schemeClr val="tx1"/>
              </a:solidFill>
              <a:latin typeface="Times" pitchFamily="-112" charset="0"/>
            </a:endParaRPr>
          </a:p>
          <a:p>
            <a:r>
              <a:rPr lang="en-US" sz="1400" b="1" dirty="0">
                <a:solidFill>
                  <a:schemeClr val="tx1"/>
                </a:solidFill>
                <a:latin typeface="Times" pitchFamily="-112" charset="0"/>
              </a:rPr>
              <a:t>OTHER OPTIONS:</a:t>
            </a:r>
          </a:p>
          <a:p>
            <a:endParaRPr lang="en-US" sz="1400" b="1" dirty="0">
              <a:solidFill>
                <a:schemeClr val="tx1"/>
              </a:solidFill>
              <a:latin typeface="Times" pitchFamily="-112" charset="0"/>
            </a:endParaRPr>
          </a:p>
          <a:p>
            <a:r>
              <a:rPr lang="en-US" sz="1400" dirty="0">
                <a:solidFill>
                  <a:schemeClr val="tx1"/>
                </a:solidFill>
                <a:latin typeface="Times" pitchFamily="-112" charset="0"/>
              </a:rPr>
              <a:t>Geochemistry</a:t>
            </a:r>
          </a:p>
          <a:p>
            <a:r>
              <a:rPr lang="en-US" sz="1400" dirty="0">
                <a:solidFill>
                  <a:schemeClr val="tx1"/>
                </a:solidFill>
                <a:latin typeface="Times" pitchFamily="-112" charset="0"/>
              </a:rPr>
              <a:t>Sustainable Natural Resource Management</a:t>
            </a:r>
          </a:p>
          <a:p>
            <a:r>
              <a:rPr lang="en-US" sz="1400" dirty="0">
                <a:solidFill>
                  <a:schemeClr val="tx1"/>
                </a:solidFill>
                <a:latin typeface="Times" pitchFamily="-112" charset="0"/>
              </a:rPr>
              <a:t>Wetlands Management</a:t>
            </a:r>
          </a:p>
          <a:p>
            <a:endParaRPr lang="en-US" sz="1400" dirty="0">
              <a:solidFill>
                <a:schemeClr val="tx1"/>
              </a:solidFill>
              <a:latin typeface="Times" pitchFamily="-112" charset="0"/>
            </a:endParaRPr>
          </a:p>
          <a:p>
            <a:r>
              <a:rPr lang="en-US" sz="1400" b="1" dirty="0">
                <a:solidFill>
                  <a:schemeClr val="tx1"/>
                </a:solidFill>
                <a:latin typeface="Times" pitchFamily="-112" charset="0"/>
              </a:rPr>
              <a:t>OTHER GEOSCIENCE DEGREES:</a:t>
            </a:r>
          </a:p>
          <a:p>
            <a:endParaRPr lang="en-US" sz="1400" dirty="0">
              <a:solidFill>
                <a:schemeClr val="tx1"/>
              </a:solidFill>
              <a:latin typeface="Times" pitchFamily="-112" charset="0"/>
            </a:endParaRPr>
          </a:p>
          <a:p>
            <a:r>
              <a:rPr lang="en-US" sz="1400" dirty="0">
                <a:solidFill>
                  <a:schemeClr val="tx1"/>
                </a:solidFill>
                <a:latin typeface="Times" pitchFamily="-112" charset="0"/>
              </a:rPr>
              <a:t>BS: Environmental Interpretation</a:t>
            </a:r>
          </a:p>
          <a:p>
            <a:r>
              <a:rPr lang="en-US" sz="1400" dirty="0">
                <a:solidFill>
                  <a:schemeClr val="tx1"/>
                </a:solidFill>
                <a:latin typeface="Times" pitchFamily="-112" charset="0"/>
              </a:rPr>
              <a:t>Option: Geological Naturalist</a:t>
            </a:r>
          </a:p>
          <a:p>
            <a:endParaRPr lang="en-US" sz="1400" dirty="0">
              <a:solidFill>
                <a:schemeClr val="tx1"/>
              </a:solidFill>
              <a:latin typeface="Times" pitchFamily="-112" charset="0"/>
            </a:endParaRPr>
          </a:p>
          <a:p>
            <a:endParaRPr lang="en-US" sz="1400" dirty="0">
              <a:solidFill>
                <a:schemeClr val="tx1"/>
              </a:solidFill>
              <a:latin typeface="Times" pitchFamily="-112" charset="0"/>
            </a:endParaRPr>
          </a:p>
        </p:txBody>
      </p:sp>
      <p:sp>
        <p:nvSpPr>
          <p:cNvPr id="32778" name="Text Box 1046"/>
          <p:cNvSpPr txBox="1">
            <a:spLocks/>
          </p:cNvSpPr>
          <p:nvPr/>
        </p:nvSpPr>
        <p:spPr bwMode="auto">
          <a:xfrm>
            <a:off x="1066800" y="2590800"/>
            <a:ext cx="5670550" cy="504753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400" b="1" dirty="0">
                <a:solidFill>
                  <a:schemeClr val="tx1"/>
                </a:solidFill>
                <a:latin typeface="Times" pitchFamily="-112" charset="0"/>
              </a:rPr>
              <a:t>BS: ENVIRONMENTAL SCIENCE</a:t>
            </a:r>
          </a:p>
          <a:p>
            <a:r>
              <a:rPr lang="en-US" sz="1400" b="1" dirty="0">
                <a:solidFill>
                  <a:schemeClr val="tx1"/>
                </a:solidFill>
                <a:latin typeface="Times" pitchFamily="-112" charset="0"/>
              </a:rPr>
              <a:t>			</a:t>
            </a:r>
            <a:endParaRPr lang="en-US" sz="1400" dirty="0">
              <a:solidFill>
                <a:schemeClr val="tx1"/>
              </a:solidFill>
              <a:latin typeface="Times" pitchFamily="-112" charset="0"/>
            </a:endParaRPr>
          </a:p>
          <a:p>
            <a:r>
              <a:rPr lang="en-US" sz="1400" dirty="0">
                <a:solidFill>
                  <a:schemeClr val="tx1"/>
                </a:solidFill>
                <a:latin typeface="Times" pitchFamily="-112" charset="0"/>
              </a:rPr>
              <a:t>BIO	214	General </a:t>
            </a:r>
            <a:r>
              <a:rPr lang="en-US" sz="1400" dirty="0" smtClean="0">
                <a:solidFill>
                  <a:schemeClr val="tx1"/>
                </a:solidFill>
                <a:latin typeface="Times" pitchFamily="-112" charset="0"/>
              </a:rPr>
              <a:t>Botany</a:t>
            </a:r>
          </a:p>
          <a:p>
            <a:r>
              <a:rPr lang="en-US" sz="1400" dirty="0">
                <a:solidFill>
                  <a:schemeClr val="tx1"/>
                </a:solidFill>
                <a:latin typeface="Times" pitchFamily="-112" charset="0"/>
              </a:rPr>
              <a:t>CHMY	131	General Chemistry</a:t>
            </a:r>
          </a:p>
          <a:p>
            <a:r>
              <a:rPr lang="en-US" sz="1400" dirty="0">
                <a:solidFill>
                  <a:schemeClr val="tx1"/>
                </a:solidFill>
                <a:latin typeface="Times" pitchFamily="-112" charset="0"/>
              </a:rPr>
              <a:t>CHMY	132	General Chemistry</a:t>
            </a:r>
          </a:p>
          <a:p>
            <a:r>
              <a:rPr lang="en-US" sz="1400" dirty="0">
                <a:solidFill>
                  <a:schemeClr val="tx1"/>
                </a:solidFill>
                <a:latin typeface="Times" pitchFamily="-112" charset="0"/>
              </a:rPr>
              <a:t>ENVS	221	Scientific Communications</a:t>
            </a:r>
          </a:p>
          <a:p>
            <a:r>
              <a:rPr lang="en-US" sz="1400" dirty="0">
                <a:solidFill>
                  <a:schemeClr val="tx1"/>
                </a:solidFill>
                <a:latin typeface="Times" pitchFamily="-112" charset="0"/>
              </a:rPr>
              <a:t>ENVS	269	Map, Compass and GPS</a:t>
            </a:r>
          </a:p>
          <a:p>
            <a:r>
              <a:rPr lang="en-US" sz="1400" dirty="0">
                <a:solidFill>
                  <a:schemeClr val="tx1"/>
                </a:solidFill>
                <a:latin typeface="Times" pitchFamily="-112" charset="0"/>
              </a:rPr>
              <a:t>ENVS	348	Soil Science</a:t>
            </a:r>
          </a:p>
          <a:p>
            <a:r>
              <a:rPr lang="en-US" sz="1400" dirty="0">
                <a:solidFill>
                  <a:schemeClr val="tx1"/>
                </a:solidFill>
                <a:latin typeface="Times" pitchFamily="-112" charset="0"/>
              </a:rPr>
              <a:t>ENVS	391	Geographic Information Systems</a:t>
            </a:r>
            <a:endParaRPr lang="en-US" sz="1400" dirty="0" smtClean="0">
              <a:solidFill>
                <a:schemeClr val="tx1"/>
              </a:solidFill>
              <a:latin typeface="Times" pitchFamily="-112" charset="0"/>
            </a:endParaRPr>
          </a:p>
          <a:p>
            <a:r>
              <a:rPr lang="en-US" sz="1400" dirty="0" smtClean="0">
                <a:solidFill>
                  <a:schemeClr val="tx1"/>
                </a:solidFill>
                <a:latin typeface="Times" pitchFamily="-112" charset="0"/>
              </a:rPr>
              <a:t>ENVS</a:t>
            </a:r>
            <a:r>
              <a:rPr lang="en-US" sz="1400" dirty="0">
                <a:solidFill>
                  <a:schemeClr val="tx1"/>
                </a:solidFill>
                <a:latin typeface="Times" pitchFamily="-112" charset="0"/>
              </a:rPr>
              <a:t>	429	Environmental Field </a:t>
            </a:r>
            <a:r>
              <a:rPr lang="en-US" sz="1400" dirty="0" smtClean="0">
                <a:solidFill>
                  <a:schemeClr val="tx1"/>
                </a:solidFill>
                <a:latin typeface="Times" pitchFamily="-112" charset="0"/>
              </a:rPr>
              <a:t>Studies</a:t>
            </a:r>
            <a:r>
              <a:rPr lang="en-US" sz="1400" b="1" dirty="0" smtClean="0">
                <a:solidFill>
                  <a:schemeClr val="tx1"/>
                </a:solidFill>
                <a:latin typeface="Times" pitchFamily="-112" charset="0"/>
              </a:rPr>
              <a:t>*</a:t>
            </a:r>
          </a:p>
          <a:p>
            <a:r>
              <a:rPr lang="en-US" sz="1400" dirty="0">
                <a:solidFill>
                  <a:schemeClr val="tx1"/>
                </a:solidFill>
                <a:latin typeface="Times" pitchFamily="-112" charset="0"/>
              </a:rPr>
              <a:t>ENVS	441	Sustainable Natural Resource Management</a:t>
            </a:r>
          </a:p>
          <a:p>
            <a:r>
              <a:rPr lang="en-US" sz="1400" dirty="0">
                <a:solidFill>
                  <a:schemeClr val="tx1"/>
                </a:solidFill>
                <a:latin typeface="Times" pitchFamily="-112" charset="0"/>
              </a:rPr>
              <a:t>GEO	150	Environmental Geology</a:t>
            </a:r>
          </a:p>
          <a:p>
            <a:r>
              <a:rPr lang="en-US" sz="1400" dirty="0">
                <a:solidFill>
                  <a:schemeClr val="tx1"/>
                </a:solidFill>
                <a:latin typeface="Times" pitchFamily="-112" charset="0"/>
              </a:rPr>
              <a:t>GEO	226	Rocks, Minerals and Resources</a:t>
            </a:r>
          </a:p>
          <a:p>
            <a:r>
              <a:rPr lang="en-US" sz="1400" dirty="0" smtClean="0">
                <a:solidFill>
                  <a:schemeClr val="tx1"/>
                </a:solidFill>
                <a:latin typeface="Times" pitchFamily="-112" charset="0"/>
              </a:rPr>
              <a:t>M	</a:t>
            </a:r>
            <a:r>
              <a:rPr lang="en-US" sz="1400" dirty="0">
                <a:solidFill>
                  <a:schemeClr val="tx1"/>
                </a:solidFill>
                <a:latin typeface="Times" pitchFamily="-112" charset="0"/>
              </a:rPr>
              <a:t>171	Calculus I</a:t>
            </a:r>
          </a:p>
          <a:p>
            <a:r>
              <a:rPr lang="en-US" sz="1400" smtClean="0">
                <a:solidFill>
                  <a:schemeClr val="tx1"/>
                </a:solidFill>
                <a:latin typeface="Times" pitchFamily="-112" charset="0"/>
              </a:rPr>
              <a:t>M	</a:t>
            </a:r>
            <a:r>
              <a:rPr lang="en-US" sz="1400" dirty="0">
                <a:solidFill>
                  <a:schemeClr val="tx1"/>
                </a:solidFill>
                <a:latin typeface="Times" pitchFamily="-112" charset="0"/>
              </a:rPr>
              <a:t>172	Calculus II</a:t>
            </a:r>
          </a:p>
          <a:p>
            <a:r>
              <a:rPr lang="en-US" sz="1400" dirty="0">
                <a:solidFill>
                  <a:schemeClr val="tx1"/>
                </a:solidFill>
                <a:latin typeface="Times" pitchFamily="-112" charset="0"/>
              </a:rPr>
              <a:t>PHYS	233	General Physics (Calculus-based)</a:t>
            </a:r>
          </a:p>
          <a:p>
            <a:r>
              <a:rPr lang="en-US" sz="1400" dirty="0">
                <a:solidFill>
                  <a:schemeClr val="tx1"/>
                </a:solidFill>
                <a:latin typeface="Times" pitchFamily="-112" charset="0"/>
              </a:rPr>
              <a:t>PHYS	234	General Physics (Calculus-based)</a:t>
            </a:r>
          </a:p>
          <a:p>
            <a:r>
              <a:rPr lang="en-US" sz="1400" dirty="0">
                <a:solidFill>
                  <a:schemeClr val="tx1"/>
                </a:solidFill>
                <a:latin typeface="Times" pitchFamily="-112" charset="0"/>
              </a:rPr>
              <a:t>STAT	217	Statistics</a:t>
            </a:r>
          </a:p>
          <a:p>
            <a:r>
              <a:rPr lang="en-US" sz="1400" dirty="0">
                <a:solidFill>
                  <a:schemeClr val="tx1"/>
                </a:solidFill>
                <a:latin typeface="Times" pitchFamily="-112" charset="0"/>
              </a:rPr>
              <a:t>ENVS	</a:t>
            </a:r>
            <a:r>
              <a:rPr lang="en-US" sz="1400" dirty="0" smtClean="0">
                <a:solidFill>
                  <a:schemeClr val="tx1"/>
                </a:solidFill>
                <a:latin typeface="Times" pitchFamily="-112" charset="0"/>
              </a:rPr>
              <a:t>400	Environmental Sciences Internship</a:t>
            </a:r>
          </a:p>
          <a:p>
            <a:r>
              <a:rPr lang="en-US" sz="1400" dirty="0" smtClean="0">
                <a:solidFill>
                  <a:schemeClr val="tx1"/>
                </a:solidFill>
                <a:latin typeface="Times" pitchFamily="-112" charset="0"/>
              </a:rPr>
              <a:t>  and/or</a:t>
            </a:r>
          </a:p>
          <a:p>
            <a:r>
              <a:rPr lang="en-US" sz="1400" dirty="0" smtClean="0">
                <a:solidFill>
                  <a:schemeClr val="tx1"/>
                </a:solidFill>
                <a:latin typeface="Times" pitchFamily="-112" charset="0"/>
              </a:rPr>
              <a:t>ENVS	498	Environmental Sciences Thesis</a:t>
            </a:r>
            <a:endParaRPr lang="en-US" sz="1400" dirty="0">
              <a:solidFill>
                <a:schemeClr val="tx1"/>
              </a:solidFill>
              <a:latin typeface="Times" pitchFamily="-112" charset="0"/>
            </a:endParaRPr>
          </a:p>
          <a:p>
            <a:endParaRPr lang="en-US" sz="1600" dirty="0">
              <a:solidFill>
                <a:schemeClr val="tx1"/>
              </a:solidFill>
              <a:latin typeface="Times" pitchFamily="-112" charset="0"/>
            </a:endParaRPr>
          </a:p>
          <a:p>
            <a:endParaRPr lang="en-US" dirty="0"/>
          </a:p>
        </p:txBody>
      </p:sp>
      <p:pic>
        <p:nvPicPr>
          <p:cNvPr id="13" name="Picture 10" descr="Log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7552619"/>
            <a:ext cx="1168400" cy="1164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Fig 1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160000" y="4800600"/>
            <a:ext cx="2526921" cy="38258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/>
          </p:cNvSpPr>
          <p:nvPr/>
        </p:nvSpPr>
        <p:spPr bwMode="auto">
          <a:xfrm>
            <a:off x="12700" y="-25400"/>
            <a:ext cx="12966700" cy="736600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tx1"/>
            </a:solidFill>
            <a:miter lim="800000"/>
            <a:headEnd/>
            <a:tailEnd/>
          </a:ln>
          <a:effectLst>
            <a:outerShdw blurRad="127000" dist="76199" dir="2700000" algn="ctr" rotWithShape="0">
              <a:schemeClr val="bg2">
                <a:alpha val="75999"/>
              </a:schemeClr>
            </a:outerShdw>
          </a:effectLst>
        </p:spPr>
        <p:txBody>
          <a:bodyPr lIns="0" tIns="0" rIns="0" bIns="0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latin typeface="Gill Sans" pitchFamily="-108" charset="0"/>
              <a:ea typeface="ヒラギノ角ゴ Pro W3" pitchFamily="-108" charset="-128"/>
              <a:cs typeface="ヒラギノ角ゴ Pro W3" pitchFamily="-108" charset="-128"/>
              <a:sym typeface="Gill Sans" pitchFamily="-108" charset="0"/>
            </a:endParaRPr>
          </a:p>
        </p:txBody>
      </p:sp>
      <p:sp>
        <p:nvSpPr>
          <p:cNvPr id="34819" name="Rectangle 3"/>
          <p:cNvSpPr>
            <a:spLocks/>
          </p:cNvSpPr>
          <p:nvPr/>
        </p:nvSpPr>
        <p:spPr bwMode="auto">
          <a:xfrm>
            <a:off x="0" y="1981200"/>
            <a:ext cx="13042900" cy="7061200"/>
          </a:xfrm>
          <a:prstGeom prst="rect">
            <a:avLst/>
          </a:prstGeom>
          <a:solidFill>
            <a:srgbClr val="FFFFFF"/>
          </a:solidFill>
          <a:ln w="25400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4756" name="Rectangle 4"/>
          <p:cNvSpPr>
            <a:spLocks/>
          </p:cNvSpPr>
          <p:nvPr/>
        </p:nvSpPr>
        <p:spPr bwMode="auto">
          <a:xfrm>
            <a:off x="11113" y="8839200"/>
            <a:ext cx="12993687" cy="914400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tx1"/>
            </a:solidFill>
            <a:miter lim="800000"/>
            <a:headEnd/>
            <a:tailEnd/>
          </a:ln>
          <a:effectLst>
            <a:outerShdw blurRad="127000" dist="76199" dir="2700000" algn="ctr" rotWithShape="0">
              <a:schemeClr val="bg2">
                <a:alpha val="75000"/>
              </a:schemeClr>
            </a:outerShdw>
          </a:effectLst>
        </p:spPr>
        <p:txBody>
          <a:bodyPr lIns="0" tIns="0" rIns="0" bIns="0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latin typeface="Gill Sans" pitchFamily="-108" charset="0"/>
              <a:ea typeface="ヒラギノ角ゴ Pro W3" pitchFamily="-108" charset="-128"/>
              <a:cs typeface="ヒラギノ角ゴ Pro W3" pitchFamily="-108" charset="-128"/>
              <a:sym typeface="Gill Sans" pitchFamily="-108" charset="0"/>
            </a:endParaRPr>
          </a:p>
        </p:txBody>
      </p:sp>
      <p:pic>
        <p:nvPicPr>
          <p:cNvPr id="34821" name="Picture 5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0900" y="9086850"/>
            <a:ext cx="4884738" cy="431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34822" name="Rectangle 6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13004800" cy="1600200"/>
          </a:xfrm>
          <a:noFill/>
        </p:spPr>
        <p:txBody>
          <a:bodyPr/>
          <a:lstStyle/>
          <a:p>
            <a:pPr algn="ctr" eaLnBrk="1" hangingPunct="1"/>
            <a:r>
              <a:rPr lang="en-US" b="1" i="1" cap="small" dirty="0" smtClean="0"/>
              <a:t>Structural Geology </a:t>
            </a:r>
            <a:endParaRPr lang="en-US" b="1" cap="small" dirty="0" smtClean="0"/>
          </a:p>
        </p:txBody>
      </p:sp>
      <p:pic>
        <p:nvPicPr>
          <p:cNvPr id="34823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3600" y="2286000"/>
            <a:ext cx="6629400" cy="50863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4824" name="Line 16"/>
          <p:cNvSpPr>
            <a:spLocks noChangeShapeType="1"/>
          </p:cNvSpPr>
          <p:nvPr/>
        </p:nvSpPr>
        <p:spPr bwMode="auto">
          <a:xfrm flipV="1">
            <a:off x="6096000" y="4953000"/>
            <a:ext cx="990600" cy="381000"/>
          </a:xfrm>
          <a:prstGeom prst="line">
            <a:avLst/>
          </a:prstGeom>
          <a:noFill/>
          <a:ln w="50800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825" name="Line 17"/>
          <p:cNvSpPr>
            <a:spLocks noChangeShapeType="1"/>
          </p:cNvSpPr>
          <p:nvPr/>
        </p:nvSpPr>
        <p:spPr bwMode="auto">
          <a:xfrm flipV="1">
            <a:off x="8305800" y="3657600"/>
            <a:ext cx="76200" cy="381000"/>
          </a:xfrm>
          <a:prstGeom prst="line">
            <a:avLst/>
          </a:prstGeom>
          <a:noFill/>
          <a:ln w="762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826" name="Line 18"/>
          <p:cNvSpPr>
            <a:spLocks noChangeShapeType="1"/>
          </p:cNvSpPr>
          <p:nvPr/>
        </p:nvSpPr>
        <p:spPr bwMode="auto">
          <a:xfrm>
            <a:off x="9372600" y="3429000"/>
            <a:ext cx="838200" cy="152400"/>
          </a:xfrm>
          <a:prstGeom prst="line">
            <a:avLst/>
          </a:prstGeom>
          <a:noFill/>
          <a:ln w="762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827" name="Line 19"/>
          <p:cNvSpPr>
            <a:spLocks noChangeShapeType="1"/>
          </p:cNvSpPr>
          <p:nvPr/>
        </p:nvSpPr>
        <p:spPr bwMode="auto">
          <a:xfrm flipV="1">
            <a:off x="10210800" y="3505200"/>
            <a:ext cx="1752600" cy="76200"/>
          </a:xfrm>
          <a:prstGeom prst="line">
            <a:avLst/>
          </a:prstGeom>
          <a:noFill/>
          <a:ln w="50800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828" name="Text Box 20"/>
          <p:cNvSpPr txBox="1">
            <a:spLocks noChangeArrowheads="1"/>
          </p:cNvSpPr>
          <p:nvPr/>
        </p:nvSpPr>
        <p:spPr bwMode="auto">
          <a:xfrm>
            <a:off x="8305800" y="3124200"/>
            <a:ext cx="2921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2000" b="1">
                <a:solidFill>
                  <a:schemeClr val="tx1"/>
                </a:solidFill>
                <a:latin typeface="Times" pitchFamily="-112" charset="0"/>
              </a:rPr>
              <a:t>U</a:t>
            </a:r>
          </a:p>
        </p:txBody>
      </p:sp>
      <p:sp>
        <p:nvSpPr>
          <p:cNvPr id="34829" name="Text Box 21"/>
          <p:cNvSpPr txBox="1">
            <a:spLocks noChangeArrowheads="1"/>
          </p:cNvSpPr>
          <p:nvPr/>
        </p:nvSpPr>
        <p:spPr bwMode="auto">
          <a:xfrm>
            <a:off x="8686800" y="3581400"/>
            <a:ext cx="368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2000" b="1">
                <a:solidFill>
                  <a:schemeClr val="tx1"/>
                </a:solidFill>
                <a:latin typeface="Times" pitchFamily="-112" charset="0"/>
              </a:rPr>
              <a:t>D</a:t>
            </a:r>
            <a:endParaRPr lang="en-US" sz="2400">
              <a:solidFill>
                <a:schemeClr val="tx1"/>
              </a:solidFill>
              <a:latin typeface="Times" pitchFamily="-112" charset="0"/>
            </a:endParaRPr>
          </a:p>
        </p:txBody>
      </p:sp>
      <p:sp>
        <p:nvSpPr>
          <p:cNvPr id="34830" name="Text Box 22"/>
          <p:cNvSpPr txBox="1">
            <a:spLocks/>
          </p:cNvSpPr>
          <p:nvPr/>
        </p:nvSpPr>
        <p:spPr bwMode="auto">
          <a:xfrm>
            <a:off x="228600" y="1981201"/>
            <a:ext cx="5334000" cy="2790508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 eaLnBrk="0" hangingPunct="0">
              <a:lnSpc>
                <a:spcPct val="120000"/>
              </a:lnSpc>
              <a:buFont typeface="Times" pitchFamily="-112" charset="0"/>
              <a:buNone/>
            </a:pPr>
            <a:r>
              <a:rPr lang="en-US" sz="2400" b="1" dirty="0">
                <a:solidFill>
                  <a:schemeClr val="tx1"/>
                </a:solidFill>
                <a:latin typeface="Georgia" pitchFamily="-112" charset="0"/>
                <a:ea typeface="ＭＳ Ｐゴシック" pitchFamily="-112" charset="-128"/>
                <a:cs typeface="ＭＳ Ｐゴシック" pitchFamily="-112" charset="-128"/>
              </a:rPr>
              <a:t> </a:t>
            </a:r>
            <a:r>
              <a:rPr lang="en-US" sz="1800" b="1" dirty="0" smtClean="0">
                <a:solidFill>
                  <a:schemeClr val="tx1"/>
                </a:solidFill>
                <a:latin typeface="Georgia" pitchFamily="-112" charset="0"/>
                <a:ea typeface="ヒラギノ明朝 Pro W3" pitchFamily="-112" charset="-128"/>
                <a:cs typeface="ヒラギノ明朝 Pro W3" pitchFamily="-112" charset="-128"/>
                <a:sym typeface="Georgia" pitchFamily="-112" charset="0"/>
              </a:rPr>
              <a:t>Structural Geology</a:t>
            </a:r>
            <a:endParaRPr lang="en-US" sz="1800" dirty="0" smtClean="0">
              <a:solidFill>
                <a:schemeClr val="tx1"/>
              </a:solidFill>
              <a:latin typeface="Georgia" pitchFamily="-112" charset="0"/>
              <a:ea typeface="ヒラギノ明朝 Pro W3" pitchFamily="-112" charset="-128"/>
              <a:cs typeface="ヒラギノ明朝 Pro W3" pitchFamily="-112" charset="-128"/>
              <a:sym typeface="Georgia" pitchFamily="-112" charset="0"/>
            </a:endParaRPr>
          </a:p>
          <a:p>
            <a:pPr>
              <a:lnSpc>
                <a:spcPct val="110000"/>
              </a:lnSpc>
              <a:spcBef>
                <a:spcPts val="1600"/>
              </a:spcBef>
              <a:buClr>
                <a:srgbClr val="78796E"/>
              </a:buClr>
              <a:buSzPct val="89000"/>
              <a:buFont typeface="Times" pitchFamily="-112" charset="0"/>
              <a:buChar char="•"/>
            </a:pPr>
            <a:r>
              <a:rPr lang="en-US" sz="1800" dirty="0">
                <a:solidFill>
                  <a:schemeClr val="tx1"/>
                </a:solidFill>
                <a:latin typeface="Georgia" pitchFamily="-112" charset="0"/>
                <a:ea typeface="ヒラギノ明朝 Pro W3" pitchFamily="-112" charset="-128"/>
                <a:cs typeface="ヒラギノ明朝 Pro W3" pitchFamily="-112" charset="-128"/>
                <a:sym typeface="Georgia" pitchFamily="-112" charset="0"/>
              </a:rPr>
              <a:t> Field course designed around tectonic </a:t>
            </a:r>
            <a:r>
              <a:rPr lang="en-US" sz="1800" dirty="0" smtClean="0">
                <a:solidFill>
                  <a:schemeClr val="tx1"/>
                </a:solidFill>
                <a:latin typeface="Georgia" pitchFamily="-112" charset="0"/>
                <a:ea typeface="ヒラギノ明朝 Pro W3" pitchFamily="-112" charset="-128"/>
                <a:cs typeface="ヒラギノ明朝 Pro W3" pitchFamily="-112" charset="-128"/>
                <a:sym typeface="Georgia" pitchFamily="-112" charset="0"/>
              </a:rPr>
              <a:t>settings.</a:t>
            </a:r>
          </a:p>
          <a:p>
            <a:pPr>
              <a:lnSpc>
                <a:spcPct val="110000"/>
              </a:lnSpc>
              <a:spcBef>
                <a:spcPts val="1600"/>
              </a:spcBef>
              <a:buClr>
                <a:srgbClr val="78796E"/>
              </a:buClr>
              <a:buSzPct val="89000"/>
              <a:buFont typeface="Times" pitchFamily="-112" charset="0"/>
              <a:buChar char="•"/>
            </a:pPr>
            <a:r>
              <a:rPr lang="en-US" sz="1800" dirty="0">
                <a:latin typeface="Georgia" pitchFamily="-112" charset="0"/>
                <a:ea typeface="ヒラギノ明朝 Pro W3" pitchFamily="-112" charset="-128"/>
                <a:cs typeface="ヒラギノ明朝 Pro W3" pitchFamily="-112" charset="-128"/>
              </a:rPr>
              <a:t> Focus on skills, data interpretation and </a:t>
            </a:r>
            <a:r>
              <a:rPr lang="en-US" sz="1800" dirty="0" smtClean="0">
                <a:latin typeface="Georgia" pitchFamily="-112" charset="0"/>
                <a:ea typeface="ヒラギノ明朝 Pro W3" pitchFamily="-112" charset="-128"/>
                <a:cs typeface="ヒラギノ明朝 Pro W3" pitchFamily="-112" charset="-128"/>
              </a:rPr>
              <a:t>concepts. </a:t>
            </a:r>
            <a:endParaRPr lang="en-US" sz="1800" dirty="0">
              <a:latin typeface="Georgia" pitchFamily="-112" charset="0"/>
              <a:ea typeface="ヒラギノ明朝 Pro W3" pitchFamily="-112" charset="-128"/>
              <a:cs typeface="ヒラギノ明朝 Pro W3" pitchFamily="-112" charset="-128"/>
            </a:endParaRPr>
          </a:p>
          <a:p>
            <a:pPr>
              <a:lnSpc>
                <a:spcPct val="110000"/>
              </a:lnSpc>
              <a:spcBef>
                <a:spcPts val="1600"/>
              </a:spcBef>
              <a:buClr>
                <a:srgbClr val="78796E"/>
              </a:buClr>
              <a:buSzPct val="89000"/>
              <a:buFont typeface="Times" pitchFamily="-112" charset="0"/>
              <a:buChar char="•"/>
            </a:pPr>
            <a:r>
              <a:rPr lang="en-US" sz="1800" dirty="0">
                <a:solidFill>
                  <a:schemeClr val="tx1"/>
                </a:solidFill>
                <a:latin typeface="Georgia" pitchFamily="-112" charset="0"/>
                <a:ea typeface="ヒラギノ明朝 Pro W3" pitchFamily="-112" charset="-128"/>
                <a:cs typeface="ヒラギノ明朝 Pro W3" pitchFamily="-112" charset="-128"/>
                <a:sym typeface="Georgia" pitchFamily="-112" charset="0"/>
              </a:rPr>
              <a:t> Land management question applied to the </a:t>
            </a:r>
            <a:r>
              <a:rPr lang="en-US" sz="1800" dirty="0" smtClean="0">
                <a:solidFill>
                  <a:schemeClr val="tx1"/>
                </a:solidFill>
                <a:latin typeface="Georgia" pitchFamily="-112" charset="0"/>
                <a:ea typeface="ヒラギノ明朝 Pro W3" pitchFamily="-112" charset="-128"/>
                <a:cs typeface="ヒラギノ明朝 Pro W3" pitchFamily="-112" charset="-128"/>
                <a:sym typeface="Georgia" pitchFamily="-112" charset="0"/>
              </a:rPr>
              <a:t>data.</a:t>
            </a:r>
          </a:p>
          <a:p>
            <a:pPr>
              <a:lnSpc>
                <a:spcPct val="110000"/>
              </a:lnSpc>
              <a:spcBef>
                <a:spcPts val="1600"/>
              </a:spcBef>
              <a:buClr>
                <a:srgbClr val="78796E"/>
              </a:buClr>
              <a:buSzPct val="89000"/>
              <a:buFont typeface="Times" pitchFamily="-112" charset="0"/>
              <a:buChar char="•"/>
            </a:pPr>
            <a:r>
              <a:rPr lang="en-US" sz="1800" dirty="0">
                <a:solidFill>
                  <a:schemeClr val="tx1"/>
                </a:solidFill>
                <a:latin typeface="Georgia" pitchFamily="-112" charset="0"/>
                <a:ea typeface="ヒラギノ明朝 Pro W3" pitchFamily="-112" charset="-128"/>
                <a:cs typeface="ヒラギノ明朝 Pro W3" pitchFamily="-112" charset="-128"/>
                <a:sym typeface="Georgia" pitchFamily="-112" charset="0"/>
              </a:rPr>
              <a:t> Assessment based on project </a:t>
            </a:r>
            <a:r>
              <a:rPr lang="en-US" sz="1800" dirty="0" smtClean="0">
                <a:solidFill>
                  <a:schemeClr val="tx1"/>
                </a:solidFill>
                <a:latin typeface="Georgia" pitchFamily="-112" charset="0"/>
                <a:ea typeface="ヒラギノ明朝 Pro W3" pitchFamily="-112" charset="-128"/>
                <a:cs typeface="ヒラギノ明朝 Pro W3" pitchFamily="-112" charset="-128"/>
                <a:sym typeface="Georgia" pitchFamily="-112" charset="0"/>
              </a:rPr>
              <a:t>reports.</a:t>
            </a:r>
            <a:endParaRPr lang="en-US" sz="2000" b="1" dirty="0" smtClean="0">
              <a:solidFill>
                <a:schemeClr val="tx1"/>
              </a:solidFill>
              <a:latin typeface="Times" pitchFamily="-112" charset="0"/>
            </a:endParaRPr>
          </a:p>
          <a:p>
            <a:pPr eaLnBrk="0" hangingPunct="0">
              <a:lnSpc>
                <a:spcPct val="120000"/>
              </a:lnSpc>
              <a:buFont typeface="Times" pitchFamily="-112" charset="0"/>
              <a:buNone/>
            </a:pPr>
            <a:endParaRPr lang="en-US" dirty="0"/>
          </a:p>
        </p:txBody>
      </p:sp>
      <p:sp>
        <p:nvSpPr>
          <p:cNvPr id="34832" name="Line 39"/>
          <p:cNvSpPr>
            <a:spLocks noChangeShapeType="1"/>
          </p:cNvSpPr>
          <p:nvPr/>
        </p:nvSpPr>
        <p:spPr bwMode="auto">
          <a:xfrm flipV="1">
            <a:off x="8382000" y="3429000"/>
            <a:ext cx="990600" cy="228600"/>
          </a:xfrm>
          <a:prstGeom prst="line">
            <a:avLst/>
          </a:prstGeom>
          <a:noFill/>
          <a:ln w="762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833" name="Line 43"/>
          <p:cNvSpPr>
            <a:spLocks noChangeShapeType="1"/>
          </p:cNvSpPr>
          <p:nvPr/>
        </p:nvSpPr>
        <p:spPr bwMode="auto">
          <a:xfrm flipV="1">
            <a:off x="7620000" y="4114800"/>
            <a:ext cx="685800" cy="609600"/>
          </a:xfrm>
          <a:prstGeom prst="line">
            <a:avLst/>
          </a:prstGeom>
          <a:noFill/>
          <a:ln w="50800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834" name="Line 44"/>
          <p:cNvSpPr>
            <a:spLocks noChangeShapeType="1"/>
          </p:cNvSpPr>
          <p:nvPr/>
        </p:nvSpPr>
        <p:spPr bwMode="auto">
          <a:xfrm flipV="1">
            <a:off x="7162800" y="4724400"/>
            <a:ext cx="457200" cy="228600"/>
          </a:xfrm>
          <a:prstGeom prst="line">
            <a:avLst/>
          </a:prstGeom>
          <a:noFill/>
          <a:ln w="762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1" name="Picture 10" descr="Logo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4800" y="7552619"/>
            <a:ext cx="1168400" cy="1164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22" descr="Fig 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63600" y="4648200"/>
            <a:ext cx="3907366" cy="29305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4" name="Picture 23" descr="Fig 6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017000" y="4267200"/>
            <a:ext cx="3257550" cy="4343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/>
          </p:cNvSpPr>
          <p:nvPr/>
        </p:nvSpPr>
        <p:spPr bwMode="auto">
          <a:xfrm>
            <a:off x="12700" y="-25400"/>
            <a:ext cx="12966700" cy="736600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tx1"/>
            </a:solidFill>
            <a:miter lim="800000"/>
            <a:headEnd/>
            <a:tailEnd/>
          </a:ln>
          <a:effectLst>
            <a:outerShdw blurRad="127000" dist="76199" dir="2700000" algn="ctr" rotWithShape="0">
              <a:schemeClr val="bg2">
                <a:alpha val="75999"/>
              </a:schemeClr>
            </a:outerShdw>
          </a:effectLst>
        </p:spPr>
        <p:txBody>
          <a:bodyPr lIns="0" tIns="0" rIns="0" bIns="0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latin typeface="Gill Sans" pitchFamily="-108" charset="0"/>
              <a:ea typeface="ヒラギノ角ゴ Pro W3" pitchFamily="-108" charset="-128"/>
              <a:cs typeface="ヒラギノ角ゴ Pro W3" pitchFamily="-108" charset="-128"/>
              <a:sym typeface="Gill Sans" pitchFamily="-108" charset="0"/>
            </a:endParaRPr>
          </a:p>
        </p:txBody>
      </p:sp>
      <p:sp>
        <p:nvSpPr>
          <p:cNvPr id="28675" name="Rectangle 2"/>
          <p:cNvSpPr>
            <a:spLocks/>
          </p:cNvSpPr>
          <p:nvPr/>
        </p:nvSpPr>
        <p:spPr bwMode="auto">
          <a:xfrm>
            <a:off x="-25400" y="2438400"/>
            <a:ext cx="13042900" cy="6604000"/>
          </a:xfrm>
          <a:prstGeom prst="rect">
            <a:avLst/>
          </a:prstGeom>
          <a:solidFill>
            <a:srgbClr val="FFFFFF"/>
          </a:solidFill>
          <a:ln w="25400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219" name="Rectangle 3"/>
          <p:cNvSpPr>
            <a:spLocks/>
          </p:cNvSpPr>
          <p:nvPr/>
        </p:nvSpPr>
        <p:spPr bwMode="auto">
          <a:xfrm>
            <a:off x="11113" y="8851900"/>
            <a:ext cx="12993687" cy="914400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tx1"/>
            </a:solidFill>
            <a:miter lim="800000"/>
            <a:headEnd/>
            <a:tailEnd/>
          </a:ln>
          <a:effectLst>
            <a:outerShdw blurRad="127000" dist="76199" dir="2700000" algn="ctr" rotWithShape="0">
              <a:schemeClr val="bg2">
                <a:alpha val="75000"/>
              </a:schemeClr>
            </a:outerShdw>
          </a:effectLst>
        </p:spPr>
        <p:txBody>
          <a:bodyPr lIns="0" tIns="0" rIns="0" bIns="0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latin typeface="Gill Sans" pitchFamily="-108" charset="0"/>
              <a:ea typeface="ヒラギノ角ゴ Pro W3" pitchFamily="-108" charset="-128"/>
              <a:cs typeface="ヒラギノ角ゴ Pro W3" pitchFamily="-108" charset="-128"/>
              <a:sym typeface="Gill Sans" pitchFamily="-108" charset="0"/>
            </a:endParaRPr>
          </a:p>
        </p:txBody>
      </p:sp>
      <p:pic>
        <p:nvPicPr>
          <p:cNvPr id="28677" name="Picture 4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0900" y="9086850"/>
            <a:ext cx="4884738" cy="431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28678" name="Rectangle 5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13004800" cy="18288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b="1" i="1" cap="small" dirty="0" smtClean="0"/>
              <a:t>Environmental Field Studies</a:t>
            </a:r>
            <a:endParaRPr lang="en-US" b="1" cap="small" dirty="0"/>
          </a:p>
        </p:txBody>
      </p:sp>
      <p:sp>
        <p:nvSpPr>
          <p:cNvPr id="28679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254000" y="2438400"/>
            <a:ext cx="5740400" cy="4191000"/>
          </a:xfrm>
        </p:spPr>
        <p:txBody>
          <a:bodyPr/>
          <a:lstStyle/>
          <a:p>
            <a:pPr algn="ctr" eaLnBrk="1" hangingPunct="1">
              <a:buNone/>
            </a:pPr>
            <a:r>
              <a:rPr lang="en-US" sz="1800" b="1" dirty="0" smtClean="0"/>
              <a:t>Environmental Field Studies</a:t>
            </a:r>
          </a:p>
          <a:p>
            <a:pPr eaLnBrk="1" hangingPunct="1"/>
            <a:r>
              <a:rPr lang="en-US" sz="1800" dirty="0" smtClean="0"/>
              <a:t>Capstone field course where students apply their skills and knowledge to collaborative projects with land-management agencies. </a:t>
            </a:r>
          </a:p>
          <a:p>
            <a:pPr eaLnBrk="1" hangingPunct="1"/>
            <a:r>
              <a:rPr lang="en-US" sz="1800" dirty="0" smtClean="0"/>
              <a:t>Emphasis on integration of field data to provide recommendations for management solutions.</a:t>
            </a:r>
          </a:p>
          <a:p>
            <a:pPr eaLnBrk="1" hangingPunct="1"/>
            <a:r>
              <a:rPr lang="en-US" sz="1800" dirty="0" smtClean="0"/>
              <a:t>Students produce a professional assessment report that is submitted to federal and state agencies.</a:t>
            </a:r>
          </a:p>
          <a:p>
            <a:pPr eaLnBrk="1" hangingPunct="1"/>
            <a:r>
              <a:rPr lang="en-US" sz="1800" dirty="0" smtClean="0"/>
              <a:t>Current focus on assessment of riparian restoration for endangered fluvial Arctic grayling. </a:t>
            </a:r>
          </a:p>
          <a:p>
            <a:pPr eaLnBrk="1" hangingPunct="1"/>
            <a:endParaRPr lang="en-US" sz="1800" dirty="0" smtClean="0"/>
          </a:p>
        </p:txBody>
      </p:sp>
      <p:pic>
        <p:nvPicPr>
          <p:cNvPr id="15" name="Picture 10" descr="Log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7552619"/>
            <a:ext cx="1168400" cy="1164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Fig 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01800" y="6477000"/>
            <a:ext cx="2504368" cy="2209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15" descr="Fig 9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995673" y="2667000"/>
            <a:ext cx="6602727" cy="59436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/>
          </p:cNvSpPr>
          <p:nvPr/>
        </p:nvSpPr>
        <p:spPr bwMode="auto">
          <a:xfrm>
            <a:off x="12700" y="-25400"/>
            <a:ext cx="12966700" cy="736600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tx1"/>
            </a:solidFill>
            <a:miter lim="800000"/>
            <a:headEnd/>
            <a:tailEnd/>
          </a:ln>
          <a:effectLst>
            <a:outerShdw blurRad="127000" dist="76199" dir="2700000" algn="ctr" rotWithShape="0">
              <a:schemeClr val="bg2">
                <a:alpha val="75999"/>
              </a:schemeClr>
            </a:outerShdw>
          </a:effectLst>
        </p:spPr>
        <p:txBody>
          <a:bodyPr lIns="0" tIns="0" rIns="0" bIns="0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latin typeface="Gill Sans" pitchFamily="-108" charset="0"/>
              <a:ea typeface="ヒラギノ角ゴ Pro W3" pitchFamily="-108" charset="-128"/>
              <a:cs typeface="ヒラギノ角ゴ Pro W3" pitchFamily="-108" charset="-128"/>
              <a:sym typeface="Gill Sans" pitchFamily="-108" charset="0"/>
            </a:endParaRPr>
          </a:p>
        </p:txBody>
      </p:sp>
      <p:sp>
        <p:nvSpPr>
          <p:cNvPr id="28675" name="Rectangle 2"/>
          <p:cNvSpPr>
            <a:spLocks/>
          </p:cNvSpPr>
          <p:nvPr/>
        </p:nvSpPr>
        <p:spPr bwMode="auto">
          <a:xfrm>
            <a:off x="-25400" y="2438400"/>
            <a:ext cx="13042900" cy="6604000"/>
          </a:xfrm>
          <a:prstGeom prst="rect">
            <a:avLst/>
          </a:prstGeom>
          <a:solidFill>
            <a:srgbClr val="FFFFFF"/>
          </a:solidFill>
          <a:ln w="25400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219" name="Rectangle 3"/>
          <p:cNvSpPr>
            <a:spLocks/>
          </p:cNvSpPr>
          <p:nvPr/>
        </p:nvSpPr>
        <p:spPr bwMode="auto">
          <a:xfrm>
            <a:off x="11113" y="8851900"/>
            <a:ext cx="12993687" cy="914400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tx1"/>
            </a:solidFill>
            <a:miter lim="800000"/>
            <a:headEnd/>
            <a:tailEnd/>
          </a:ln>
          <a:effectLst>
            <a:outerShdw blurRad="127000" dist="76199" dir="2700000" algn="ctr" rotWithShape="0">
              <a:schemeClr val="bg2">
                <a:alpha val="75000"/>
              </a:schemeClr>
            </a:outerShdw>
          </a:effectLst>
        </p:spPr>
        <p:txBody>
          <a:bodyPr lIns="0" tIns="0" rIns="0" bIns="0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latin typeface="Gill Sans" pitchFamily="-108" charset="0"/>
              <a:ea typeface="ヒラギノ角ゴ Pro W3" pitchFamily="-108" charset="-128"/>
              <a:cs typeface="ヒラギノ角ゴ Pro W3" pitchFamily="-108" charset="-128"/>
              <a:sym typeface="Gill Sans" pitchFamily="-108" charset="0"/>
            </a:endParaRPr>
          </a:p>
        </p:txBody>
      </p:sp>
      <p:pic>
        <p:nvPicPr>
          <p:cNvPr id="28677" name="Picture 4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0900" y="9086850"/>
            <a:ext cx="4884738" cy="431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28678" name="Rectangle 5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13004800" cy="18288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b="1" i="1" cap="small" dirty="0" err="1" smtClean="0"/>
              <a:t>Surficial</a:t>
            </a:r>
            <a:r>
              <a:rPr lang="en-US" b="1" i="1" cap="small" dirty="0" smtClean="0"/>
              <a:t> Processes and Linking Classes </a:t>
            </a:r>
            <a:endParaRPr lang="en-US" b="1" cap="small" dirty="0"/>
          </a:p>
        </p:txBody>
      </p:sp>
      <p:sp>
        <p:nvSpPr>
          <p:cNvPr id="28679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254000" y="2438400"/>
            <a:ext cx="5740400" cy="5181600"/>
          </a:xfrm>
        </p:spPr>
        <p:txBody>
          <a:bodyPr/>
          <a:lstStyle/>
          <a:p>
            <a:pPr algn="ctr" eaLnBrk="1" hangingPunct="1">
              <a:buNone/>
            </a:pPr>
            <a:r>
              <a:rPr lang="en-US" sz="1800" b="1" dirty="0" err="1" smtClean="0"/>
              <a:t>Surficial</a:t>
            </a:r>
            <a:r>
              <a:rPr lang="en-US" sz="1800" b="1" dirty="0" smtClean="0"/>
              <a:t> Processes</a:t>
            </a:r>
          </a:p>
          <a:p>
            <a:pPr eaLnBrk="1" hangingPunct="1"/>
            <a:r>
              <a:rPr lang="en-US" sz="1800" dirty="0" smtClean="0"/>
              <a:t>Introductory short-course in the first week.</a:t>
            </a:r>
          </a:p>
          <a:p>
            <a:pPr eaLnBrk="1" hangingPunct="1"/>
            <a:r>
              <a:rPr lang="en-US" sz="1800" dirty="0" smtClean="0">
                <a:latin typeface="Georgia" pitchFamily="-112" charset="0"/>
                <a:ea typeface="ヒラギノ明朝 Pro W3" pitchFamily="-112" charset="-128"/>
                <a:cs typeface="ヒラギノ明朝 Pro W3" pitchFamily="-112" charset="-128"/>
              </a:rPr>
              <a:t>Rest of class centers on a new original-research field project, usually cooperating with a Federal, State, or local land-management agency.</a:t>
            </a:r>
            <a:endParaRPr lang="en-US" sz="1800" dirty="0" smtClean="0"/>
          </a:p>
          <a:p>
            <a:pPr eaLnBrk="1" hangingPunct="1"/>
            <a:r>
              <a:rPr lang="en-US" sz="1800" dirty="0" smtClean="0">
                <a:latin typeface="Georgia" pitchFamily="-112" charset="0"/>
                <a:ea typeface="ヒラギノ明朝 Pro W3" pitchFamily="-112" charset="-128"/>
                <a:cs typeface="ヒラギノ明朝 Pro W3" pitchFamily="-112" charset="-128"/>
              </a:rPr>
              <a:t>Students participate in the entire process –planning, accomplishing, and presenting their work.</a:t>
            </a:r>
            <a:endParaRPr lang="en-US" sz="1800" dirty="0" smtClean="0"/>
          </a:p>
          <a:p>
            <a:pPr eaLnBrk="1" hangingPunct="1"/>
            <a:r>
              <a:rPr lang="en-US" sz="1800" dirty="0" smtClean="0">
                <a:latin typeface="Georgia" pitchFamily="-112" charset="0"/>
                <a:ea typeface="ヒラギノ明朝 Pro W3" pitchFamily="-112" charset="-128"/>
                <a:cs typeface="ヒラギノ明朝 Pro W3" pitchFamily="-112" charset="-128"/>
              </a:rPr>
              <a:t>“Mini lectures,” agency personnel, textbook, and primary literature provide the conceptual background.</a:t>
            </a:r>
          </a:p>
          <a:p>
            <a:pPr eaLnBrk="1" hangingPunct="1"/>
            <a:r>
              <a:rPr lang="en-US" sz="1800" dirty="0" smtClean="0">
                <a:latin typeface="Georgia" pitchFamily="-112" charset="0"/>
                <a:ea typeface="ヒラギノ明朝 Pro W3" pitchFamily="-112" charset="-128"/>
                <a:cs typeface="ヒラギノ明朝 Pro W3" pitchFamily="-112" charset="-128"/>
              </a:rPr>
              <a:t>Research projects may be linked to subsequent classes (esp. Soil Science and Environmental Geochemistry) for interdisciplinary reinforcement.</a:t>
            </a:r>
            <a:endParaRPr lang="en-US" sz="1800" dirty="0" smtClean="0"/>
          </a:p>
          <a:p>
            <a:pPr eaLnBrk="1" hangingPunct="1"/>
            <a:endParaRPr lang="en-US" sz="1800" dirty="0" smtClean="0"/>
          </a:p>
        </p:txBody>
      </p:sp>
      <p:pic>
        <p:nvPicPr>
          <p:cNvPr id="15" name="Picture 10" descr="Log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7552619"/>
            <a:ext cx="1168400" cy="1164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IMGP3802sm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45200" y="2819400"/>
            <a:ext cx="1740495" cy="2746248"/>
          </a:xfrm>
          <a:prstGeom prst="rect">
            <a:avLst/>
          </a:prstGeom>
          <a:effectLst>
            <a:softEdge rad="114300"/>
          </a:effectLst>
        </p:spPr>
      </p:pic>
      <p:pic>
        <p:nvPicPr>
          <p:cNvPr id="14" name="Picture 13" descr="artifact correlation TU-1.pd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493000" y="2362200"/>
            <a:ext cx="5358932" cy="4281891"/>
          </a:xfrm>
          <a:prstGeom prst="rect">
            <a:avLst/>
          </a:prstGeom>
        </p:spPr>
      </p:pic>
      <p:pic>
        <p:nvPicPr>
          <p:cNvPr id="16" name="Picture 15" descr="IMGP4081sm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969000" y="6019800"/>
            <a:ext cx="1997468" cy="2614333"/>
          </a:xfrm>
          <a:prstGeom prst="rect">
            <a:avLst/>
          </a:prstGeom>
          <a:effectLst>
            <a:softEdge rad="114300"/>
          </a:effec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9474200" y="7086600"/>
            <a:ext cx="1771162" cy="1333500"/>
          </a:xfrm>
          <a:prstGeom prst="rect">
            <a:avLst/>
          </a:prstGeom>
          <a:effectLst>
            <a:softEdge rad="1143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/>
          </p:cNvSpPr>
          <p:nvPr/>
        </p:nvSpPr>
        <p:spPr bwMode="auto">
          <a:xfrm>
            <a:off x="12700" y="-25400"/>
            <a:ext cx="12966700" cy="736600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tx1"/>
            </a:solidFill>
            <a:miter lim="800000"/>
            <a:headEnd/>
            <a:tailEnd/>
          </a:ln>
          <a:effectLst>
            <a:outerShdw blurRad="127000" dist="76199" dir="2700000" algn="ctr" rotWithShape="0">
              <a:schemeClr val="bg2">
                <a:alpha val="75999"/>
              </a:schemeClr>
            </a:outerShdw>
          </a:effectLst>
        </p:spPr>
        <p:txBody>
          <a:bodyPr lIns="0" tIns="0" rIns="0" bIns="0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latin typeface="Gill Sans" pitchFamily="-108" charset="0"/>
              <a:ea typeface="ヒラギノ角ゴ Pro W3" pitchFamily="-108" charset="-128"/>
              <a:cs typeface="ヒラギノ角ゴ Pro W3" pitchFamily="-108" charset="-128"/>
              <a:sym typeface="Gill Sans" pitchFamily="-108" charset="0"/>
            </a:endParaRPr>
          </a:p>
        </p:txBody>
      </p:sp>
      <p:sp>
        <p:nvSpPr>
          <p:cNvPr id="40963" name="Rectangle 3"/>
          <p:cNvSpPr>
            <a:spLocks/>
          </p:cNvSpPr>
          <p:nvPr/>
        </p:nvSpPr>
        <p:spPr bwMode="auto">
          <a:xfrm>
            <a:off x="-38100" y="2362200"/>
            <a:ext cx="13042900" cy="6604000"/>
          </a:xfrm>
          <a:prstGeom prst="rect">
            <a:avLst/>
          </a:prstGeom>
          <a:solidFill>
            <a:srgbClr val="FFFFFF"/>
          </a:solidFill>
          <a:ln w="25400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396" name="Rectangle 4"/>
          <p:cNvSpPr>
            <a:spLocks/>
          </p:cNvSpPr>
          <p:nvPr/>
        </p:nvSpPr>
        <p:spPr bwMode="auto">
          <a:xfrm>
            <a:off x="11113" y="8851900"/>
            <a:ext cx="12993687" cy="914400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tx1"/>
            </a:solidFill>
            <a:miter lim="800000"/>
            <a:headEnd/>
            <a:tailEnd/>
          </a:ln>
          <a:effectLst>
            <a:outerShdw blurRad="127000" dist="76199" dir="2700000" algn="ctr" rotWithShape="0">
              <a:schemeClr val="bg2">
                <a:alpha val="75000"/>
              </a:schemeClr>
            </a:outerShdw>
          </a:effectLst>
        </p:spPr>
        <p:txBody>
          <a:bodyPr lIns="0" tIns="0" rIns="0" bIns="0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latin typeface="Gill Sans" pitchFamily="-108" charset="0"/>
              <a:ea typeface="ヒラギノ角ゴ Pro W3" pitchFamily="-108" charset="-128"/>
              <a:cs typeface="ヒラギノ角ゴ Pro W3" pitchFamily="-108" charset="-128"/>
              <a:sym typeface="Gill Sans" pitchFamily="-108" charset="0"/>
            </a:endParaRPr>
          </a:p>
        </p:txBody>
      </p:sp>
      <p:pic>
        <p:nvPicPr>
          <p:cNvPr id="40965" name="Picture 5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0900" y="9086850"/>
            <a:ext cx="4884738" cy="431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40966" name="Rectangle 6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12801600" cy="1828800"/>
          </a:xfrm>
          <a:noFill/>
        </p:spPr>
        <p:txBody>
          <a:bodyPr/>
          <a:lstStyle/>
          <a:p>
            <a:pPr algn="ctr" eaLnBrk="1" hangingPunct="1"/>
            <a:r>
              <a:rPr lang="en-US" b="1" i="1" cap="small" dirty="0" smtClean="0"/>
              <a:t>Outcomes of a Field-Based Curriculum</a:t>
            </a:r>
            <a:endParaRPr lang="en-US" b="1" cap="small" dirty="0"/>
          </a:p>
        </p:txBody>
      </p:sp>
      <p:sp>
        <p:nvSpPr>
          <p:cNvPr id="40967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685800" y="2743200"/>
            <a:ext cx="6248400" cy="4724400"/>
          </a:xfrm>
          <a:noFill/>
        </p:spPr>
        <p:txBody>
          <a:bodyPr/>
          <a:lstStyle/>
          <a:p>
            <a:pPr algn="ctr" eaLnBrk="1" hangingPunct="1">
              <a:buNone/>
            </a:pPr>
            <a:r>
              <a:rPr lang="en-US" sz="1800" b="1" dirty="0" smtClean="0"/>
              <a:t>Outcomes</a:t>
            </a:r>
          </a:p>
          <a:p>
            <a:pPr eaLnBrk="1" hangingPunct="1"/>
            <a:r>
              <a:rPr lang="en-US" sz="1800" dirty="0" smtClean="0"/>
              <a:t>Students </a:t>
            </a:r>
            <a:r>
              <a:rPr lang="en-US" sz="1800" dirty="0"/>
              <a:t>learn </a:t>
            </a:r>
            <a:r>
              <a:rPr lang="en-US" sz="1800" b="1" i="1" dirty="0"/>
              <a:t>concepts</a:t>
            </a:r>
            <a:r>
              <a:rPr lang="en-US" sz="1800" dirty="0"/>
              <a:t> more deeply than in lecture-based classes because they have more direct </a:t>
            </a:r>
            <a:r>
              <a:rPr lang="en-US" sz="1800" dirty="0" smtClean="0"/>
              <a:t>experience. </a:t>
            </a:r>
            <a:endParaRPr lang="en-US" sz="1800" dirty="0"/>
          </a:p>
          <a:p>
            <a:pPr eaLnBrk="1" hangingPunct="1"/>
            <a:r>
              <a:rPr lang="en-US" sz="1800" dirty="0"/>
              <a:t>Students gain a better understanding of the </a:t>
            </a:r>
            <a:r>
              <a:rPr lang="en-US" sz="1800" b="1" i="1" dirty="0"/>
              <a:t>processes</a:t>
            </a:r>
            <a:r>
              <a:rPr lang="en-US" sz="1800" dirty="0"/>
              <a:t> of scientific inquiry because they do primary </a:t>
            </a:r>
            <a:r>
              <a:rPr lang="en-US" sz="1800" dirty="0" smtClean="0"/>
              <a:t>research.</a:t>
            </a:r>
          </a:p>
          <a:p>
            <a:pPr eaLnBrk="1" hangingPunct="1"/>
            <a:r>
              <a:rPr lang="en-US" sz="1800" dirty="0"/>
              <a:t>Students learn </a:t>
            </a:r>
            <a:r>
              <a:rPr lang="en-US" sz="1800" b="1" i="1" dirty="0"/>
              <a:t>field and lab skills </a:t>
            </a:r>
            <a:r>
              <a:rPr lang="en-US" sz="1800" dirty="0"/>
              <a:t>that are difficult to incorporate into traditionally-scheduled </a:t>
            </a:r>
            <a:r>
              <a:rPr lang="en-US" sz="1800" dirty="0" smtClean="0"/>
              <a:t>classes.</a:t>
            </a:r>
          </a:p>
          <a:p>
            <a:pPr eaLnBrk="1" hangingPunct="1"/>
            <a:r>
              <a:rPr lang="en-US" sz="1800" dirty="0"/>
              <a:t>S</a:t>
            </a:r>
            <a:r>
              <a:rPr lang="en-US" sz="2000" dirty="0">
                <a:latin typeface="Times" pitchFamily="-112" charset="0"/>
                <a:ea typeface="Times New Roman" pitchFamily="-112" charset="0"/>
                <a:cs typeface="Times New Roman" pitchFamily="-112" charset="0"/>
              </a:rPr>
              <a:t>tudent</a:t>
            </a:r>
            <a:r>
              <a:rPr lang="en-US" sz="2000" b="1" dirty="0">
                <a:latin typeface="Times" pitchFamily="-112" charset="0"/>
                <a:ea typeface="Times New Roman" pitchFamily="-112" charset="0"/>
                <a:cs typeface="Times New Roman" pitchFamily="-112" charset="0"/>
              </a:rPr>
              <a:t> </a:t>
            </a:r>
            <a:r>
              <a:rPr lang="en-US" sz="2000" b="1" i="1" dirty="0">
                <a:latin typeface="Times" pitchFamily="-112" charset="0"/>
                <a:ea typeface="Times New Roman" pitchFamily="-112" charset="0"/>
                <a:cs typeface="Times New Roman" pitchFamily="-112" charset="0"/>
              </a:rPr>
              <a:t>resumes</a:t>
            </a:r>
            <a:r>
              <a:rPr lang="en-US" sz="2000" b="1" dirty="0">
                <a:latin typeface="Times" pitchFamily="-112" charset="0"/>
                <a:ea typeface="Times New Roman" pitchFamily="-112" charset="0"/>
                <a:cs typeface="Times New Roman" pitchFamily="-112" charset="0"/>
              </a:rPr>
              <a:t> </a:t>
            </a:r>
            <a:r>
              <a:rPr lang="en-US" sz="2000" dirty="0">
                <a:latin typeface="Times" pitchFamily="-112" charset="0"/>
                <a:ea typeface="Times New Roman" pitchFamily="-112" charset="0"/>
                <a:cs typeface="Times New Roman" pitchFamily="-112" charset="0"/>
              </a:rPr>
              <a:t>are filled with</a:t>
            </a:r>
            <a:r>
              <a:rPr lang="en-US" sz="2000" dirty="0" smtClean="0">
                <a:latin typeface="Times" pitchFamily="-112" charset="0"/>
                <a:ea typeface="Times New Roman" pitchFamily="-112" charset="0"/>
                <a:cs typeface="Times New Roman" pitchFamily="-112" charset="0"/>
              </a:rPr>
              <a:t> evidence of skills</a:t>
            </a:r>
            <a:r>
              <a:rPr lang="en-US" sz="2000" dirty="0">
                <a:latin typeface="Times" pitchFamily="-112" charset="0"/>
                <a:ea typeface="Times New Roman" pitchFamily="-112" charset="0"/>
                <a:cs typeface="Times New Roman" pitchFamily="-112" charset="0"/>
              </a:rPr>
              <a:t>,</a:t>
            </a:r>
            <a:r>
              <a:rPr lang="en-US" sz="2000" dirty="0" smtClean="0">
                <a:latin typeface="Times" pitchFamily="-112" charset="0"/>
                <a:ea typeface="Times New Roman" pitchFamily="-112" charset="0"/>
                <a:cs typeface="Times New Roman" pitchFamily="-112" charset="0"/>
              </a:rPr>
              <a:t> report writing, publications and professional presentations.</a:t>
            </a:r>
          </a:p>
          <a:p>
            <a:pPr eaLnBrk="1" hangingPunct="1"/>
            <a:r>
              <a:rPr lang="en-US" sz="1800" dirty="0"/>
              <a:t>Students make </a:t>
            </a:r>
            <a:r>
              <a:rPr lang="en-US" sz="1800" b="1" i="1" dirty="0"/>
              <a:t>direct connections </a:t>
            </a:r>
            <a:r>
              <a:rPr lang="en-US" sz="1800" dirty="0"/>
              <a:t>between understanding</a:t>
            </a:r>
            <a:r>
              <a:rPr lang="en-US" sz="1800" dirty="0" smtClean="0"/>
              <a:t> Earth </a:t>
            </a:r>
            <a:r>
              <a:rPr lang="en-US" sz="1800" dirty="0"/>
              <a:t>systems and managing the actions of human </a:t>
            </a:r>
            <a:r>
              <a:rPr lang="en-US" sz="1800" dirty="0" smtClean="0"/>
              <a:t>society.</a:t>
            </a:r>
            <a:endParaRPr lang="en-US" sz="1800" dirty="0"/>
          </a:p>
        </p:txBody>
      </p:sp>
      <p:pic>
        <p:nvPicPr>
          <p:cNvPr id="40968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81800" y="2895600"/>
            <a:ext cx="5854700" cy="38989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pic>
        <p:nvPicPr>
          <p:cNvPr id="11" name="Picture 10" descr="Logo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4800" y="7552619"/>
            <a:ext cx="1168400" cy="1164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3" descr="Morrison Lake 9-2-2005 03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874000" y="2819400"/>
            <a:ext cx="4257675" cy="5715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Title &amp; Subtitle">
  <a:themeElements>
    <a:clrScheme name="">
      <a:dk1>
        <a:srgbClr val="000000"/>
      </a:dk1>
      <a:lt1>
        <a:srgbClr val="550000"/>
      </a:lt1>
      <a:dk2>
        <a:srgbClr val="000000"/>
      </a:dk2>
      <a:lt2>
        <a:srgbClr val="000000"/>
      </a:lt2>
      <a:accent1>
        <a:srgbClr val="000000"/>
      </a:accent1>
      <a:accent2>
        <a:srgbClr val="333399"/>
      </a:accent2>
      <a:accent3>
        <a:srgbClr val="B4AAAA"/>
      </a:accent3>
      <a:accent4>
        <a:srgbClr val="000000"/>
      </a:accent4>
      <a:accent5>
        <a:srgbClr val="AAAAAA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Subtitle">
      <a:majorFont>
        <a:latin typeface="Georgia"/>
        <a:ea typeface="ヒラギノ明朝 Pro W3"/>
        <a:cs typeface="ヒラギノ明朝 Pro W3"/>
      </a:majorFont>
      <a:minorFont>
        <a:latin typeface="Georgia"/>
        <a:ea typeface="ヒラギノ明朝 Pro W3"/>
        <a:cs typeface="ヒラギノ明朝 Pro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pitchFamily="-108" charset="0"/>
            <a:ea typeface="ヒラギノ角ゴ Pro W3" pitchFamily="-108" charset="-128"/>
            <a:cs typeface="ヒラギノ角ゴ Pro W3" pitchFamily="-108" charset="-128"/>
            <a:sym typeface="Gill Sans" pitchFamily="-10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pitchFamily="-108" charset="0"/>
            <a:ea typeface="ヒラギノ角ゴ Pro W3" pitchFamily="-108" charset="-128"/>
            <a:cs typeface="ヒラギノ角ゴ Pro W3" pitchFamily="-108" charset="-128"/>
            <a:sym typeface="Gill Sans" pitchFamily="-108" charset="0"/>
          </a:defRPr>
        </a:defPPr>
      </a:lstStyle>
    </a:lnDef>
  </a:objectDefaults>
  <a:extraClrSchemeLst>
    <a:extraClrScheme>
      <a:clrScheme name="Title &amp; Subtitl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itle &amp; Subtitle copy 1">
  <a:themeElements>
    <a:clrScheme name="">
      <a:dk1>
        <a:srgbClr val="000000"/>
      </a:dk1>
      <a:lt1>
        <a:srgbClr val="454741"/>
      </a:lt1>
      <a:dk2>
        <a:srgbClr val="000000"/>
      </a:dk2>
      <a:lt2>
        <a:srgbClr val="000000"/>
      </a:lt2>
      <a:accent1>
        <a:srgbClr val="000000"/>
      </a:accent1>
      <a:accent2>
        <a:srgbClr val="333399"/>
      </a:accent2>
      <a:accent3>
        <a:srgbClr val="B0B1B0"/>
      </a:accent3>
      <a:accent4>
        <a:srgbClr val="000000"/>
      </a:accent4>
      <a:accent5>
        <a:srgbClr val="AAAAAA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Subtitle copy 1">
      <a:majorFont>
        <a:latin typeface="Georgia"/>
        <a:ea typeface="ヒラギノ明朝 Pro W3"/>
        <a:cs typeface="ヒラギノ明朝 Pro W3"/>
      </a:majorFont>
      <a:minorFont>
        <a:latin typeface="Georgia"/>
        <a:ea typeface="ヒラギノ明朝 Pro W3"/>
        <a:cs typeface="ヒラギノ明朝 Pro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pitchFamily="-108" charset="0"/>
            <a:ea typeface="ヒラギノ角ゴ Pro W3" pitchFamily="-108" charset="-128"/>
            <a:cs typeface="ヒラギノ角ゴ Pro W3" pitchFamily="-108" charset="-128"/>
            <a:sym typeface="Gill Sans" pitchFamily="-10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pitchFamily="-108" charset="0"/>
            <a:ea typeface="ヒラギノ角ゴ Pro W3" pitchFamily="-108" charset="-128"/>
            <a:cs typeface="ヒラギノ角ゴ Pro W3" pitchFamily="-108" charset="-128"/>
            <a:sym typeface="Gill Sans" pitchFamily="-108" charset="0"/>
          </a:defRPr>
        </a:defPPr>
      </a:lstStyle>
    </a:lnDef>
  </a:objectDefaults>
  <a:extraClrSchemeLst>
    <a:extraClrScheme>
      <a:clrScheme name="Title &amp; Subtitle copy 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3285</TotalTime>
  <Pages>0</Pages>
  <Words>674</Words>
  <Characters>0</Characters>
  <Application>Microsoft Office PowerPoint</Application>
  <PresentationFormat>Custom</PresentationFormat>
  <Lines>0</Lines>
  <Paragraphs>125</Paragraphs>
  <Slides>11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Title &amp; Subtitle</vt:lpstr>
      <vt:lpstr>Title &amp; Subtitle copy 1</vt:lpstr>
      <vt:lpstr>Experience One: Teaching the Geoscience Curriculum in The Field Through Experiential Immersion Learning  Robert C. Thomas &amp; Sheila Roberts  Department of Environmental Sciences  The University of Montana Western r_thomas@umwestern.edu</vt:lpstr>
      <vt:lpstr>A Need For Change at Montana Western</vt:lpstr>
      <vt:lpstr>A Desire for Change at Montana Western</vt:lpstr>
      <vt:lpstr>Experience One in the Geosciences</vt:lpstr>
      <vt:lpstr>UMW Geoscience Curriculum</vt:lpstr>
      <vt:lpstr>Structural Geology </vt:lpstr>
      <vt:lpstr>Environmental Field Studies</vt:lpstr>
      <vt:lpstr>Surficial Processes and Linking Classes </vt:lpstr>
      <vt:lpstr>Outcomes of a Field-Based Curriculum</vt:lpstr>
      <vt:lpstr>Assessment of Learning Goals</vt:lpstr>
      <vt:lpstr>Challenges of a Field-Based Curriculum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Monica Bruckner</dc:creator>
  <cp:lastModifiedBy>mbruckne</cp:lastModifiedBy>
  <cp:revision>169</cp:revision>
  <dcterms:created xsi:type="dcterms:W3CDTF">2009-10-16T23:08:21Z</dcterms:created>
  <dcterms:modified xsi:type="dcterms:W3CDTF">2011-11-10T22:08:03Z</dcterms:modified>
</cp:coreProperties>
</file>