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88" r:id="rId1"/>
  </p:sldMasterIdLst>
  <p:notesMasterIdLst>
    <p:notesMasterId r:id="rId19"/>
  </p:notesMasterIdLst>
  <p:sldIdLst>
    <p:sldId id="256" r:id="rId2"/>
    <p:sldId id="257" r:id="rId3"/>
    <p:sldId id="258" r:id="rId4"/>
    <p:sldId id="270" r:id="rId5"/>
    <p:sldId id="268" r:id="rId6"/>
    <p:sldId id="259" r:id="rId7"/>
    <p:sldId id="261" r:id="rId8"/>
    <p:sldId id="262" r:id="rId9"/>
    <p:sldId id="269" r:id="rId10"/>
    <p:sldId id="263" r:id="rId11"/>
    <p:sldId id="272" r:id="rId12"/>
    <p:sldId id="264" r:id="rId13"/>
    <p:sldId id="265" r:id="rId14"/>
    <p:sldId id="271" r:id="rId15"/>
    <p:sldId id="266" r:id="rId16"/>
    <p:sldId id="267" r:id="rId17"/>
    <p:sldId id="273"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5" d="100"/>
          <a:sy n="105" d="100"/>
        </p:scale>
        <p:origin x="-992" y="-2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60B50FE-106E-ED47-9C51-4477C6D906DA}" type="datetimeFigureOut">
              <a:rPr lang="en-US" smtClean="0"/>
              <a:t>2/27/12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22225E3-F619-BD43-941B-FDC2F9821AE2}" type="slidenum">
              <a:rPr lang="en-US" smtClean="0"/>
              <a:t>‹#›</a:t>
            </a:fld>
            <a:endParaRPr lang="en-US"/>
          </a:p>
        </p:txBody>
      </p:sp>
    </p:spTree>
    <p:extLst>
      <p:ext uri="{BB962C8B-B14F-4D97-AF65-F5344CB8AC3E}">
        <p14:creationId xmlns:p14="http://schemas.microsoft.com/office/powerpoint/2010/main" val="9193286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PICS</a:t>
            </a:r>
            <a:endParaRPr lang="en-US" dirty="0"/>
          </a:p>
        </p:txBody>
      </p:sp>
      <p:sp>
        <p:nvSpPr>
          <p:cNvPr id="4" name="Slide Number Placeholder 3"/>
          <p:cNvSpPr>
            <a:spLocks noGrp="1"/>
          </p:cNvSpPr>
          <p:nvPr>
            <p:ph type="sldNum" sz="quarter" idx="10"/>
          </p:nvPr>
        </p:nvSpPr>
        <p:spPr/>
        <p:txBody>
          <a:bodyPr/>
          <a:lstStyle/>
          <a:p>
            <a:fld id="{522225E3-F619-BD43-941B-FDC2F9821AE2}" type="slidenum">
              <a:rPr lang="en-US" smtClean="0"/>
              <a:t>3</a:t>
            </a:fld>
            <a:endParaRPr lang="en-US"/>
          </a:p>
        </p:txBody>
      </p:sp>
    </p:spTree>
    <p:extLst>
      <p:ext uri="{BB962C8B-B14F-4D97-AF65-F5344CB8AC3E}">
        <p14:creationId xmlns:p14="http://schemas.microsoft.com/office/powerpoint/2010/main" val="1042567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Changes</a:t>
            </a:r>
            <a:r>
              <a:rPr lang="en-US" baseline="0" dirty="0" smtClean="0"/>
              <a:t> in melting of sea ice can change ocean currents, altering the transport of heat. This may have been the driver behind the Younger </a:t>
            </a:r>
            <a:r>
              <a:rPr lang="en-US" baseline="0" dirty="0" err="1" smtClean="0"/>
              <a:t>Dryas</a:t>
            </a:r>
            <a:r>
              <a:rPr lang="en-US" baseline="0" dirty="0" smtClean="0"/>
              <a:t>.  This event is linked to the adoption of agriculture.</a:t>
            </a:r>
            <a:endParaRPr lang="en-US" dirty="0"/>
          </a:p>
        </p:txBody>
      </p:sp>
      <p:sp>
        <p:nvSpPr>
          <p:cNvPr id="4" name="Slide Number Placeholder 3"/>
          <p:cNvSpPr>
            <a:spLocks noGrp="1"/>
          </p:cNvSpPr>
          <p:nvPr>
            <p:ph type="sldNum" sz="quarter" idx="10"/>
          </p:nvPr>
        </p:nvSpPr>
        <p:spPr/>
        <p:txBody>
          <a:bodyPr/>
          <a:lstStyle/>
          <a:p>
            <a:fld id="{522225E3-F619-BD43-941B-FDC2F9821AE2}" type="slidenum">
              <a:rPr lang="en-US" smtClean="0"/>
              <a:t>12</a:t>
            </a:fld>
            <a:endParaRPr lang="en-US"/>
          </a:p>
        </p:txBody>
      </p:sp>
    </p:spTree>
    <p:extLst>
      <p:ext uri="{BB962C8B-B14F-4D97-AF65-F5344CB8AC3E}">
        <p14:creationId xmlns:p14="http://schemas.microsoft.com/office/powerpoint/2010/main" val="2840097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11-year</a:t>
            </a:r>
            <a:r>
              <a:rPr lang="en-US" baseline="0" dirty="0" smtClean="0"/>
              <a:t> solar cycle – small climate impact.</a:t>
            </a:r>
          </a:p>
          <a:p>
            <a:r>
              <a:rPr lang="en-US" baseline="0" dirty="0" smtClean="0"/>
              <a:t>Volcanic eruptions increase aerosols in the atmosphere (e.g., Little Ice Age).</a:t>
            </a:r>
            <a:endParaRPr lang="en-US" dirty="0"/>
          </a:p>
        </p:txBody>
      </p:sp>
      <p:sp>
        <p:nvSpPr>
          <p:cNvPr id="4" name="Slide Number Placeholder 3"/>
          <p:cNvSpPr>
            <a:spLocks noGrp="1"/>
          </p:cNvSpPr>
          <p:nvPr>
            <p:ph type="sldNum" sz="quarter" idx="10"/>
          </p:nvPr>
        </p:nvSpPr>
        <p:spPr/>
        <p:txBody>
          <a:bodyPr/>
          <a:lstStyle/>
          <a:p>
            <a:fld id="{522225E3-F619-BD43-941B-FDC2F9821AE2}" type="slidenum">
              <a:rPr lang="en-US" smtClean="0"/>
              <a:t>13</a:t>
            </a:fld>
            <a:endParaRPr lang="en-US"/>
          </a:p>
        </p:txBody>
      </p:sp>
    </p:spTree>
    <p:extLst>
      <p:ext uri="{BB962C8B-B14F-4D97-AF65-F5344CB8AC3E}">
        <p14:creationId xmlns:p14="http://schemas.microsoft.com/office/powerpoint/2010/main" val="2046365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CO2 input</a:t>
            </a:r>
            <a:r>
              <a:rPr lang="en-US" baseline="0" dirty="0" smtClean="0"/>
              <a:t> in to the atmosphere will take 100’s to 1000 years to equilibrate with the ocean because of the large carbon inventory of the atmosphere and ocean.  After equilibration with the ocean, pCO2 will be 20-25% more than pre-industrial values.</a:t>
            </a:r>
          </a:p>
          <a:p>
            <a:r>
              <a:rPr lang="en-US" baseline="0" dirty="0" smtClean="0"/>
              <a:t>CO2 can be drawn down by reaction with silicates, but this take hundred of thousands of years (estimated 7% will still be in the atmosphere in 100,000 years).</a:t>
            </a:r>
          </a:p>
          <a:p>
            <a:endParaRPr lang="en-US" dirty="0"/>
          </a:p>
        </p:txBody>
      </p:sp>
      <p:sp>
        <p:nvSpPr>
          <p:cNvPr id="4" name="Slide Number Placeholder 3"/>
          <p:cNvSpPr>
            <a:spLocks noGrp="1"/>
          </p:cNvSpPr>
          <p:nvPr>
            <p:ph type="sldNum" sz="quarter" idx="10"/>
          </p:nvPr>
        </p:nvSpPr>
        <p:spPr/>
        <p:txBody>
          <a:bodyPr/>
          <a:lstStyle/>
          <a:p>
            <a:fld id="{522225E3-F619-BD43-941B-FDC2F9821AE2}" type="slidenum">
              <a:rPr lang="en-US" smtClean="0"/>
              <a:t>15</a:t>
            </a:fld>
            <a:endParaRPr lang="en-US"/>
          </a:p>
        </p:txBody>
      </p:sp>
    </p:spTree>
    <p:extLst>
      <p:ext uri="{BB962C8B-B14F-4D97-AF65-F5344CB8AC3E}">
        <p14:creationId xmlns:p14="http://schemas.microsoft.com/office/powerpoint/2010/main" val="4241230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Solar energy is the major source of heat input</a:t>
            </a:r>
          </a:p>
          <a:p>
            <a:endParaRPr lang="en-US" dirty="0" smtClean="0"/>
          </a:p>
          <a:p>
            <a:r>
              <a:rPr lang="en-US" dirty="0" smtClean="0"/>
              <a:t>Heat lost to space</a:t>
            </a:r>
          </a:p>
          <a:p>
            <a:endParaRPr lang="en-US" dirty="0" smtClean="0"/>
          </a:p>
          <a:p>
            <a:r>
              <a:rPr lang="en-US" dirty="0" smtClean="0"/>
              <a:t>Greenhouse gases can increase retention of heat at the Earth’s surface </a:t>
            </a:r>
          </a:p>
        </p:txBody>
      </p:sp>
      <p:sp>
        <p:nvSpPr>
          <p:cNvPr id="4" name="Slide Number Placeholder 3"/>
          <p:cNvSpPr>
            <a:spLocks noGrp="1"/>
          </p:cNvSpPr>
          <p:nvPr>
            <p:ph type="sldNum" sz="quarter" idx="10"/>
          </p:nvPr>
        </p:nvSpPr>
        <p:spPr/>
        <p:txBody>
          <a:bodyPr/>
          <a:lstStyle/>
          <a:p>
            <a:fld id="{522225E3-F619-BD43-941B-FDC2F9821AE2}" type="slidenum">
              <a:rPr lang="en-US" smtClean="0"/>
              <a:t>4</a:t>
            </a:fld>
            <a:endParaRPr lang="en-US"/>
          </a:p>
        </p:txBody>
      </p:sp>
    </p:spTree>
    <p:extLst>
      <p:ext uri="{BB962C8B-B14F-4D97-AF65-F5344CB8AC3E}">
        <p14:creationId xmlns:p14="http://schemas.microsoft.com/office/powerpoint/2010/main" val="424424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Faint</a:t>
            </a:r>
            <a:r>
              <a:rPr lang="en-US" baseline="0" dirty="0" smtClean="0"/>
              <a:t> young sun paradox – sun 30% weaker than today, but liquid water existed on Earth.  High CO2 concentration may have counteracted.</a:t>
            </a:r>
            <a:endParaRPr lang="en-US" dirty="0"/>
          </a:p>
        </p:txBody>
      </p:sp>
      <p:sp>
        <p:nvSpPr>
          <p:cNvPr id="4" name="Slide Number Placeholder 3"/>
          <p:cNvSpPr>
            <a:spLocks noGrp="1"/>
          </p:cNvSpPr>
          <p:nvPr>
            <p:ph type="sldNum" sz="quarter" idx="10"/>
          </p:nvPr>
        </p:nvSpPr>
        <p:spPr/>
        <p:txBody>
          <a:bodyPr/>
          <a:lstStyle/>
          <a:p>
            <a:fld id="{522225E3-F619-BD43-941B-FDC2F9821AE2}" type="slidenum">
              <a:rPr lang="en-US" smtClean="0"/>
              <a:t>5</a:t>
            </a:fld>
            <a:endParaRPr lang="en-US"/>
          </a:p>
        </p:txBody>
      </p:sp>
    </p:spTree>
    <p:extLst>
      <p:ext uri="{BB962C8B-B14F-4D97-AF65-F5344CB8AC3E}">
        <p14:creationId xmlns:p14="http://schemas.microsoft.com/office/powerpoint/2010/main" val="3167740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Plate tectonics – mountain building can drawdow</a:t>
            </a:r>
            <a:r>
              <a:rPr lang="en-US" baseline="0" dirty="0" smtClean="0"/>
              <a:t>n CO2</a:t>
            </a:r>
            <a:endParaRPr lang="en-US" dirty="0"/>
          </a:p>
        </p:txBody>
      </p:sp>
      <p:sp>
        <p:nvSpPr>
          <p:cNvPr id="4" name="Slide Number Placeholder 3"/>
          <p:cNvSpPr>
            <a:spLocks noGrp="1"/>
          </p:cNvSpPr>
          <p:nvPr>
            <p:ph type="sldNum" sz="quarter" idx="10"/>
          </p:nvPr>
        </p:nvSpPr>
        <p:spPr/>
        <p:txBody>
          <a:bodyPr/>
          <a:lstStyle/>
          <a:p>
            <a:fld id="{522225E3-F619-BD43-941B-FDC2F9821AE2}" type="slidenum">
              <a:rPr lang="en-US" smtClean="0"/>
              <a:t>6</a:t>
            </a:fld>
            <a:endParaRPr lang="en-US"/>
          </a:p>
        </p:txBody>
      </p:sp>
    </p:spTree>
    <p:extLst>
      <p:ext uri="{BB962C8B-B14F-4D97-AF65-F5344CB8AC3E}">
        <p14:creationId xmlns:p14="http://schemas.microsoft.com/office/powerpoint/2010/main" val="2200084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a:t>
            </a:r>
            <a:r>
              <a:rPr lang="en-US" baseline="0" dirty="0" smtClean="0"/>
              <a:t> example in the Late Ordovician, when the supercontinent, Gondwana, migrated </a:t>
            </a:r>
            <a:r>
              <a:rPr lang="en-US" baseline="0" dirty="0" err="1" smtClean="0"/>
              <a:t>poleward</a:t>
            </a:r>
            <a:r>
              <a:rPr lang="en-US" baseline="0" dirty="0" smtClean="0"/>
              <a:t>, volcanism likely shut off, and weathering of silicates caused drawdown of CO2.</a:t>
            </a:r>
            <a:endParaRPr lang="en-US" dirty="0" smtClean="0"/>
          </a:p>
          <a:p>
            <a:r>
              <a:rPr lang="en-US" dirty="0" smtClean="0"/>
              <a:t>5 degree change over 5 </a:t>
            </a:r>
            <a:r>
              <a:rPr lang="en-US" dirty="0" err="1" smtClean="0"/>
              <a:t>Myr</a:t>
            </a:r>
            <a:endParaRPr lang="en-US" dirty="0"/>
          </a:p>
        </p:txBody>
      </p:sp>
      <p:sp>
        <p:nvSpPr>
          <p:cNvPr id="4" name="Slide Number Placeholder 3"/>
          <p:cNvSpPr>
            <a:spLocks noGrp="1"/>
          </p:cNvSpPr>
          <p:nvPr>
            <p:ph type="sldNum" sz="quarter" idx="10"/>
          </p:nvPr>
        </p:nvSpPr>
        <p:spPr/>
        <p:txBody>
          <a:bodyPr/>
          <a:lstStyle/>
          <a:p>
            <a:fld id="{522225E3-F619-BD43-941B-FDC2F9821AE2}" type="slidenum">
              <a:rPr lang="en-US" smtClean="0"/>
              <a:t>7</a:t>
            </a:fld>
            <a:endParaRPr lang="en-US"/>
          </a:p>
        </p:txBody>
      </p:sp>
    </p:spTree>
    <p:extLst>
      <p:ext uri="{BB962C8B-B14F-4D97-AF65-F5344CB8AC3E}">
        <p14:creationId xmlns:p14="http://schemas.microsoft.com/office/powerpoint/2010/main" val="2680590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slow change in seawater temperature resulted in mass extinction.</a:t>
            </a:r>
            <a:endParaRPr lang="en-US" dirty="0"/>
          </a:p>
        </p:txBody>
      </p:sp>
      <p:sp>
        <p:nvSpPr>
          <p:cNvPr id="4" name="Slide Number Placeholder 3"/>
          <p:cNvSpPr>
            <a:spLocks noGrp="1"/>
          </p:cNvSpPr>
          <p:nvPr>
            <p:ph type="sldNum" sz="quarter" idx="10"/>
          </p:nvPr>
        </p:nvSpPr>
        <p:spPr/>
        <p:txBody>
          <a:bodyPr/>
          <a:lstStyle/>
          <a:p>
            <a:fld id="{522225E3-F619-BD43-941B-FDC2F9821AE2}" type="slidenum">
              <a:rPr lang="en-US" smtClean="0"/>
              <a:t>8</a:t>
            </a:fld>
            <a:endParaRPr lang="en-US"/>
          </a:p>
        </p:txBody>
      </p:sp>
    </p:spTree>
    <p:extLst>
      <p:ext uri="{BB962C8B-B14F-4D97-AF65-F5344CB8AC3E}">
        <p14:creationId xmlns:p14="http://schemas.microsoft.com/office/powerpoint/2010/main" val="1854836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Collision of India with Eurasia</a:t>
            </a:r>
            <a:r>
              <a:rPr lang="en-US" baseline="0" dirty="0" smtClean="0"/>
              <a:t> produced the Himalayas – resulted in increased silicate weathering, CO2 drawdown, and cooling.</a:t>
            </a:r>
            <a:endParaRPr lang="en-US" dirty="0"/>
          </a:p>
        </p:txBody>
      </p:sp>
      <p:sp>
        <p:nvSpPr>
          <p:cNvPr id="4" name="Slide Number Placeholder 3"/>
          <p:cNvSpPr>
            <a:spLocks noGrp="1"/>
          </p:cNvSpPr>
          <p:nvPr>
            <p:ph type="sldNum" sz="quarter" idx="10"/>
          </p:nvPr>
        </p:nvSpPr>
        <p:spPr/>
        <p:txBody>
          <a:bodyPr/>
          <a:lstStyle/>
          <a:p>
            <a:fld id="{522225E3-F619-BD43-941B-FDC2F9821AE2}" type="slidenum">
              <a:rPr lang="en-US" smtClean="0"/>
              <a:t>9</a:t>
            </a:fld>
            <a:endParaRPr lang="en-US"/>
          </a:p>
        </p:txBody>
      </p:sp>
    </p:spTree>
    <p:extLst>
      <p:ext uri="{BB962C8B-B14F-4D97-AF65-F5344CB8AC3E}">
        <p14:creationId xmlns:p14="http://schemas.microsoft.com/office/powerpoint/2010/main" val="3556849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Climate</a:t>
            </a:r>
            <a:r>
              <a:rPr lang="en-US" baseline="0" dirty="0" smtClean="0"/>
              <a:t> forcing is a result of changes in Earth’s orbit.  Global temperature correlates with orbital patterns, however, is not the only mechanism driving climate change on this scale.  Atmospheric CO2 fluctuations also influence climate – range from 180 ppm in cold periods to 280 ppm in warm periods.</a:t>
            </a:r>
          </a:p>
        </p:txBody>
      </p:sp>
      <p:sp>
        <p:nvSpPr>
          <p:cNvPr id="4" name="Slide Number Placeholder 3"/>
          <p:cNvSpPr>
            <a:spLocks noGrp="1"/>
          </p:cNvSpPr>
          <p:nvPr>
            <p:ph type="sldNum" sz="quarter" idx="10"/>
          </p:nvPr>
        </p:nvSpPr>
        <p:spPr/>
        <p:txBody>
          <a:bodyPr/>
          <a:lstStyle/>
          <a:p>
            <a:fld id="{522225E3-F619-BD43-941B-FDC2F9821AE2}" type="slidenum">
              <a:rPr lang="en-US" smtClean="0"/>
              <a:t>10</a:t>
            </a:fld>
            <a:endParaRPr lang="en-US"/>
          </a:p>
        </p:txBody>
      </p:sp>
    </p:spTree>
    <p:extLst>
      <p:ext uri="{BB962C8B-B14F-4D97-AF65-F5344CB8AC3E}">
        <p14:creationId xmlns:p14="http://schemas.microsoft.com/office/powerpoint/2010/main" val="2651051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Pre-industrial solar forcing</a:t>
            </a:r>
            <a:r>
              <a:rPr lang="en-US" baseline="0" dirty="0" smtClean="0"/>
              <a:t> is estimated at 0 to -0.1 W/m2.  Wattage required to shift from ice age to a warm period is 3.4 W/m2</a:t>
            </a:r>
            <a:endParaRPr lang="en-US" dirty="0"/>
          </a:p>
        </p:txBody>
      </p:sp>
      <p:sp>
        <p:nvSpPr>
          <p:cNvPr id="4" name="Slide Number Placeholder 3"/>
          <p:cNvSpPr>
            <a:spLocks noGrp="1"/>
          </p:cNvSpPr>
          <p:nvPr>
            <p:ph type="sldNum" sz="quarter" idx="10"/>
          </p:nvPr>
        </p:nvSpPr>
        <p:spPr/>
        <p:txBody>
          <a:bodyPr/>
          <a:lstStyle/>
          <a:p>
            <a:fld id="{522225E3-F619-BD43-941B-FDC2F9821AE2}" type="slidenum">
              <a:rPr lang="en-US" smtClean="0"/>
              <a:t>11</a:t>
            </a:fld>
            <a:endParaRPr lang="en-US"/>
          </a:p>
        </p:txBody>
      </p:sp>
    </p:spTree>
    <p:extLst>
      <p:ext uri="{BB962C8B-B14F-4D97-AF65-F5344CB8AC3E}">
        <p14:creationId xmlns:p14="http://schemas.microsoft.com/office/powerpoint/2010/main" val="2946134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2/27/12</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739C4FB-7D33-419B-8833-D1372BFD11C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785C6-EBAF-49D5-AD4D-BABF4DFAAD59}" type="datetime1">
              <a:rPr lang="en-US" smtClean="0"/>
              <a:pPr/>
              <a:t>2/27/12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404122-9A3A-4FD8-98B8-22631F32846C}" type="datetime1">
              <a:rPr lang="en-US" smtClean="0"/>
              <a:pPr/>
              <a:t>2/27/12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59A7B8-0EC4-44C9-AFEF-25E144F11C06}" type="datetime1">
              <a:rPr lang="en-US" smtClean="0"/>
              <a:pPr/>
              <a:t>2/27/12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8E80666-FB37-4B36-9149-507F3B0178E3}" type="datetimeFigureOut">
              <a:rPr lang="en-US" smtClean="0"/>
              <a:pPr/>
              <a:t>2/27/12</a:t>
            </a:fld>
            <a:endParaRPr lang="en-US"/>
          </a:p>
        </p:txBody>
      </p:sp>
      <p:sp>
        <p:nvSpPr>
          <p:cNvPr id="8" name="Slide Number Placeholder 7"/>
          <p:cNvSpPr>
            <a:spLocks noGrp="1"/>
          </p:cNvSpPr>
          <p:nvPr>
            <p:ph type="sldNum" sz="quarter" idx="11"/>
          </p:nvPr>
        </p:nvSpPr>
        <p:spPr/>
        <p:txBody>
          <a:bodyPr/>
          <a:lstStyle/>
          <a:p>
            <a:fld id="{D7E63A33-8271-4DD0-9C48-789913D7C115}"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72AE48-94E6-46E0-BE32-5F0716DE9115}" type="datetime1">
              <a:rPr lang="en-US" smtClean="0"/>
              <a:pPr/>
              <a:t>2/27/12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84C285-8BCE-48FC-97D9-E2837AF38351}" type="datetime1">
              <a:rPr lang="en-US" smtClean="0"/>
              <a:pPr/>
              <a:t>2/27/12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70D3E6-EF16-4488-94A4-211508FE4682}" type="datetime1">
              <a:rPr lang="en-US" smtClean="0"/>
              <a:pPr/>
              <a:t>2/27/12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7FB3B-20DA-4D0E-BF16-8262B7156612}" type="datetime1">
              <a:rPr lang="en-US" smtClean="0"/>
              <a:pPr/>
              <a:t>2/27/12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273C2C-6BD0-40EC-8D8D-4D51F089C5EB}" type="datetime1">
              <a:rPr lang="en-US" smtClean="0"/>
              <a:pPr/>
              <a:t>2/27/12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377F5C-EDA7-4864-9756-35769B0E62CF}" type="datetime1">
              <a:rPr lang="en-US" smtClean="0"/>
              <a:pPr/>
              <a:t>2/27/12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A84A37A-AFC2-4A01-80A1-FC20F2C0D5BB}" type="slidenum">
              <a:rPr lang="en-US" smtClean="0"/>
              <a:pPr/>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88B99C93-F56F-46AB-9EB8-53614A95B15F}" type="datetime1">
              <a:rPr lang="en-US" smtClean="0"/>
              <a:pPr/>
              <a:t>2/27/12</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A84A37A-AFC2-4A01-80A1-FC20F2C0D5BB}" type="slidenum">
              <a:rPr lang="en-US" smtClean="0"/>
              <a:pPr/>
              <a:t>‹#›</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689" r:id="rId1"/>
    <p:sldLayoutId id="2147484690" r:id="rId2"/>
    <p:sldLayoutId id="2147484691" r:id="rId3"/>
    <p:sldLayoutId id="2147484692" r:id="rId4"/>
    <p:sldLayoutId id="2147484693" r:id="rId5"/>
    <p:sldLayoutId id="2147484694" r:id="rId6"/>
    <p:sldLayoutId id="2147484695" r:id="rId7"/>
    <p:sldLayoutId id="2147484696" r:id="rId8"/>
    <p:sldLayoutId id="2147484697" r:id="rId9"/>
    <p:sldLayoutId id="2147484698" r:id="rId10"/>
    <p:sldLayoutId id="2147484699" r:id="rId11"/>
  </p:sldLayoutIdLst>
  <p:hf sldNum="0"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2.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3.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cdc.noaa.gov/paleo/ctl/about1.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smtClean="0"/>
              <a:t>Rates of global climate variation:</a:t>
            </a:r>
            <a:endParaRPr lang="en-US" dirty="0"/>
          </a:p>
        </p:txBody>
      </p:sp>
      <p:sp>
        <p:nvSpPr>
          <p:cNvPr id="2" name="Subtitle 1"/>
          <p:cNvSpPr>
            <a:spLocks noGrp="1"/>
          </p:cNvSpPr>
          <p:nvPr>
            <p:ph type="subTitle" idx="1"/>
          </p:nvPr>
        </p:nvSpPr>
        <p:spPr/>
        <p:txBody>
          <a:bodyPr>
            <a:normAutofit lnSpcReduction="10000"/>
          </a:bodyPr>
          <a:lstStyle/>
          <a:p>
            <a:r>
              <a:rPr lang="en-US" dirty="0" smtClean="0"/>
              <a:t>Evaluating past records to understand implications of modern climate change</a:t>
            </a:r>
            <a:endParaRPr lang="en-US" dirty="0"/>
          </a:p>
        </p:txBody>
      </p:sp>
    </p:spTree>
    <p:extLst>
      <p:ext uri="{BB962C8B-B14F-4D97-AF65-F5344CB8AC3E}">
        <p14:creationId xmlns:p14="http://schemas.microsoft.com/office/powerpoint/2010/main" val="2252572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lankovitch cycl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108" y="1628207"/>
            <a:ext cx="6377074" cy="4832730"/>
          </a:xfrm>
          <a:prstGeom prst="rect">
            <a:avLst/>
          </a:prstGeom>
          <a:ln w="28575" cmpd="sng">
            <a:solidFill>
              <a:schemeClr val="tx1"/>
            </a:solidFill>
          </a:ln>
        </p:spPr>
      </p:pic>
      <p:sp>
        <p:nvSpPr>
          <p:cNvPr id="3" name="Title 2"/>
          <p:cNvSpPr>
            <a:spLocks noGrp="1"/>
          </p:cNvSpPr>
          <p:nvPr>
            <p:ph type="title"/>
          </p:nvPr>
        </p:nvSpPr>
        <p:spPr/>
        <p:txBody>
          <a:bodyPr>
            <a:normAutofit fontScale="90000"/>
          </a:bodyPr>
          <a:lstStyle/>
          <a:p>
            <a:r>
              <a:rPr lang="en-US" dirty="0" smtClean="0"/>
              <a:t>Tens to hundreds of thousands of years</a:t>
            </a:r>
            <a:endParaRPr lang="en-US" dirty="0"/>
          </a:p>
        </p:txBody>
      </p:sp>
      <p:sp>
        <p:nvSpPr>
          <p:cNvPr id="4" name="Rectangle 14"/>
          <p:cNvSpPr>
            <a:spLocks noChangeArrowheads="1"/>
          </p:cNvSpPr>
          <p:nvPr/>
        </p:nvSpPr>
        <p:spPr bwMode="auto">
          <a:xfrm>
            <a:off x="5213047" y="6436747"/>
            <a:ext cx="3217335" cy="32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1400" b="1" dirty="0" smtClean="0">
                <a:latin typeface="Times New Roman" charset="0"/>
              </a:rPr>
              <a:t>Source: Encyclopedia of Earth</a:t>
            </a:r>
            <a:endParaRPr lang="en-US" sz="1400" b="1" dirty="0">
              <a:latin typeface="Times New Roman" charset="0"/>
            </a:endParaRPr>
          </a:p>
        </p:txBody>
      </p:sp>
    </p:spTree>
    <p:extLst>
      <p:ext uri="{BB962C8B-B14F-4D97-AF65-F5344CB8AC3E}">
        <p14:creationId xmlns:p14="http://schemas.microsoft.com/office/powerpoint/2010/main" val="3632218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Tens to hundreds of thousands of years</a:t>
            </a:r>
            <a:endParaRPr lang="en-US" dirty="0"/>
          </a:p>
        </p:txBody>
      </p:sp>
      <p:pic>
        <p:nvPicPr>
          <p:cNvPr id="4" name="Picture 3" descr="Forcing-Temp_1.9wm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613" y="1554076"/>
            <a:ext cx="8200573" cy="4615575"/>
          </a:xfrm>
          <a:prstGeom prst="rect">
            <a:avLst/>
          </a:prstGeom>
          <a:ln w="28575" cmpd="sng">
            <a:solidFill>
              <a:schemeClr val="tx1"/>
            </a:solidFill>
          </a:ln>
        </p:spPr>
      </p:pic>
      <p:sp>
        <p:nvSpPr>
          <p:cNvPr id="5" name="Rectangle 14"/>
          <p:cNvSpPr>
            <a:spLocks noChangeArrowheads="1"/>
          </p:cNvSpPr>
          <p:nvPr/>
        </p:nvSpPr>
        <p:spPr bwMode="auto">
          <a:xfrm>
            <a:off x="4424441" y="5998769"/>
            <a:ext cx="4453465" cy="62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1400" b="1" dirty="0" smtClean="0">
                <a:latin typeface="Times New Roman" charset="0"/>
              </a:rPr>
              <a:t>Source: Open Source Systems, Science, and Solutions</a:t>
            </a:r>
            <a:endParaRPr lang="en-US" sz="1400" b="1" dirty="0">
              <a:latin typeface="Times New Roman" charset="0"/>
            </a:endParaRPr>
          </a:p>
        </p:txBody>
      </p:sp>
    </p:spTree>
    <p:extLst>
      <p:ext uri="{BB962C8B-B14F-4D97-AF65-F5344CB8AC3E}">
        <p14:creationId xmlns:p14="http://schemas.microsoft.com/office/powerpoint/2010/main" val="2804688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7997371" cy="1371600"/>
          </a:xfrm>
        </p:spPr>
        <p:txBody>
          <a:bodyPr>
            <a:normAutofit fontScale="90000"/>
          </a:bodyPr>
          <a:lstStyle/>
          <a:p>
            <a:r>
              <a:rPr lang="en-US" dirty="0" smtClean="0"/>
              <a:t>Tens to hundreds of thousands of years example</a:t>
            </a:r>
            <a:endParaRPr lang="en-US" dirty="0"/>
          </a:p>
        </p:txBody>
      </p:sp>
      <p:pic>
        <p:nvPicPr>
          <p:cNvPr id="3" name="Picture 2" descr="GISPIItemp.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827" y="1640011"/>
            <a:ext cx="6350000" cy="4813300"/>
          </a:xfrm>
          <a:prstGeom prst="rect">
            <a:avLst/>
          </a:prstGeom>
          <a:ln w="28575" cmpd="sng">
            <a:solidFill>
              <a:schemeClr val="tx1"/>
            </a:solidFill>
          </a:ln>
        </p:spPr>
      </p:pic>
      <p:sp>
        <p:nvSpPr>
          <p:cNvPr id="4" name="Rectangle 14"/>
          <p:cNvSpPr>
            <a:spLocks noChangeArrowheads="1"/>
          </p:cNvSpPr>
          <p:nvPr/>
        </p:nvSpPr>
        <p:spPr bwMode="auto">
          <a:xfrm>
            <a:off x="5842009" y="6410005"/>
            <a:ext cx="2066471" cy="375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1400" b="1" dirty="0" err="1" smtClean="0">
                <a:latin typeface="Times New Roman" charset="0"/>
              </a:rPr>
              <a:t>Cuffy</a:t>
            </a:r>
            <a:r>
              <a:rPr lang="en-US" sz="1400" b="1" dirty="0" smtClean="0">
                <a:latin typeface="Times New Roman" charset="0"/>
              </a:rPr>
              <a:t> and </a:t>
            </a:r>
            <a:r>
              <a:rPr lang="en-US" sz="1400" b="1" dirty="0" err="1" smtClean="0">
                <a:latin typeface="Times New Roman" charset="0"/>
              </a:rPr>
              <a:t>Clow</a:t>
            </a:r>
            <a:r>
              <a:rPr lang="en-US" sz="1400" b="1" dirty="0" smtClean="0">
                <a:latin typeface="Times New Roman" charset="0"/>
              </a:rPr>
              <a:t>, 1997</a:t>
            </a:r>
            <a:endParaRPr lang="en-US" sz="1400" b="1" dirty="0">
              <a:latin typeface="Times New Roman" charset="0"/>
            </a:endParaRPr>
          </a:p>
        </p:txBody>
      </p:sp>
    </p:spTree>
    <p:extLst>
      <p:ext uri="{BB962C8B-B14F-4D97-AF65-F5344CB8AC3E}">
        <p14:creationId xmlns:p14="http://schemas.microsoft.com/office/powerpoint/2010/main" val="611198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1619" y="1778000"/>
            <a:ext cx="6096000" cy="4475238"/>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Less than 100 year variation</a:t>
            </a:r>
            <a:endParaRPr lang="en-US" dirty="0"/>
          </a:p>
        </p:txBody>
      </p:sp>
      <p:pic>
        <p:nvPicPr>
          <p:cNvPr id="2" name="Picture 1" descr="TSI_vs_temperatur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873" y="1888369"/>
            <a:ext cx="5829300" cy="4254500"/>
          </a:xfrm>
          <a:prstGeom prst="rect">
            <a:avLst/>
          </a:prstGeom>
        </p:spPr>
      </p:pic>
      <p:sp>
        <p:nvSpPr>
          <p:cNvPr id="7" name="Rectangle 14"/>
          <p:cNvSpPr>
            <a:spLocks noChangeArrowheads="1"/>
          </p:cNvSpPr>
          <p:nvPr/>
        </p:nvSpPr>
        <p:spPr bwMode="auto">
          <a:xfrm>
            <a:off x="6156485" y="6216482"/>
            <a:ext cx="1330164" cy="375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1400" b="1" dirty="0" smtClean="0">
                <a:latin typeface="Times New Roman" charset="0"/>
              </a:rPr>
              <a:t>Camp, 2007</a:t>
            </a:r>
            <a:endParaRPr lang="en-US" sz="1400" b="1" dirty="0">
              <a:latin typeface="Times New Roman" charset="0"/>
            </a:endParaRPr>
          </a:p>
        </p:txBody>
      </p:sp>
    </p:spTree>
    <p:extLst>
      <p:ext uri="{BB962C8B-B14F-4D97-AF65-F5344CB8AC3E}">
        <p14:creationId xmlns:p14="http://schemas.microsoft.com/office/powerpoint/2010/main" val="1488374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2-26 at 12.13.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60" y="1524318"/>
            <a:ext cx="3675138" cy="3132349"/>
          </a:xfrm>
          <a:prstGeom prst="rect">
            <a:avLst/>
          </a:prstGeom>
          <a:ln w="28575" cmpd="sng">
            <a:solidFill>
              <a:schemeClr val="tx1"/>
            </a:solidFill>
          </a:ln>
        </p:spPr>
      </p:pic>
      <p:sp>
        <p:nvSpPr>
          <p:cNvPr id="3" name="Rectangle 14"/>
          <p:cNvSpPr>
            <a:spLocks noChangeArrowheads="1"/>
          </p:cNvSpPr>
          <p:nvPr/>
        </p:nvSpPr>
        <p:spPr bwMode="auto">
          <a:xfrm>
            <a:off x="2213421" y="4571224"/>
            <a:ext cx="2060840" cy="46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1400" b="1" dirty="0" err="1" smtClean="0">
                <a:latin typeface="Times New Roman" charset="0"/>
              </a:rPr>
              <a:t>Zickfield</a:t>
            </a:r>
            <a:r>
              <a:rPr lang="en-US" sz="1400" b="1" dirty="0" smtClean="0">
                <a:latin typeface="Times New Roman" charset="0"/>
              </a:rPr>
              <a:t> et al., 2009</a:t>
            </a:r>
            <a:endParaRPr lang="en-US" sz="1400" b="1" dirty="0">
              <a:latin typeface="Times New Roman" charset="0"/>
            </a:endParaRPr>
          </a:p>
        </p:txBody>
      </p:sp>
      <p:sp>
        <p:nvSpPr>
          <p:cNvPr id="4" name="Title 3"/>
          <p:cNvSpPr>
            <a:spLocks noGrp="1"/>
          </p:cNvSpPr>
          <p:nvPr>
            <p:ph type="title"/>
          </p:nvPr>
        </p:nvSpPr>
        <p:spPr/>
        <p:txBody>
          <a:bodyPr/>
          <a:lstStyle/>
          <a:p>
            <a:r>
              <a:rPr lang="en-US" dirty="0" smtClean="0"/>
              <a:t>Less than 100 year variation</a:t>
            </a:r>
            <a:endParaRPr lang="en-US" dirty="0"/>
          </a:p>
        </p:txBody>
      </p:sp>
      <p:pic>
        <p:nvPicPr>
          <p:cNvPr id="5" name="Picture 4" descr="image_preview.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0542" y="3107838"/>
            <a:ext cx="4981333" cy="3387307"/>
          </a:xfrm>
          <a:prstGeom prst="rect">
            <a:avLst/>
          </a:prstGeom>
          <a:ln w="28575" cmpd="sng">
            <a:solidFill>
              <a:schemeClr val="tx1"/>
            </a:solidFill>
          </a:ln>
        </p:spPr>
      </p:pic>
      <p:sp>
        <p:nvSpPr>
          <p:cNvPr id="6" name="Rectangle 14"/>
          <p:cNvSpPr>
            <a:spLocks noChangeArrowheads="1"/>
          </p:cNvSpPr>
          <p:nvPr/>
        </p:nvSpPr>
        <p:spPr bwMode="auto">
          <a:xfrm>
            <a:off x="4825998" y="6313720"/>
            <a:ext cx="4414768" cy="62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1400" b="1" dirty="0" smtClean="0">
                <a:latin typeface="Times New Roman" charset="0"/>
              </a:rPr>
              <a:t>Source: Open Source Systems, Science, and Solutions</a:t>
            </a:r>
            <a:endParaRPr lang="en-US" sz="1400" b="1" dirty="0">
              <a:latin typeface="Times New Roman" charset="0"/>
            </a:endParaRPr>
          </a:p>
        </p:txBody>
      </p:sp>
    </p:spTree>
    <p:extLst>
      <p:ext uri="{BB962C8B-B14F-4D97-AF65-F5344CB8AC3E}">
        <p14:creationId xmlns:p14="http://schemas.microsoft.com/office/powerpoint/2010/main" val="22810374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t>
            </a:r>
            <a:r>
              <a:rPr lang="en-US" baseline="-25000" dirty="0" smtClean="0"/>
              <a:t>2</a:t>
            </a:r>
            <a:r>
              <a:rPr lang="en-US" dirty="0" smtClean="0"/>
              <a:t> Emissions</a:t>
            </a:r>
            <a:endParaRPr lang="en-US" dirty="0"/>
          </a:p>
        </p:txBody>
      </p:sp>
      <p:pic>
        <p:nvPicPr>
          <p:cNvPr id="3" name="Picture 2" descr="CO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650" y="1933511"/>
            <a:ext cx="8527213" cy="4239243"/>
          </a:xfrm>
          <a:prstGeom prst="rect">
            <a:avLst/>
          </a:prstGeom>
          <a:ln w="28575" cmpd="sng">
            <a:solidFill>
              <a:schemeClr val="tx1"/>
            </a:solidFill>
          </a:ln>
        </p:spPr>
      </p:pic>
      <p:sp>
        <p:nvSpPr>
          <p:cNvPr id="4" name="Rectangle 14"/>
          <p:cNvSpPr>
            <a:spLocks noChangeArrowheads="1"/>
          </p:cNvSpPr>
          <p:nvPr/>
        </p:nvSpPr>
        <p:spPr bwMode="auto">
          <a:xfrm>
            <a:off x="6811055" y="6188177"/>
            <a:ext cx="2261234"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1400" b="1" dirty="0" smtClean="0">
                <a:latin typeface="Times New Roman" charset="0"/>
              </a:rPr>
              <a:t>Source: NASA/NOAA</a:t>
            </a:r>
            <a:endParaRPr lang="en-US" sz="1400" b="1" dirty="0">
              <a:latin typeface="Times New Roman" charset="0"/>
            </a:endParaRPr>
          </a:p>
        </p:txBody>
      </p:sp>
    </p:spTree>
    <p:extLst>
      <p:ext uri="{BB962C8B-B14F-4D97-AF65-F5344CB8AC3E}">
        <p14:creationId xmlns:p14="http://schemas.microsoft.com/office/powerpoint/2010/main" val="2529012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&amp; Conclusions</a:t>
            </a:r>
            <a:endParaRPr lang="en-US" dirty="0"/>
          </a:p>
        </p:txBody>
      </p:sp>
      <p:sp>
        <p:nvSpPr>
          <p:cNvPr id="3" name="Content Placeholder 2"/>
          <p:cNvSpPr txBox="1">
            <a:spLocks/>
          </p:cNvSpPr>
          <p:nvPr/>
        </p:nvSpPr>
        <p:spPr>
          <a:xfrm>
            <a:off x="457200" y="4829960"/>
            <a:ext cx="8229600" cy="1834516"/>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en-US" sz="1800" b="1" dirty="0" smtClean="0"/>
              <a:t>Climate is different than weather – what happens in any given year isn’t necessarily an indication of climate change.</a:t>
            </a:r>
          </a:p>
          <a:p>
            <a:r>
              <a:rPr lang="en-US" sz="1800" b="1" dirty="0" smtClean="0"/>
              <a:t>Climate forcing outside of anthropogenic input of CO</a:t>
            </a:r>
            <a:r>
              <a:rPr lang="en-US" sz="1800" b="1" baseline="-25000" dirty="0" smtClean="0"/>
              <a:t>2</a:t>
            </a:r>
            <a:r>
              <a:rPr lang="en-US" sz="1800" b="1" dirty="0" smtClean="0"/>
              <a:t> exist, but generally act on long time scales.</a:t>
            </a:r>
          </a:p>
          <a:p>
            <a:r>
              <a:rPr lang="en-US" sz="1800" b="1" dirty="0" smtClean="0"/>
              <a:t>Response to CO</a:t>
            </a:r>
            <a:r>
              <a:rPr lang="en-US" sz="1800" b="1" baseline="-25000" dirty="0" smtClean="0"/>
              <a:t>2</a:t>
            </a:r>
            <a:r>
              <a:rPr lang="en-US" sz="1800" b="1" dirty="0" smtClean="0"/>
              <a:t> input cannot keep pace with rate of input.</a:t>
            </a:r>
          </a:p>
        </p:txBody>
      </p:sp>
      <p:graphicFrame>
        <p:nvGraphicFramePr>
          <p:cNvPr id="5" name="Table 4"/>
          <p:cNvGraphicFramePr>
            <a:graphicFrameLocks noGrp="1"/>
          </p:cNvGraphicFramePr>
          <p:nvPr>
            <p:extLst>
              <p:ext uri="{D42A27DB-BD31-4B8C-83A1-F6EECF244321}">
                <p14:modId xmlns:p14="http://schemas.microsoft.com/office/powerpoint/2010/main" val="2082915343"/>
              </p:ext>
            </p:extLst>
          </p:nvPr>
        </p:nvGraphicFramePr>
        <p:xfrm>
          <a:off x="768152" y="1806713"/>
          <a:ext cx="7601018" cy="2595880"/>
        </p:xfrm>
        <a:graphic>
          <a:graphicData uri="http://schemas.openxmlformats.org/drawingml/2006/table">
            <a:tbl>
              <a:tblPr firstRow="1" bandRow="1">
                <a:tableStyleId>{8EC20E35-A176-4012-BC5E-935CFFF8708E}</a:tableStyleId>
              </a:tblPr>
              <a:tblGrid>
                <a:gridCol w="3800509"/>
                <a:gridCol w="3800509"/>
              </a:tblGrid>
              <a:tr h="370840">
                <a:tc>
                  <a:txBody>
                    <a:bodyPr/>
                    <a:lstStyle/>
                    <a:p>
                      <a:r>
                        <a:rPr lang="en-US" dirty="0" smtClean="0"/>
                        <a:t>Cause of Climate Change</a:t>
                      </a:r>
                      <a:endParaRPr lang="en-US" dirty="0"/>
                    </a:p>
                  </a:txBody>
                  <a:tcPr/>
                </a:tc>
                <a:tc>
                  <a:txBody>
                    <a:bodyPr/>
                    <a:lstStyle/>
                    <a:p>
                      <a:r>
                        <a:rPr lang="en-US" dirty="0" smtClean="0"/>
                        <a:t>Number of Years</a:t>
                      </a:r>
                      <a:endParaRPr lang="en-US" dirty="0"/>
                    </a:p>
                  </a:txBody>
                  <a:tcPr/>
                </a:tc>
              </a:tr>
              <a:tr h="370840">
                <a:tc>
                  <a:txBody>
                    <a:bodyPr/>
                    <a:lstStyle/>
                    <a:p>
                      <a:r>
                        <a:rPr lang="en-US" dirty="0" smtClean="0"/>
                        <a:t>Anthropogenic</a:t>
                      </a:r>
                      <a:endParaRPr lang="en-US" dirty="0"/>
                    </a:p>
                  </a:txBody>
                  <a:tcPr/>
                </a:tc>
                <a:tc>
                  <a:txBody>
                    <a:bodyPr/>
                    <a:lstStyle/>
                    <a:p>
                      <a:r>
                        <a:rPr lang="en-US" dirty="0" smtClean="0"/>
                        <a:t>1-100</a:t>
                      </a:r>
                      <a:endParaRPr lang="en-US" dirty="0"/>
                    </a:p>
                  </a:txBody>
                  <a:tcPr/>
                </a:tc>
              </a:tr>
              <a:tr h="370840">
                <a:tc>
                  <a:txBody>
                    <a:bodyPr/>
                    <a:lstStyle/>
                    <a:p>
                      <a:r>
                        <a:rPr lang="en-US" dirty="0" smtClean="0"/>
                        <a:t>Volcanism</a:t>
                      </a:r>
                      <a:endParaRPr lang="en-US" dirty="0"/>
                    </a:p>
                  </a:txBody>
                  <a:tcPr/>
                </a:tc>
                <a:tc>
                  <a:txBody>
                    <a:bodyPr/>
                    <a:lstStyle/>
                    <a:p>
                      <a:r>
                        <a:rPr lang="en-US" dirty="0" smtClean="0"/>
                        <a:t>1-1000</a:t>
                      </a:r>
                      <a:endParaRPr lang="en-US" dirty="0"/>
                    </a:p>
                  </a:txBody>
                  <a:tcPr/>
                </a:tc>
              </a:tr>
              <a:tr h="370840">
                <a:tc>
                  <a:txBody>
                    <a:bodyPr/>
                    <a:lstStyle/>
                    <a:p>
                      <a:r>
                        <a:rPr lang="en-US" dirty="0" smtClean="0"/>
                        <a:t>Solar variability</a:t>
                      </a:r>
                      <a:endParaRPr lang="en-US" dirty="0"/>
                    </a:p>
                  </a:txBody>
                  <a:tcPr/>
                </a:tc>
                <a:tc>
                  <a:txBody>
                    <a:bodyPr/>
                    <a:lstStyle/>
                    <a:p>
                      <a:r>
                        <a:rPr lang="en-US" dirty="0" smtClean="0"/>
                        <a:t>10-1000</a:t>
                      </a:r>
                      <a:endParaRPr lang="en-US" dirty="0"/>
                    </a:p>
                  </a:txBody>
                  <a:tcPr/>
                </a:tc>
              </a:tr>
              <a:tr h="370840">
                <a:tc>
                  <a:txBody>
                    <a:bodyPr/>
                    <a:lstStyle/>
                    <a:p>
                      <a:r>
                        <a:rPr lang="en-US" dirty="0" smtClean="0"/>
                        <a:t>Air-sea interaction</a:t>
                      </a:r>
                      <a:endParaRPr lang="en-US" dirty="0"/>
                    </a:p>
                  </a:txBody>
                  <a:tcPr/>
                </a:tc>
                <a:tc>
                  <a:txBody>
                    <a:bodyPr/>
                    <a:lstStyle/>
                    <a:p>
                      <a:r>
                        <a:rPr lang="en-US" dirty="0" smtClean="0"/>
                        <a:t>1-100,000</a:t>
                      </a:r>
                      <a:endParaRPr lang="en-US" dirty="0"/>
                    </a:p>
                  </a:txBody>
                  <a:tcPr/>
                </a:tc>
              </a:tr>
              <a:tr h="370840">
                <a:tc>
                  <a:txBody>
                    <a:bodyPr/>
                    <a:lstStyle/>
                    <a:p>
                      <a:r>
                        <a:rPr lang="en-US" dirty="0" smtClean="0"/>
                        <a:t>Orbital variation</a:t>
                      </a:r>
                      <a:endParaRPr lang="en-US" dirty="0"/>
                    </a:p>
                  </a:txBody>
                  <a:tcPr/>
                </a:tc>
                <a:tc>
                  <a:txBody>
                    <a:bodyPr/>
                    <a:lstStyle/>
                    <a:p>
                      <a:r>
                        <a:rPr lang="en-US" dirty="0" smtClean="0"/>
                        <a:t>10,000-100,000</a:t>
                      </a:r>
                      <a:endParaRPr lang="en-US" dirty="0"/>
                    </a:p>
                  </a:txBody>
                  <a:tcPr/>
                </a:tc>
              </a:tr>
              <a:tr h="370840">
                <a:tc>
                  <a:txBody>
                    <a:bodyPr/>
                    <a:lstStyle/>
                    <a:p>
                      <a:r>
                        <a:rPr lang="en-US" dirty="0" smtClean="0"/>
                        <a:t>Plate tectonics</a:t>
                      </a:r>
                      <a:endParaRPr lang="en-US" dirty="0"/>
                    </a:p>
                  </a:txBody>
                  <a:tcPr/>
                </a:tc>
                <a:tc>
                  <a:txBody>
                    <a:bodyPr/>
                    <a:lstStyle/>
                    <a:p>
                      <a:r>
                        <a:rPr lang="en-US" dirty="0" smtClean="0"/>
                        <a:t>100,000-100,000,000</a:t>
                      </a:r>
                      <a:endParaRPr lang="en-US" dirty="0"/>
                    </a:p>
                  </a:txBody>
                  <a:tcPr/>
                </a:tc>
              </a:tr>
            </a:tbl>
          </a:graphicData>
        </a:graphic>
      </p:graphicFrame>
    </p:spTree>
    <p:extLst>
      <p:ext uri="{BB962C8B-B14F-4D97-AF65-F5344CB8AC3E}">
        <p14:creationId xmlns:p14="http://schemas.microsoft.com/office/powerpoint/2010/main" val="1446351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Excellent Resource:</a:t>
            </a:r>
            <a:endParaRPr lang="en-US" dirty="0"/>
          </a:p>
        </p:txBody>
      </p:sp>
      <p:sp>
        <p:nvSpPr>
          <p:cNvPr id="4" name="Content Placeholder 3"/>
          <p:cNvSpPr>
            <a:spLocks noGrp="1"/>
          </p:cNvSpPr>
          <p:nvPr>
            <p:ph idx="1"/>
          </p:nvPr>
        </p:nvSpPr>
        <p:spPr/>
        <p:txBody>
          <a:bodyPr/>
          <a:lstStyle/>
          <a:p>
            <a:r>
              <a:rPr lang="en-US" dirty="0" smtClean="0"/>
              <a:t>NOAA website:</a:t>
            </a:r>
          </a:p>
          <a:p>
            <a:endParaRPr lang="en-US" dirty="0"/>
          </a:p>
          <a:p>
            <a:r>
              <a:rPr lang="en-US" dirty="0">
                <a:hlinkClick r:id="rId2"/>
              </a:rPr>
              <a:t>http://www.ncdc.noaa.gov/paleo/ctl/about1.html</a:t>
            </a:r>
            <a:endParaRPr lang="en-US" dirty="0"/>
          </a:p>
        </p:txBody>
      </p:sp>
    </p:spTree>
    <p:extLst>
      <p:ext uri="{BB962C8B-B14F-4D97-AF65-F5344CB8AC3E}">
        <p14:creationId xmlns:p14="http://schemas.microsoft.com/office/powerpoint/2010/main" val="2493292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Misinformation and misconceptions:</a:t>
            </a:r>
            <a:endParaRPr lang="en-US" dirty="0"/>
          </a:p>
        </p:txBody>
      </p:sp>
      <p:sp>
        <p:nvSpPr>
          <p:cNvPr id="3" name="Content Placeholder 2"/>
          <p:cNvSpPr>
            <a:spLocks noGrp="1"/>
          </p:cNvSpPr>
          <p:nvPr>
            <p:ph idx="1"/>
          </p:nvPr>
        </p:nvSpPr>
        <p:spPr>
          <a:xfrm>
            <a:off x="457200" y="2125362"/>
            <a:ext cx="8229600" cy="4059615"/>
          </a:xfrm>
        </p:spPr>
        <p:txBody>
          <a:bodyPr>
            <a:normAutofit/>
          </a:bodyPr>
          <a:lstStyle/>
          <a:p>
            <a:r>
              <a:rPr lang="en-US" dirty="0"/>
              <a:t>It was cold and </a:t>
            </a:r>
            <a:r>
              <a:rPr lang="en-US" dirty="0" smtClean="0"/>
              <a:t>snowy </a:t>
            </a:r>
            <a:r>
              <a:rPr lang="en-US" dirty="0"/>
              <a:t>last year, so </a:t>
            </a:r>
            <a:r>
              <a:rPr lang="en-US" dirty="0" smtClean="0"/>
              <a:t>the Earth isn’t warming anymore</a:t>
            </a:r>
            <a:endParaRPr lang="en-US" dirty="0"/>
          </a:p>
          <a:p>
            <a:endParaRPr lang="en-US" dirty="0" smtClean="0"/>
          </a:p>
          <a:p>
            <a:r>
              <a:rPr lang="en-US" dirty="0" smtClean="0"/>
              <a:t>Global </a:t>
            </a:r>
            <a:r>
              <a:rPr lang="en-US" dirty="0"/>
              <a:t>climate has been warmer in Earth’s past, so modern climate change is no big deal</a:t>
            </a:r>
          </a:p>
          <a:p>
            <a:pPr marL="114300" indent="0">
              <a:buNone/>
            </a:pPr>
            <a:endParaRPr lang="en-US" dirty="0"/>
          </a:p>
          <a:p>
            <a:r>
              <a:rPr lang="en-US" dirty="0" smtClean="0"/>
              <a:t>Atmospheric CO</a:t>
            </a:r>
            <a:r>
              <a:rPr lang="en-US" baseline="-25000" dirty="0" smtClean="0"/>
              <a:t>2</a:t>
            </a:r>
            <a:r>
              <a:rPr lang="en-US" dirty="0" smtClean="0"/>
              <a:t> concentration has been higher in Earth’s past therefore Earth’s natural cycles can accommodate anthropogenic input.</a:t>
            </a:r>
            <a:endParaRPr lang="en-US" dirty="0"/>
          </a:p>
        </p:txBody>
      </p:sp>
    </p:spTree>
    <p:extLst>
      <p:ext uri="{BB962C8B-B14F-4D97-AF65-F5344CB8AC3E}">
        <p14:creationId xmlns:p14="http://schemas.microsoft.com/office/powerpoint/2010/main" val="445242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climate </a:t>
            </a:r>
            <a:r>
              <a:rPr lang="en-US" dirty="0" err="1" smtClean="0"/>
              <a:t>vS</a:t>
            </a:r>
            <a:r>
              <a:rPr lang="en-US" dirty="0" smtClean="0"/>
              <a:t> weather?</a:t>
            </a:r>
            <a:endParaRPr lang="en-US" dirty="0"/>
          </a:p>
        </p:txBody>
      </p:sp>
      <p:sp>
        <p:nvSpPr>
          <p:cNvPr id="3" name="Content Placeholder 2"/>
          <p:cNvSpPr>
            <a:spLocks noGrp="1"/>
          </p:cNvSpPr>
          <p:nvPr>
            <p:ph idx="1"/>
          </p:nvPr>
        </p:nvSpPr>
        <p:spPr>
          <a:xfrm>
            <a:off x="457199" y="1752600"/>
            <a:ext cx="4126895" cy="4373563"/>
          </a:xfrm>
        </p:spPr>
        <p:txBody>
          <a:bodyPr>
            <a:normAutofit/>
          </a:bodyPr>
          <a:lstStyle/>
          <a:p>
            <a:pPr marL="114300" indent="0">
              <a:buNone/>
            </a:pPr>
            <a:endParaRPr lang="en-US" dirty="0"/>
          </a:p>
          <a:p>
            <a:r>
              <a:rPr lang="en-US" dirty="0" smtClean="0"/>
              <a:t>“Climate is what you expect, weather is what you get.” – Robert A. Heinlein, science fiction author</a:t>
            </a:r>
          </a:p>
        </p:txBody>
      </p:sp>
      <p:pic>
        <p:nvPicPr>
          <p:cNvPr id="4" name="Picture 3" descr="Heinlein-fa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6208" y="1752600"/>
            <a:ext cx="3534649" cy="4843779"/>
          </a:xfrm>
          <a:prstGeom prst="rect">
            <a:avLst/>
          </a:prstGeom>
        </p:spPr>
      </p:pic>
    </p:spTree>
    <p:extLst>
      <p:ext uri="{BB962C8B-B14F-4D97-AF65-F5344CB8AC3E}">
        <p14:creationId xmlns:p14="http://schemas.microsoft.com/office/powerpoint/2010/main" val="3897322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controls global temperature?</a:t>
            </a:r>
            <a:endParaRPr lang="en-US" dirty="0"/>
          </a:p>
        </p:txBody>
      </p:sp>
      <p:sp>
        <p:nvSpPr>
          <p:cNvPr id="3" name="Content Placeholder 2"/>
          <p:cNvSpPr>
            <a:spLocks noGrp="1"/>
          </p:cNvSpPr>
          <p:nvPr>
            <p:ph idx="1"/>
          </p:nvPr>
        </p:nvSpPr>
        <p:spPr>
          <a:xfrm>
            <a:off x="457200" y="1680030"/>
            <a:ext cx="7620000" cy="618067"/>
          </a:xfrm>
        </p:spPr>
        <p:txBody>
          <a:bodyPr/>
          <a:lstStyle/>
          <a:p>
            <a:r>
              <a:rPr lang="en-US" dirty="0" smtClean="0"/>
              <a:t>Balance between input and output of heat</a:t>
            </a:r>
          </a:p>
        </p:txBody>
      </p:sp>
      <p:pic>
        <p:nvPicPr>
          <p:cNvPr id="4" name="Picture 3" descr="global_energy_budget_componen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1381" y="2140859"/>
            <a:ext cx="6712856" cy="4475238"/>
          </a:xfrm>
          <a:prstGeom prst="rect">
            <a:avLst/>
          </a:prstGeom>
        </p:spPr>
      </p:pic>
      <p:sp>
        <p:nvSpPr>
          <p:cNvPr id="5" name="Rectangle 14"/>
          <p:cNvSpPr>
            <a:spLocks noChangeArrowheads="1"/>
          </p:cNvSpPr>
          <p:nvPr/>
        </p:nvSpPr>
        <p:spPr bwMode="auto">
          <a:xfrm>
            <a:off x="5222715" y="6530962"/>
            <a:ext cx="3217335" cy="290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1400" b="1" dirty="0" smtClean="0">
                <a:latin typeface="Times New Roman" charset="0"/>
              </a:rPr>
              <a:t>Source: NASA Earth Observatory</a:t>
            </a:r>
            <a:endParaRPr lang="en-US" sz="1400" b="1" dirty="0">
              <a:latin typeface="Times New Roman" charset="0"/>
            </a:endParaRPr>
          </a:p>
        </p:txBody>
      </p:sp>
    </p:spTree>
    <p:extLst>
      <p:ext uri="{BB962C8B-B14F-4D97-AF65-F5344CB8AC3E}">
        <p14:creationId xmlns:p14="http://schemas.microsoft.com/office/powerpoint/2010/main" val="3810759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Billions of years</a:t>
            </a:r>
            <a:endParaRPr lang="en-US" dirty="0"/>
          </a:p>
        </p:txBody>
      </p:sp>
      <p:sp>
        <p:nvSpPr>
          <p:cNvPr id="3" name="Content Placeholder 2"/>
          <p:cNvSpPr>
            <a:spLocks noGrp="1"/>
          </p:cNvSpPr>
          <p:nvPr>
            <p:ph idx="1"/>
          </p:nvPr>
        </p:nvSpPr>
        <p:spPr/>
        <p:txBody>
          <a:bodyPr/>
          <a:lstStyle/>
          <a:p>
            <a:r>
              <a:rPr lang="en-US" dirty="0" smtClean="0"/>
              <a:t>“Faint Young Sun” – 30% weaker than today</a:t>
            </a:r>
            <a:endParaRPr lang="en-US" dirty="0"/>
          </a:p>
        </p:txBody>
      </p:sp>
      <p:pic>
        <p:nvPicPr>
          <p:cNvPr id="4" name="Picture 3" descr="faint young su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284" y="2325912"/>
            <a:ext cx="4792739" cy="4217610"/>
          </a:xfrm>
          <a:prstGeom prst="rect">
            <a:avLst/>
          </a:prstGeom>
        </p:spPr>
      </p:pic>
      <p:sp>
        <p:nvSpPr>
          <p:cNvPr id="5" name="Rectangle 14"/>
          <p:cNvSpPr>
            <a:spLocks noChangeArrowheads="1"/>
          </p:cNvSpPr>
          <p:nvPr/>
        </p:nvSpPr>
        <p:spPr bwMode="auto">
          <a:xfrm>
            <a:off x="3205237" y="6361158"/>
            <a:ext cx="4100285" cy="53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1400" b="1" dirty="0" smtClean="0">
                <a:latin typeface="Times New Roman" charset="0"/>
              </a:rPr>
              <a:t>Source: NASA, Solar Dynamics Observatory</a:t>
            </a:r>
            <a:endParaRPr lang="en-US" sz="1400" b="1" dirty="0">
              <a:latin typeface="Times New Roman" charset="0"/>
            </a:endParaRPr>
          </a:p>
        </p:txBody>
      </p:sp>
    </p:spTree>
    <p:extLst>
      <p:ext uri="{BB962C8B-B14F-4D97-AF65-F5344CB8AC3E}">
        <p14:creationId xmlns:p14="http://schemas.microsoft.com/office/powerpoint/2010/main" val="355212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greenhouseicehous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205" y="1621078"/>
            <a:ext cx="7935562" cy="4887944"/>
          </a:xfrm>
          <a:prstGeom prst="rect">
            <a:avLst/>
          </a:prstGeom>
          <a:noFill/>
          <a:ln w="28575"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7481705" y="6509022"/>
            <a:ext cx="1350247" cy="343220"/>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0" indent="0">
              <a:lnSpc>
                <a:spcPct val="90000"/>
              </a:lnSpc>
              <a:buFontTx/>
              <a:buNone/>
              <a:defRPr/>
            </a:pPr>
            <a:r>
              <a:rPr lang="en-US" sz="1400" b="1" dirty="0" smtClean="0">
                <a:solidFill>
                  <a:schemeClr val="tx1">
                    <a:lumMod val="85000"/>
                  </a:schemeClr>
                </a:solidFill>
                <a:latin typeface="Times New Roman" charset="0"/>
                <a:ea typeface="ＭＳ Ｐゴシック" charset="0"/>
                <a:cs typeface="ＭＳ Ｐゴシック" charset="0"/>
              </a:rPr>
              <a:t>Fischer, 1982</a:t>
            </a:r>
            <a:endParaRPr lang="en-US" sz="1400" b="1" dirty="0">
              <a:solidFill>
                <a:schemeClr val="tx1">
                  <a:lumMod val="85000"/>
                </a:schemeClr>
              </a:solidFill>
              <a:latin typeface="Times New Roman" charset="0"/>
              <a:ea typeface="ＭＳ Ｐゴシック" charset="0"/>
              <a:cs typeface="ＭＳ Ｐゴシック" charset="0"/>
            </a:endParaRPr>
          </a:p>
        </p:txBody>
      </p:sp>
      <p:sp>
        <p:nvSpPr>
          <p:cNvPr id="2" name="Title 1"/>
          <p:cNvSpPr>
            <a:spLocks noGrp="1"/>
          </p:cNvSpPr>
          <p:nvPr>
            <p:ph type="title"/>
          </p:nvPr>
        </p:nvSpPr>
        <p:spPr/>
        <p:txBody>
          <a:bodyPr/>
          <a:lstStyle/>
          <a:p>
            <a:r>
              <a:rPr lang="en-US" dirty="0" smtClean="0"/>
              <a:t>Millions of years</a:t>
            </a:r>
            <a:endParaRPr lang="en-US" dirty="0"/>
          </a:p>
        </p:txBody>
      </p:sp>
    </p:spTree>
    <p:extLst>
      <p:ext uri="{BB962C8B-B14F-4D97-AF65-F5344CB8AC3E}">
        <p14:creationId xmlns:p14="http://schemas.microsoft.com/office/powerpoint/2010/main" val="113620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3"/>
          <p:cNvSpPr>
            <a:spLocks noChangeArrowheads="1"/>
          </p:cNvSpPr>
          <p:nvPr/>
        </p:nvSpPr>
        <p:spPr bwMode="auto">
          <a:xfrm>
            <a:off x="2189244" y="1591745"/>
            <a:ext cx="4898562" cy="5029190"/>
          </a:xfrm>
          <a:prstGeom prst="rect">
            <a:avLst/>
          </a:prstGeom>
          <a:solidFill>
            <a:schemeClr val="bg1"/>
          </a:solidFill>
          <a:ln w="28575" cmpd="sng">
            <a:solidFill>
              <a:schemeClr val="tx1"/>
            </a:solidFill>
            <a:miter lim="800000"/>
            <a:headEnd/>
            <a:tailEnd/>
          </a:ln>
        </p:spPr>
        <p:txBody>
          <a:bodyPr wrap="none" anchor="ctr"/>
          <a:lstStyle/>
          <a:p>
            <a:endParaRPr lang="en-US"/>
          </a:p>
        </p:txBody>
      </p:sp>
      <p:pic>
        <p:nvPicPr>
          <p:cNvPr id="7" name="Picture 6" descr="T curve Tro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509" y="1699693"/>
            <a:ext cx="3004451" cy="476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Time scale Trot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5089" y="1700149"/>
            <a:ext cx="1371597" cy="475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21"/>
          <p:cNvCxnSpPr>
            <a:cxnSpLocks noChangeShapeType="1"/>
          </p:cNvCxnSpPr>
          <p:nvPr/>
        </p:nvCxnSpPr>
        <p:spPr bwMode="auto">
          <a:xfrm>
            <a:off x="6567704" y="1898952"/>
            <a:ext cx="0" cy="4378477"/>
          </a:xfrm>
          <a:prstGeom prst="line">
            <a:avLst/>
          </a:prstGeom>
          <a:noFill/>
          <a:ln w="50800">
            <a:solidFill>
              <a:srgbClr val="FF0080"/>
            </a:solidFill>
            <a:round/>
            <a:headEnd/>
            <a:tailEnd/>
          </a:ln>
          <a:extLst>
            <a:ext uri="{909E8E84-426E-40dd-AFC4-6F175D3DCCD1}">
              <a14:hiddenFill xmlns:a14="http://schemas.microsoft.com/office/drawing/2010/main">
                <a:noFill/>
              </a14:hiddenFill>
            </a:ext>
          </a:extLst>
        </p:spPr>
      </p:cxnSp>
      <p:cxnSp>
        <p:nvCxnSpPr>
          <p:cNvPr id="11" name="Straight Connector 30"/>
          <p:cNvCxnSpPr>
            <a:cxnSpLocks noChangeShapeType="1"/>
          </p:cNvCxnSpPr>
          <p:nvPr/>
        </p:nvCxnSpPr>
        <p:spPr bwMode="auto">
          <a:xfrm>
            <a:off x="5648477" y="1898952"/>
            <a:ext cx="0" cy="4378477"/>
          </a:xfrm>
          <a:prstGeom prst="line">
            <a:avLst/>
          </a:prstGeom>
          <a:noFill/>
          <a:ln w="50800">
            <a:solidFill>
              <a:srgbClr val="FF0080"/>
            </a:solidFill>
            <a:round/>
            <a:headEnd/>
            <a:tailEnd/>
          </a:ln>
          <a:extLst>
            <a:ext uri="{909E8E84-426E-40dd-AFC4-6F175D3DCCD1}">
              <a14:hiddenFill xmlns:a14="http://schemas.microsoft.com/office/drawing/2010/main">
                <a:noFill/>
              </a14:hiddenFill>
            </a:ext>
          </a:extLst>
        </p:spPr>
      </p:cxnSp>
      <p:sp>
        <p:nvSpPr>
          <p:cNvPr id="12" name="Rectangle 5"/>
          <p:cNvSpPr>
            <a:spLocks noChangeArrowheads="1"/>
          </p:cNvSpPr>
          <p:nvPr/>
        </p:nvSpPr>
        <p:spPr bwMode="auto">
          <a:xfrm>
            <a:off x="7087806" y="6335914"/>
            <a:ext cx="1644956" cy="3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1400" b="1" dirty="0">
                <a:latin typeface="Times New Roman" charset="0"/>
              </a:rPr>
              <a:t>Trotter et al. 2008</a:t>
            </a:r>
          </a:p>
        </p:txBody>
      </p:sp>
      <p:sp>
        <p:nvSpPr>
          <p:cNvPr id="5" name="Title 4"/>
          <p:cNvSpPr>
            <a:spLocks noGrp="1"/>
          </p:cNvSpPr>
          <p:nvPr>
            <p:ph type="title"/>
          </p:nvPr>
        </p:nvSpPr>
        <p:spPr/>
        <p:txBody>
          <a:bodyPr>
            <a:normAutofit/>
          </a:bodyPr>
          <a:lstStyle/>
          <a:p>
            <a:r>
              <a:rPr lang="en-US" dirty="0" smtClean="0"/>
              <a:t>Millions of years example</a:t>
            </a:r>
            <a:endParaRPr lang="en-US" dirty="0"/>
          </a:p>
        </p:txBody>
      </p:sp>
    </p:spTree>
    <p:extLst>
      <p:ext uri="{BB962C8B-B14F-4D97-AF65-F5344CB8AC3E}">
        <p14:creationId xmlns:p14="http://schemas.microsoft.com/office/powerpoint/2010/main" val="734060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979713" y="1594045"/>
            <a:ext cx="7223646" cy="4880842"/>
          </a:xfrm>
          <a:prstGeom prst="rect">
            <a:avLst/>
          </a:prstGeom>
          <a:solidFill>
            <a:schemeClr val="bg1"/>
          </a:solidFill>
          <a:ln w="28575" cmpd="sng">
            <a:solidFill>
              <a:schemeClr val="tx1"/>
            </a:solidFill>
          </a:ln>
          <a:extLst/>
        </p:spPr>
        <p:txBody>
          <a:bodyPr wrap="none" anchor="ctr"/>
          <a:lstStyle/>
          <a:p>
            <a:endParaRPr lang="en-US">
              <a:ln w="28575" cmpd="sng">
                <a:solidFill>
                  <a:schemeClr val="tx1"/>
                </a:solidFill>
              </a:ln>
            </a:endParaRPr>
          </a:p>
        </p:txBody>
      </p:sp>
      <p:pic>
        <p:nvPicPr>
          <p:cNvPr id="2" name="Picture 5" descr="Ord biodiversity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068" y="1788054"/>
            <a:ext cx="6896223" cy="451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4"/>
          <p:cNvSpPr>
            <a:spLocks noChangeArrowheads="1"/>
          </p:cNvSpPr>
          <p:nvPr/>
        </p:nvSpPr>
        <p:spPr bwMode="auto">
          <a:xfrm>
            <a:off x="6693072" y="6462792"/>
            <a:ext cx="184348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1400" b="1" dirty="0" err="1">
                <a:latin typeface="Times New Roman" charset="0"/>
              </a:rPr>
              <a:t>Sepkoski</a:t>
            </a:r>
            <a:r>
              <a:rPr lang="en-US" sz="1400" b="1" dirty="0">
                <a:latin typeface="Times New Roman" charset="0"/>
              </a:rPr>
              <a:t> (1990)</a:t>
            </a:r>
          </a:p>
        </p:txBody>
      </p:sp>
      <p:sp>
        <p:nvSpPr>
          <p:cNvPr id="5" name="Title 4"/>
          <p:cNvSpPr>
            <a:spLocks noGrp="1"/>
          </p:cNvSpPr>
          <p:nvPr>
            <p:ph type="title"/>
          </p:nvPr>
        </p:nvSpPr>
        <p:spPr/>
        <p:txBody>
          <a:bodyPr>
            <a:normAutofit/>
          </a:bodyPr>
          <a:lstStyle/>
          <a:p>
            <a:r>
              <a:rPr lang="en-US" dirty="0" smtClean="0"/>
              <a:t>Millions of years example</a:t>
            </a:r>
            <a:endParaRPr lang="en-US" dirty="0"/>
          </a:p>
        </p:txBody>
      </p:sp>
    </p:spTree>
    <p:extLst>
      <p:ext uri="{BB962C8B-B14F-4D97-AF65-F5344CB8AC3E}">
        <p14:creationId xmlns:p14="http://schemas.microsoft.com/office/powerpoint/2010/main" val="2182932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ChangeArrowheads="1"/>
          </p:cNvSpPr>
          <p:nvPr/>
        </p:nvSpPr>
        <p:spPr bwMode="auto">
          <a:xfrm>
            <a:off x="133047" y="1765902"/>
            <a:ext cx="8757453" cy="4293811"/>
          </a:xfrm>
          <a:prstGeom prst="rect">
            <a:avLst/>
          </a:prstGeom>
          <a:solidFill>
            <a:schemeClr val="bg1"/>
          </a:solidFill>
          <a:ln w="28575" cmpd="sng">
            <a:solidFill>
              <a:schemeClr val="tx1"/>
            </a:solidFill>
          </a:ln>
          <a:extLst/>
        </p:spPr>
        <p:txBody>
          <a:bodyPr wrap="none" anchor="ctr"/>
          <a:lstStyle/>
          <a:p>
            <a:endParaRPr lang="en-US">
              <a:ln w="28575" cmpd="sng">
                <a:solidFill>
                  <a:schemeClr val="tx1"/>
                </a:solidFill>
              </a:ln>
            </a:endParaRPr>
          </a:p>
        </p:txBody>
      </p:sp>
      <p:pic>
        <p:nvPicPr>
          <p:cNvPr id="2" name="Picture 1" descr="Screen Shot 2012-02-26 at 10.58.3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622" y="1945891"/>
            <a:ext cx="8602308" cy="3795861"/>
          </a:xfrm>
          <a:prstGeom prst="rect">
            <a:avLst/>
          </a:prstGeom>
        </p:spPr>
      </p:pic>
      <p:sp>
        <p:nvSpPr>
          <p:cNvPr id="3" name="Title 2"/>
          <p:cNvSpPr>
            <a:spLocks noGrp="1"/>
          </p:cNvSpPr>
          <p:nvPr>
            <p:ph type="title"/>
          </p:nvPr>
        </p:nvSpPr>
        <p:spPr/>
        <p:txBody>
          <a:bodyPr>
            <a:normAutofit/>
          </a:bodyPr>
          <a:lstStyle/>
          <a:p>
            <a:r>
              <a:rPr lang="en-US" dirty="0" smtClean="0"/>
              <a:t>Millions of Years - Example</a:t>
            </a:r>
            <a:endParaRPr lang="en-US" dirty="0"/>
          </a:p>
        </p:txBody>
      </p:sp>
      <p:sp>
        <p:nvSpPr>
          <p:cNvPr id="4" name="Rectangle 14"/>
          <p:cNvSpPr>
            <a:spLocks noChangeArrowheads="1"/>
          </p:cNvSpPr>
          <p:nvPr/>
        </p:nvSpPr>
        <p:spPr bwMode="auto">
          <a:xfrm>
            <a:off x="6679482" y="6049167"/>
            <a:ext cx="2344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1400" b="1" dirty="0" smtClean="0">
                <a:latin typeface="Times New Roman" charset="0"/>
              </a:rPr>
              <a:t>Hanson and Sato (2011)</a:t>
            </a:r>
            <a:endParaRPr lang="en-US" sz="1400" b="1" dirty="0">
              <a:latin typeface="Times New Roman" charset="0"/>
            </a:endParaRPr>
          </a:p>
        </p:txBody>
      </p:sp>
    </p:spTree>
    <p:extLst>
      <p:ext uri="{BB962C8B-B14F-4D97-AF65-F5344CB8AC3E}">
        <p14:creationId xmlns:p14="http://schemas.microsoft.com/office/powerpoint/2010/main" val="2175195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408</TotalTime>
  <Words>731</Words>
  <Application>Microsoft Macintosh PowerPoint</Application>
  <PresentationFormat>On-screen Show (4:3)</PresentationFormat>
  <Paragraphs>91</Paragraphs>
  <Slides>17</Slides>
  <Notes>12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Essential</vt:lpstr>
      <vt:lpstr>Rates of global climate variation:</vt:lpstr>
      <vt:lpstr>Misinformation and misconceptions:</vt:lpstr>
      <vt:lpstr>What is climate vS weather?</vt:lpstr>
      <vt:lpstr>What controls global temperature?</vt:lpstr>
      <vt:lpstr>Billions of years</vt:lpstr>
      <vt:lpstr>Millions of years</vt:lpstr>
      <vt:lpstr>Millions of years example</vt:lpstr>
      <vt:lpstr>Millions of years example</vt:lpstr>
      <vt:lpstr>Millions of Years - Example</vt:lpstr>
      <vt:lpstr>Tens to hundreds of thousands of years</vt:lpstr>
      <vt:lpstr>Tens to hundreds of thousands of years</vt:lpstr>
      <vt:lpstr>Tens to hundreds of thousands of years example</vt:lpstr>
      <vt:lpstr>Less than 100 year variation</vt:lpstr>
      <vt:lpstr>Less than 100 year variation</vt:lpstr>
      <vt:lpstr>CO2 Emissions</vt:lpstr>
      <vt:lpstr>Summary &amp; Conclusions</vt:lpstr>
      <vt:lpstr>Excellent Resource:</vt:lpstr>
    </vt:vector>
  </TitlesOfParts>
  <Company>University of Tennessee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Rates of global climate variation:</dc:title>
  <dc:creator>Cara Thompson</dc:creator>
  <cp:lastModifiedBy>Cara Thompson</cp:lastModifiedBy>
  <cp:revision>111</cp:revision>
  <dcterms:created xsi:type="dcterms:W3CDTF">2012-02-23T17:37:13Z</dcterms:created>
  <dcterms:modified xsi:type="dcterms:W3CDTF">2012-02-27T16:50:52Z</dcterms:modified>
</cp:coreProperties>
</file>