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70" r:id="rId8"/>
    <p:sldId id="266" r:id="rId9"/>
    <p:sldId id="268" r:id="rId10"/>
    <p:sldId id="269" r:id="rId11"/>
    <p:sldId id="262" r:id="rId12"/>
    <p:sldId id="263" r:id="rId13"/>
    <p:sldId id="264" r:id="rId14"/>
    <p:sldId id="274" r:id="rId15"/>
    <p:sldId id="27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81" autoAdjust="0"/>
  </p:normalViewPr>
  <p:slideViewPr>
    <p:cSldViewPr snapToGrid="0" snapToObjects="1">
      <p:cViewPr>
        <p:scale>
          <a:sx n="80" d="100"/>
          <a:sy n="80" d="100"/>
        </p:scale>
        <p:origin x="-181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3997-BD93-CF47-A43F-8E75881FF5E7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4A0E-70EA-C543-A209-C24CA866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F3542-7619-E146-849E-DD32204F1FBF}" type="slidenum">
              <a:rPr lang="en-US"/>
              <a:pPr/>
              <a:t>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3EADF-58D3-454F-9679-2FB291412897}" type="slidenum">
              <a:rPr lang="en-US"/>
              <a:pPr/>
              <a:t>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6E4DA-56A1-9C42-9370-700DA3CF030E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66246-02AA-4F44-B25A-F08CD7542C9B}" type="slidenum">
              <a:rPr lang="en-US"/>
              <a:pPr/>
              <a:t>11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22588-EF99-BC49-AB4E-32ACA5CA76BC}" type="slidenum">
              <a:rPr lang="en-US"/>
              <a:pPr/>
              <a:t>12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51BB6-628B-5E4E-B4AD-7A7365EE0589}" type="slidenum">
              <a:rPr lang="en-US"/>
              <a:pPr/>
              <a:t>13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Kasimovian Gzhelian figure and emphasize the stability of th 405 ka cycle over 16 million years; predictive age model with 100 ka resolution through key interval of LPIA waxing and waning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92223C-4F6B-0946-8C2C-FB0724BF2A60}" type="slidenum">
              <a:rPr lang="en-US" sz="1200" i="0"/>
              <a:pPr/>
              <a:t>14</a:t>
            </a:fld>
            <a:endParaRPr lang="en-US" sz="1200" i="0"/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9E1B3B-2857-6B42-8F87-DDCD95149B1D}" type="slidenum">
              <a:rPr lang="en-US" sz="1200" i="0"/>
              <a:pPr/>
              <a:t>15</a:t>
            </a:fld>
            <a:endParaRPr lang="en-US" sz="1200" i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BA3C37-FB3E-A941-A2C9-AD9617285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8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CB52-E1E0-2047-B085-2DD206438134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DF55-1F9E-8D40-A424-B245C844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zircons_scale_hair.tif                                         00080767Ussher-A-Go-Go                 B6EA09EF:"/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3045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</a:rPr>
              <a:t>Mark Schmitz</a:t>
            </a:r>
            <a:endParaRPr lang="en-US" b="1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Department of Geosciences</a:t>
            </a:r>
          </a:p>
          <a:p>
            <a:r>
              <a:rPr lang="en-US" dirty="0">
                <a:latin typeface="Arial" charset="0"/>
              </a:rPr>
              <a:t>Boise State University</a:t>
            </a:r>
            <a:endParaRPr lang="en-US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84" y="2053514"/>
            <a:ext cx="7896841" cy="15555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38608" y="5486400"/>
            <a:ext cx="30005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Arial" charset="0"/>
              </a:rPr>
              <a:t>Teaching about Time</a:t>
            </a:r>
            <a:endParaRPr lang="en-US" b="1" dirty="0">
              <a:latin typeface="Arial" charset="0"/>
            </a:endParaRPr>
          </a:p>
          <a:p>
            <a:pPr algn="r"/>
            <a:r>
              <a:rPr lang="en-US" dirty="0" smtClean="0">
                <a:latin typeface="Arial" charset="0"/>
              </a:rPr>
              <a:t>Arizona State University</a:t>
            </a:r>
          </a:p>
          <a:p>
            <a:pPr algn="r"/>
            <a:r>
              <a:rPr lang="en-US" dirty="0" smtClean="0">
                <a:latin typeface="Arial" charset="0"/>
              </a:rPr>
              <a:t>February 27, 2012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0050" y="2053514"/>
            <a:ext cx="8439150" cy="140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i="1" dirty="0" smtClean="0">
                <a:latin typeface="Arial" charset="0"/>
              </a:rPr>
              <a:t>Dates, Durations and Rates:</a:t>
            </a:r>
            <a:r>
              <a:rPr lang="en-US" sz="3600" b="1" i="1" dirty="0" smtClean="0">
                <a:latin typeface="Arial" charset="0"/>
              </a:rPr>
              <a:t> </a:t>
            </a:r>
            <a:endParaRPr lang="en-US" sz="3600" b="1" i="1" dirty="0">
              <a:latin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3000" b="1" i="1" dirty="0" smtClean="0">
                <a:latin typeface="Arial" charset="0"/>
              </a:rPr>
              <a:t>Integrating Geochronology and Process</a:t>
            </a:r>
            <a:endParaRPr lang="en-US" sz="36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28600" y="242840"/>
            <a:ext cx="861060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Comic Sans MS" charset="0"/>
              </a:rPr>
              <a:t>Quantitative </a:t>
            </a:r>
            <a:r>
              <a:rPr lang="en-US" sz="2800" dirty="0" err="1">
                <a:solidFill>
                  <a:srgbClr val="FFFF00"/>
                </a:solidFill>
                <a:latin typeface="Comic Sans MS" charset="0"/>
              </a:rPr>
              <a:t>Sr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</a:rPr>
              <a:t> Isotope Geochronology</a:t>
            </a:r>
            <a:endParaRPr lang="en-US" sz="28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4008" y="6096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charset="0"/>
              </a:rPr>
              <a:t>Smoothed spline fit with 95% conf. limit envelope from 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</a:rPr>
              <a:t>87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</a:rPr>
              <a:t>Sr/</a:t>
            </a:r>
            <a:r>
              <a:rPr lang="en-US" sz="1800" baseline="30000" dirty="0">
                <a:solidFill>
                  <a:schemeClr val="bg1"/>
                </a:solidFill>
                <a:latin typeface="Comic Sans MS" charset="0"/>
              </a:rPr>
              <a:t>86</a:t>
            </a:r>
            <a:r>
              <a:rPr lang="en-US" sz="1800" dirty="0">
                <a:solidFill>
                  <a:schemeClr val="bg1"/>
                </a:solidFill>
                <a:latin typeface="Comic Sans MS" charset="0"/>
              </a:rPr>
              <a:t>Sr reproducibility (≤10 ppm) and varying error on interpolated age model</a:t>
            </a:r>
            <a:endParaRPr lang="en-US" dirty="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125959" name="Picture 7" descr="Sr09-ages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783070"/>
            <a:ext cx="6145213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8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ChangeArrowheads="1"/>
          </p:cNvSpPr>
          <p:nvPr/>
        </p:nvSpPr>
        <p:spPr bwMode="auto">
          <a:xfrm>
            <a:off x="4875409" y="6400800"/>
            <a:ext cx="3909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FFFFFF"/>
                </a:solidFill>
              </a:rPr>
              <a:t>Davydov et al. (2010) G-cubed, doi:10.1029/2009GC002736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319040"/>
            <a:ext cx="8229600" cy="6096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Cyclothems</a:t>
            </a:r>
            <a:r>
              <a:rPr lang="en-US" sz="3600" dirty="0" smtClean="0">
                <a:solidFill>
                  <a:srgbClr val="FFFF00"/>
                </a:solidFill>
              </a:rPr>
              <a:t>… Donets </a:t>
            </a:r>
            <a:r>
              <a:rPr lang="en-US" sz="3600" dirty="0">
                <a:solidFill>
                  <a:srgbClr val="FFFF00"/>
                </a:solidFill>
              </a:rPr>
              <a:t>Basin, Ukraine</a:t>
            </a:r>
          </a:p>
        </p:txBody>
      </p:sp>
      <p:pic>
        <p:nvPicPr>
          <p:cNvPr id="78855" name="Picture 1031" descr="Donets_Figure5-Cross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102225" cy="427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1032" descr="Donets_Figure1r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4763"/>
            <a:ext cx="4038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7" name="Text Box 1033"/>
          <p:cNvSpPr txBox="1">
            <a:spLocks noChangeArrowheads="1"/>
          </p:cNvSpPr>
          <p:nvPr/>
        </p:nvSpPr>
        <p:spPr bwMode="auto">
          <a:xfrm>
            <a:off x="381000" y="1219200"/>
            <a:ext cx="327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 smtClean="0">
                <a:solidFill>
                  <a:srgbClr val="FFFFFF"/>
                </a:solidFill>
              </a:rPr>
              <a:t>Cyclic</a:t>
            </a:r>
            <a:r>
              <a:rPr lang="en-US" sz="2400" i="0" dirty="0">
                <a:solidFill>
                  <a:srgbClr val="FFFFFF"/>
                </a:solidFill>
              </a:rPr>
              <a:t>, </a:t>
            </a:r>
            <a:r>
              <a:rPr lang="en-US" sz="2400" i="0" dirty="0" err="1">
                <a:solidFill>
                  <a:srgbClr val="FFFFFF"/>
                </a:solidFill>
              </a:rPr>
              <a:t>paralic</a:t>
            </a:r>
            <a:r>
              <a:rPr lang="en-US" sz="2400" i="0" dirty="0">
                <a:solidFill>
                  <a:srgbClr val="FFFFFF"/>
                </a:solidFill>
              </a:rPr>
              <a:t> </a:t>
            </a:r>
            <a:r>
              <a:rPr lang="en-US" sz="2400" i="0" dirty="0" err="1">
                <a:solidFill>
                  <a:srgbClr val="FFFFFF"/>
                </a:solidFill>
              </a:rPr>
              <a:t>transgressive</a:t>
            </a:r>
            <a:r>
              <a:rPr lang="en-US" sz="2400" i="0" dirty="0">
                <a:solidFill>
                  <a:srgbClr val="FFFFFF"/>
                </a:solidFill>
              </a:rPr>
              <a:t>-regressive carbonate-</a:t>
            </a:r>
            <a:r>
              <a:rPr lang="en-US" sz="2400" i="0" dirty="0" err="1">
                <a:solidFill>
                  <a:srgbClr val="FFFFFF"/>
                </a:solidFill>
              </a:rPr>
              <a:t>clastic</a:t>
            </a:r>
            <a:r>
              <a:rPr lang="en-US" sz="2400" i="0" dirty="0">
                <a:solidFill>
                  <a:srgbClr val="FFFFFF"/>
                </a:solidFill>
              </a:rPr>
              <a:t> sedimentation throughout the Carboniferous</a:t>
            </a:r>
          </a:p>
        </p:txBody>
      </p:sp>
    </p:spTree>
    <p:extLst>
      <p:ext uri="{BB962C8B-B14F-4D97-AF65-F5344CB8AC3E}">
        <p14:creationId xmlns:p14="http://schemas.microsoft.com/office/powerpoint/2010/main" val="86114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5029200" y="6019800"/>
            <a:ext cx="399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i="0">
                <a:solidFill>
                  <a:srgbClr val="FFFFFF"/>
                </a:solidFill>
              </a:rPr>
              <a:t>Davydov et al. (2010) G-cubed, </a:t>
            </a:r>
          </a:p>
          <a:p>
            <a:pPr algn="ctr"/>
            <a:r>
              <a:rPr lang="en-US" sz="1200" i="0">
                <a:solidFill>
                  <a:srgbClr val="FFFFFF"/>
                </a:solidFill>
              </a:rPr>
              <a:t>doi:10.1029/2009GC002736; </a:t>
            </a:r>
          </a:p>
          <a:p>
            <a:pPr algn="ctr"/>
            <a:r>
              <a:rPr lang="en-US" sz="1200" i="0">
                <a:solidFill>
                  <a:srgbClr val="FFFFFF"/>
                </a:solidFill>
              </a:rPr>
              <a:t>Izart et al. (1996) Tectonophysics 268:189-209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48200" y="533400"/>
            <a:ext cx="4572000" cy="609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Cyclothem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calibration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34000" y="1606550"/>
            <a:ext cx="3581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solidFill>
                  <a:srgbClr val="FFFFFF"/>
                </a:solidFill>
              </a:rPr>
              <a:t>U</a:t>
            </a:r>
            <a:r>
              <a:rPr lang="en-US" sz="2400" i="0" dirty="0">
                <a:solidFill>
                  <a:srgbClr val="FFFFFF"/>
                </a:solidFill>
              </a:rPr>
              <a:t>-</a:t>
            </a:r>
            <a:r>
              <a:rPr lang="en-US" sz="2400" i="0" dirty="0" err="1">
                <a:solidFill>
                  <a:srgbClr val="FFFFFF"/>
                </a:solidFill>
              </a:rPr>
              <a:t>Pb</a:t>
            </a:r>
            <a:r>
              <a:rPr lang="en-US" sz="2400" i="0" dirty="0">
                <a:solidFill>
                  <a:srgbClr val="FFFFFF"/>
                </a:solidFill>
              </a:rPr>
              <a:t> zircon ages provide ten independent constraints consistent with bundling of high frequency short-period (</a:t>
            </a:r>
            <a:r>
              <a:rPr lang="en-US" sz="2400" dirty="0" err="1">
                <a:solidFill>
                  <a:srgbClr val="FFFFFF"/>
                </a:solidFill>
              </a:rPr>
              <a:t>ca</a:t>
            </a:r>
            <a:r>
              <a:rPr lang="en-US" sz="2400" i="0" dirty="0">
                <a:solidFill>
                  <a:srgbClr val="FFFFFF"/>
                </a:solidFill>
              </a:rPr>
              <a:t> 100 </a:t>
            </a:r>
            <a:r>
              <a:rPr lang="en-US" sz="2400" i="0" dirty="0" err="1">
                <a:solidFill>
                  <a:srgbClr val="FFFFFF"/>
                </a:solidFill>
              </a:rPr>
              <a:t>ka</a:t>
            </a:r>
            <a:r>
              <a:rPr lang="en-US" sz="2400" i="0" dirty="0">
                <a:solidFill>
                  <a:srgbClr val="FFFFFF"/>
                </a:solidFill>
              </a:rPr>
              <a:t>) eccentricity-forced fluctuations into 4</a:t>
            </a:r>
            <a:r>
              <a:rPr lang="en-US" sz="2400" i="0" baseline="30000" dirty="0">
                <a:solidFill>
                  <a:srgbClr val="FFFFFF"/>
                </a:solidFill>
              </a:rPr>
              <a:t>th</a:t>
            </a:r>
            <a:r>
              <a:rPr lang="en-US" sz="2400" i="0" dirty="0">
                <a:solidFill>
                  <a:srgbClr val="FFFFFF"/>
                </a:solidFill>
              </a:rPr>
              <a:t> order sequences driven by </a:t>
            </a:r>
            <a:r>
              <a:rPr lang="en-US" sz="2400" dirty="0" err="1">
                <a:solidFill>
                  <a:srgbClr val="FFFFFF"/>
                </a:solidFill>
              </a:rPr>
              <a:t>ca</a:t>
            </a:r>
            <a:r>
              <a:rPr lang="en-US" sz="2400" i="0" dirty="0">
                <a:solidFill>
                  <a:srgbClr val="FFFFFF"/>
                </a:solidFill>
              </a:rPr>
              <a:t> 405 </a:t>
            </a:r>
            <a:r>
              <a:rPr lang="en-US" sz="2400" i="0" dirty="0" err="1">
                <a:solidFill>
                  <a:srgbClr val="FFFFFF"/>
                </a:solidFill>
              </a:rPr>
              <a:t>ka</a:t>
            </a:r>
            <a:r>
              <a:rPr lang="en-US" sz="2400" i="0" dirty="0">
                <a:solidFill>
                  <a:srgbClr val="FFFFFF"/>
                </a:solidFill>
              </a:rPr>
              <a:t> (long period eccentricity) forcing</a:t>
            </a:r>
          </a:p>
        </p:txBody>
      </p:sp>
      <p:pic>
        <p:nvPicPr>
          <p:cNvPr id="92167" name="Picture 7" descr="Donets_Figure6r_Moscov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710113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0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5029200" y="6019800"/>
            <a:ext cx="399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i="0" dirty="0" err="1">
                <a:solidFill>
                  <a:srgbClr val="FFFFFF"/>
                </a:solidFill>
              </a:rPr>
              <a:t>Davydov</a:t>
            </a:r>
            <a:r>
              <a:rPr lang="en-US" sz="1200" i="0" dirty="0">
                <a:solidFill>
                  <a:srgbClr val="FFFFFF"/>
                </a:solidFill>
              </a:rPr>
              <a:t> et al. (2010) G-cubed, </a:t>
            </a:r>
          </a:p>
          <a:p>
            <a:pPr algn="ctr"/>
            <a:r>
              <a:rPr lang="en-US" sz="1200" i="0" dirty="0">
                <a:solidFill>
                  <a:srgbClr val="FFFFFF"/>
                </a:solidFill>
              </a:rPr>
              <a:t>doi:10.1029/2009GC002736; </a:t>
            </a:r>
          </a:p>
          <a:p>
            <a:pPr algn="ctr"/>
            <a:r>
              <a:rPr lang="en-US" sz="1200" i="0" dirty="0" err="1">
                <a:solidFill>
                  <a:srgbClr val="FFFFFF"/>
                </a:solidFill>
              </a:rPr>
              <a:t>Izart</a:t>
            </a:r>
            <a:r>
              <a:rPr lang="en-US" sz="1200" i="0" dirty="0">
                <a:solidFill>
                  <a:srgbClr val="FFFFFF"/>
                </a:solidFill>
              </a:rPr>
              <a:t> et al. (1996) </a:t>
            </a:r>
            <a:r>
              <a:rPr lang="en-US" sz="1200" i="0" dirty="0" err="1">
                <a:solidFill>
                  <a:srgbClr val="FFFFFF"/>
                </a:solidFill>
              </a:rPr>
              <a:t>Tectonophysics</a:t>
            </a:r>
            <a:r>
              <a:rPr lang="en-US" sz="1200" i="0" dirty="0">
                <a:solidFill>
                  <a:srgbClr val="FFFFFF"/>
                </a:solidFill>
              </a:rPr>
              <a:t> 268:189-209 </a:t>
            </a:r>
          </a:p>
        </p:txBody>
      </p:sp>
      <p:pic>
        <p:nvPicPr>
          <p:cNvPr id="153605" name="Picture 5" descr="Donets_Figure6r_Moscovian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710113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</a:extLst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568825" y="533400"/>
            <a:ext cx="4572000" cy="609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i="0" dirty="0" err="1">
                <a:solidFill>
                  <a:srgbClr val="FFFF00"/>
                </a:solidFill>
              </a:rPr>
              <a:t>Cyclothem</a:t>
            </a:r>
            <a:r>
              <a:rPr lang="en-US" sz="3600" i="0" dirty="0">
                <a:solidFill>
                  <a:srgbClr val="FFFF00"/>
                </a:solidFill>
              </a:rPr>
              <a:t/>
            </a:r>
            <a:br>
              <a:rPr lang="en-US" sz="3600" i="0" dirty="0">
                <a:solidFill>
                  <a:srgbClr val="FFFF00"/>
                </a:solidFill>
              </a:rPr>
            </a:br>
            <a:r>
              <a:rPr lang="en-US" sz="3600" i="0" dirty="0">
                <a:solidFill>
                  <a:srgbClr val="FFFF00"/>
                </a:solidFill>
              </a:rPr>
              <a:t>calibration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5254625" y="1606550"/>
            <a:ext cx="3581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solidFill>
                  <a:schemeClr val="bg1"/>
                </a:solidFill>
              </a:rPr>
              <a:t>U</a:t>
            </a:r>
            <a:r>
              <a:rPr lang="en-US" sz="2400" i="0" dirty="0">
                <a:solidFill>
                  <a:schemeClr val="bg1"/>
                </a:solidFill>
              </a:rPr>
              <a:t>-</a:t>
            </a:r>
            <a:r>
              <a:rPr lang="en-US" sz="2400" i="0" dirty="0" err="1">
                <a:solidFill>
                  <a:schemeClr val="bg1"/>
                </a:solidFill>
              </a:rPr>
              <a:t>Pb</a:t>
            </a:r>
            <a:r>
              <a:rPr lang="en-US" sz="2400" i="0" dirty="0">
                <a:solidFill>
                  <a:schemeClr val="bg1"/>
                </a:solidFill>
              </a:rPr>
              <a:t> zircon ages provide ten independent constraints consistent with bundling of high frequency short-period (</a:t>
            </a:r>
            <a:r>
              <a:rPr lang="en-US" sz="2400" dirty="0" err="1">
                <a:solidFill>
                  <a:schemeClr val="bg1"/>
                </a:solidFill>
              </a:rPr>
              <a:t>ca</a:t>
            </a:r>
            <a:r>
              <a:rPr lang="en-US" sz="2400" i="0" dirty="0">
                <a:solidFill>
                  <a:schemeClr val="bg1"/>
                </a:solidFill>
              </a:rPr>
              <a:t> 100 </a:t>
            </a:r>
            <a:r>
              <a:rPr lang="en-US" sz="2400" i="0" dirty="0" err="1">
                <a:solidFill>
                  <a:schemeClr val="bg1"/>
                </a:solidFill>
              </a:rPr>
              <a:t>ka</a:t>
            </a:r>
            <a:r>
              <a:rPr lang="en-US" sz="2400" i="0" dirty="0">
                <a:solidFill>
                  <a:schemeClr val="bg1"/>
                </a:solidFill>
              </a:rPr>
              <a:t>) eccentricity-forced fluctuations into 4</a:t>
            </a:r>
            <a:r>
              <a:rPr lang="en-US" sz="2400" i="0" baseline="30000" dirty="0">
                <a:solidFill>
                  <a:schemeClr val="bg1"/>
                </a:solidFill>
              </a:rPr>
              <a:t>th</a:t>
            </a:r>
            <a:r>
              <a:rPr lang="en-US" sz="2400" i="0" dirty="0">
                <a:solidFill>
                  <a:schemeClr val="bg1"/>
                </a:solidFill>
              </a:rPr>
              <a:t> order sequences driven by </a:t>
            </a:r>
            <a:r>
              <a:rPr lang="en-US" sz="2400" dirty="0" err="1">
                <a:solidFill>
                  <a:schemeClr val="bg1"/>
                </a:solidFill>
              </a:rPr>
              <a:t>ca</a:t>
            </a:r>
            <a:r>
              <a:rPr lang="en-US" sz="2400" i="0" dirty="0">
                <a:solidFill>
                  <a:schemeClr val="bg1"/>
                </a:solidFill>
              </a:rPr>
              <a:t> 405 </a:t>
            </a:r>
            <a:r>
              <a:rPr lang="en-US" sz="2400" i="0" dirty="0" err="1">
                <a:solidFill>
                  <a:schemeClr val="bg1"/>
                </a:solidFill>
              </a:rPr>
              <a:t>ka</a:t>
            </a:r>
            <a:r>
              <a:rPr lang="en-US" sz="2400" i="0" dirty="0">
                <a:solidFill>
                  <a:schemeClr val="bg1"/>
                </a:solidFill>
              </a:rPr>
              <a:t> (long period eccentricity) forcing</a:t>
            </a:r>
          </a:p>
        </p:txBody>
      </p:sp>
      <p:pic>
        <p:nvPicPr>
          <p:cNvPr id="153610" name="Picture 10" descr="Donets_Figure6r_Moscov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1" t="38142" r="-2884" b="26108"/>
          <a:stretch>
            <a:fillRect/>
          </a:stretch>
        </p:blipFill>
        <p:spPr bwMode="auto">
          <a:xfrm>
            <a:off x="152400" y="2286000"/>
            <a:ext cx="8686800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2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cs typeface="+mj-cs"/>
              </a:rPr>
              <a:t>Calibrating Quantitative Biostratigraphy: </a:t>
            </a:r>
            <a:br>
              <a:rPr lang="en-US" sz="3600" dirty="0" smtClean="0">
                <a:solidFill>
                  <a:srgbClr val="FFFF00"/>
                </a:solidFill>
                <a:cs typeface="+mj-cs"/>
              </a:rPr>
            </a:br>
            <a:r>
              <a:rPr lang="en-US" sz="3600" dirty="0" smtClean="0">
                <a:solidFill>
                  <a:srgbClr val="FFFF00"/>
                </a:solidFill>
              </a:rPr>
              <a:t>Constrained Optimization (</a:t>
            </a:r>
            <a:r>
              <a:rPr lang="en-US" sz="3600" dirty="0" smtClean="0">
                <a:solidFill>
                  <a:srgbClr val="FFFF00"/>
                </a:solidFill>
                <a:cs typeface="+mj-cs"/>
              </a:rPr>
              <a:t>CONOP)</a:t>
            </a:r>
            <a:endParaRPr lang="en-US" sz="3600" dirty="0" smtClean="0">
              <a:solidFill>
                <a:srgbClr val="FFFF00"/>
              </a:solidFill>
              <a:cs typeface="+mj-cs"/>
            </a:endParaRPr>
          </a:p>
        </p:txBody>
      </p:sp>
      <p:pic>
        <p:nvPicPr>
          <p:cNvPr id="112642" name="Picture 3" descr="conop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" y="1252555"/>
            <a:ext cx="8251825" cy="54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4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 rot="5400000">
            <a:off x="6911182" y="4625181"/>
            <a:ext cx="3733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0"/>
              <a:t>Schmitz and Davydov (2010) GSA Bulletin, in review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cs typeface="+mj-cs"/>
              </a:rPr>
              <a:t>Visualizing Fossil Succession</a:t>
            </a:r>
            <a:endParaRPr lang="en-US" sz="3600" dirty="0" smtClean="0">
              <a:solidFill>
                <a:srgbClr val="FFFF00"/>
              </a:solidFill>
              <a:cs typeface="+mj-cs"/>
            </a:endParaRPr>
          </a:p>
        </p:txBody>
      </p:sp>
      <p:pic>
        <p:nvPicPr>
          <p:cNvPr id="114691" name="Picture 5" descr="Urals_Fig10a_Miss-Pe#B3C5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762000"/>
            <a:ext cx="80010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5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8072" y="503597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  <a:latin typeface="Comic Sans MS" charset="0"/>
              </a:rPr>
              <a:t>Radiometric Dates can…</a:t>
            </a:r>
            <a:endParaRPr lang="en-US" sz="40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9521" y="1438220"/>
            <a:ext cx="84042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Provide absolute ages of geologic phenomena</a:t>
            </a:r>
          </a:p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Test correlation between events separated in space</a:t>
            </a:r>
          </a:p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Test hypotheses of causality between events</a:t>
            </a:r>
          </a:p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Establish the duration of time between dated events</a:t>
            </a:r>
          </a:p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Infer rates of change of proxies and processes between dated events</a:t>
            </a:r>
          </a:p>
          <a:p>
            <a:pPr marL="460375" indent="-460375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Calibrate other age proxies like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</a:rPr>
              <a:t>cyclostratigraphy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or biostratigraphy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0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zircons_scale_hair.tif                                         00080767Ussher-A-Go-Go                 B6EA09EF:"/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2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mount_St_helens.jpg                                            00101482Mass Speculation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8005763" y="5035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973172" y="150061"/>
            <a:ext cx="41148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Explosive volcanic eruptions deposit ash layers over thousands of square kilometers, on time scales of weeks to months or years.  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These geologically </a:t>
            </a:r>
            <a:r>
              <a:rPr lang="ja-JP" altLang="en-US" sz="2800" dirty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800" dirty="0">
                <a:solidFill>
                  <a:srgbClr val="FFFFFF"/>
                </a:solidFill>
              </a:rPr>
              <a:t>instantaneous</a:t>
            </a:r>
            <a:r>
              <a:rPr lang="ja-JP" altLang="en-US" sz="2800" dirty="0">
                <a:solidFill>
                  <a:srgbClr val="FFFFFF"/>
                </a:solidFill>
                <a:latin typeface="Arial"/>
              </a:rPr>
              <a:t>”</a:t>
            </a:r>
            <a:r>
              <a:rPr lang="en-US" sz="2800" dirty="0">
                <a:solidFill>
                  <a:srgbClr val="FFFFFF"/>
                </a:solidFill>
              </a:rPr>
              <a:t> events provide </a:t>
            </a:r>
            <a:r>
              <a:rPr lang="en-US" sz="2800" dirty="0" smtClean="0">
                <a:solidFill>
                  <a:srgbClr val="FFFFFF"/>
                </a:solidFill>
              </a:rPr>
              <a:t>time </a:t>
            </a:r>
            <a:r>
              <a:rPr lang="en-US" sz="2800" dirty="0">
                <a:solidFill>
                  <a:srgbClr val="FFFFFF"/>
                </a:solidFill>
              </a:rPr>
              <a:t>markers in the geological record in the form </a:t>
            </a:r>
            <a:r>
              <a:rPr lang="en-US" sz="2800" dirty="0" smtClean="0">
                <a:solidFill>
                  <a:srgbClr val="FFFFFF"/>
                </a:solidFill>
              </a:rPr>
              <a:t>of tuffs, or volcanic “ash beds”. </a:t>
            </a:r>
          </a:p>
          <a:p>
            <a:pPr algn="ctr"/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</a:t>
            </a:r>
            <a:r>
              <a:rPr lang="en-US" sz="2800" dirty="0" smtClean="0">
                <a:solidFill>
                  <a:srgbClr val="FFFFFF"/>
                </a:solidFill>
              </a:rPr>
              <a:t>nd </a:t>
            </a:r>
            <a:r>
              <a:rPr lang="en-US" sz="2800" dirty="0">
                <a:solidFill>
                  <a:srgbClr val="FFFFFF"/>
                </a:solidFill>
              </a:rPr>
              <a:t>they </a:t>
            </a:r>
            <a:r>
              <a:rPr lang="en-US" sz="2800" dirty="0" smtClean="0">
                <a:solidFill>
                  <a:srgbClr val="FFFFFF"/>
                </a:solidFill>
              </a:rPr>
              <a:t>contain “clocks” in the form of </a:t>
            </a:r>
            <a:r>
              <a:rPr lang="en-US" sz="2800" dirty="0">
                <a:solidFill>
                  <a:srgbClr val="FFFFFF"/>
                </a:solidFill>
              </a:rPr>
              <a:t>zircons… </a:t>
            </a:r>
          </a:p>
        </p:txBody>
      </p:sp>
    </p:spTree>
    <p:extLst>
      <p:ext uri="{BB962C8B-B14F-4D97-AF65-F5344CB8AC3E}">
        <p14:creationId xmlns:p14="http://schemas.microsoft.com/office/powerpoint/2010/main" val="52077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Newfie_ash.jpg                                                 00080767Ussher-A-Go-Go                 B6EA09E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4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Usolka_section.png                                             00333384&#10;Mr. Cheery                     BBA77BF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65" y="174779"/>
            <a:ext cx="4470235" cy="65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2" name="Picture 4" descr="&#10;Usolka.jpg                                                     002E4EF9Macintosh HD                   BBA38D2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74779"/>
            <a:ext cx="4671213" cy="35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3" name="Picture 5" descr="bed 28-2 tuff.jpg                                              002E4EF9Macintosh HD                   BBA38D20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4"/>
          <a:stretch/>
        </p:blipFill>
        <p:spPr bwMode="auto">
          <a:xfrm>
            <a:off x="-4" y="3678189"/>
            <a:ext cx="4671213" cy="30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7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Usolka_bugs+zircon.png                                         005952FAMacintosh HD                   BBA38D20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5" b="26956"/>
          <a:stretch/>
        </p:blipFill>
        <p:spPr bwMode="auto">
          <a:xfrm>
            <a:off x="61952" y="1513351"/>
            <a:ext cx="9019122" cy="34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5572" y="313097"/>
            <a:ext cx="81163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Radiometric dates can bracket the age of an event—e.g. the appearance of an organism</a:t>
            </a:r>
            <a:endParaRPr lang="en-US" sz="32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8072" y="5198363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Given multiple precise and accurate dates, we can also determine a duration, that then calibrates a process rate (rock accumulation)</a:t>
            </a:r>
            <a:endParaRPr lang="en-US" sz="3200" dirty="0">
              <a:solidFill>
                <a:srgbClr val="FFFF66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9_agedepth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87" y="920750"/>
            <a:ext cx="5594697" cy="4838208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8072" y="249597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The more dates, the better the model…</a:t>
            </a:r>
            <a:endParaRPr lang="en-US" sz="32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8072" y="5847122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… and the more the realities of changes in rate, and/or hiatuses come into focus</a:t>
            </a:r>
            <a:endParaRPr lang="en-US" sz="3200" dirty="0">
              <a:solidFill>
                <a:srgbClr val="FFFF66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9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18072" y="249597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Rates of morphological change and evolution</a:t>
            </a:r>
            <a:endParaRPr lang="en-US" sz="32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84772" y="89847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Nonetheless… rock accumulation rates can be transformed into rates of change in fossil organisms—in this case, changes in the morphology of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conodont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species defining a “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chronocline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en-US" sz="2400" i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44389" name="Picture 5" descr="Binodo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92" y="3672415"/>
            <a:ext cx="1247775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939992" y="603461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</a:rPr>
              <a:t>S. binodosus</a:t>
            </a:r>
          </a:p>
        </p:txBody>
      </p:sp>
      <p:pic>
        <p:nvPicPr>
          <p:cNvPr id="144391" name="Picture 7" descr="anc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92" y="2986615"/>
            <a:ext cx="10795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 descr="whit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4762"/>
          <a:stretch>
            <a:fillRect/>
          </a:stretch>
        </p:blipFill>
        <p:spPr bwMode="auto">
          <a:xfrm>
            <a:off x="825192" y="2684990"/>
            <a:ext cx="1079500" cy="2587625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9" descr="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92" y="3901015"/>
            <a:ext cx="1130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7378392" y="633941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</a:rPr>
              <a:t>S. merrilli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958792" y="5882215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</a:rPr>
              <a:t>S. anceps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901392" y="5348815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FF00"/>
                </a:solidFill>
              </a:rPr>
              <a:t>S. whitei</a:t>
            </a: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flipH="1" flipV="1">
            <a:off x="1968192" y="4129615"/>
            <a:ext cx="9144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 flipV="1">
            <a:off x="4025592" y="4739215"/>
            <a:ext cx="8382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 flipV="1">
            <a:off x="6311592" y="5425015"/>
            <a:ext cx="8382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622926" y="228600"/>
            <a:ext cx="32984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Chemo-stratigraphy</a:t>
            </a:r>
            <a:endParaRPr lang="en-US" sz="2800" dirty="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5822176" y="1302873"/>
            <a:ext cx="2971800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omic Sans MS" charset="0"/>
              </a:rPr>
              <a:t>Rock accumulation models can be transformed into rates of change of chemical proxies for Earth systems, like the </a:t>
            </a:r>
            <a:r>
              <a:rPr lang="en-US" sz="2800" dirty="0" err="1" smtClean="0">
                <a:solidFill>
                  <a:schemeClr val="bg1"/>
                </a:solidFill>
                <a:latin typeface="Comic Sans MS" charset="0"/>
              </a:rPr>
              <a:t>Sr</a:t>
            </a:r>
            <a:r>
              <a:rPr lang="en-US" sz="2800" dirty="0" smtClean="0">
                <a:solidFill>
                  <a:schemeClr val="bg1"/>
                </a:solidFill>
                <a:latin typeface="Comic Sans MS" charset="0"/>
              </a:rPr>
              <a:t> isotope composition of seawater</a:t>
            </a:r>
            <a:endParaRPr lang="en-US" sz="2800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135174" name="Picture 6" descr="strat_l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318125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554</Words>
  <Application>Microsoft Macintosh PowerPoint</Application>
  <PresentationFormat>On-screen Show (4:3)</PresentationFormat>
  <Paragraphs>59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Cyclothems… Donets Basin, Ukraine</vt:lpstr>
      <vt:lpstr>Cyclothem calibration</vt:lpstr>
      <vt:lpstr>PowerPoint Presentation</vt:lpstr>
      <vt:lpstr>Calibrating Quantitative Biostratigraphy:  Constrained Optimization (CONOP)</vt:lpstr>
      <vt:lpstr>Visualizing Fossil Succession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Schmitz</dc:creator>
  <cp:lastModifiedBy>Mark Schmitz</cp:lastModifiedBy>
  <cp:revision>12</cp:revision>
  <dcterms:created xsi:type="dcterms:W3CDTF">2012-02-27T04:28:25Z</dcterms:created>
  <dcterms:modified xsi:type="dcterms:W3CDTF">2012-02-27T15:20:29Z</dcterms:modified>
</cp:coreProperties>
</file>