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2" r:id="rId3"/>
    <p:sldId id="259" r:id="rId4"/>
    <p:sldId id="283" r:id="rId5"/>
    <p:sldId id="280" r:id="rId6"/>
    <p:sldId id="263" r:id="rId7"/>
    <p:sldId id="261" r:id="rId8"/>
    <p:sldId id="278" r:id="rId9"/>
    <p:sldId id="287" r:id="rId10"/>
    <p:sldId id="286" r:id="rId11"/>
    <p:sldId id="284" r:id="rId12"/>
    <p:sldId id="285" r:id="rId13"/>
    <p:sldId id="266" r:id="rId14"/>
    <p:sldId id="267" r:id="rId15"/>
    <p:sldId id="268" r:id="rId16"/>
    <p:sldId id="269" r:id="rId17"/>
    <p:sldId id="270" r:id="rId18"/>
    <p:sldId id="271" r:id="rId19"/>
    <p:sldId id="272" r:id="rId20"/>
    <p:sldId id="273" r:id="rId21"/>
    <p:sldId id="274" r:id="rId22"/>
    <p:sldId id="275" r:id="rId23"/>
    <p:sldId id="276" r:id="rId24"/>
    <p:sldId id="262" r:id="rId25"/>
    <p:sldId id="265"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00" autoAdjust="0"/>
  </p:normalViewPr>
  <p:slideViewPr>
    <p:cSldViewPr>
      <p:cViewPr varScale="1">
        <p:scale>
          <a:sx n="71" d="100"/>
          <a:sy n="71" d="100"/>
        </p:scale>
        <p:origin x="-10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ilyse\Documents\Book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Duration</a:t>
            </a:r>
            <a:r>
              <a:rPr lang="en-US" baseline="0"/>
              <a:t> question</a:t>
            </a:r>
            <a:endParaRPr lang="en-US"/>
          </a:p>
        </c:rich>
      </c:tx>
      <c:layout/>
    </c:title>
    <c:plotArea>
      <c:layout/>
      <c:barChart>
        <c:barDir val="col"/>
        <c:grouping val="clustered"/>
        <c:ser>
          <c:idx val="0"/>
          <c:order val="0"/>
          <c:tx>
            <c:strRef>
              <c:f>Sheet3!$B$1</c:f>
              <c:strCache>
                <c:ptCount val="1"/>
                <c:pt idx="0">
                  <c:v>Intervention</c:v>
                </c:pt>
              </c:strCache>
            </c:strRef>
          </c:tx>
          <c:errBars>
            <c:errBarType val="both"/>
            <c:errValType val="percentage"/>
            <c:val val="5"/>
          </c:errBars>
          <c:cat>
            <c:strRef>
              <c:f>Sheet3!$A$2:$A$5</c:f>
              <c:strCache>
                <c:ptCount val="4"/>
                <c:pt idx="0">
                  <c:v>A</c:v>
                </c:pt>
                <c:pt idx="1">
                  <c:v>B</c:v>
                </c:pt>
                <c:pt idx="2">
                  <c:v>C</c:v>
                </c:pt>
                <c:pt idx="3">
                  <c:v>D</c:v>
                </c:pt>
              </c:strCache>
            </c:strRef>
          </c:cat>
          <c:val>
            <c:numRef>
              <c:f>Sheet3!$B$2:$B$5</c:f>
              <c:numCache>
                <c:formatCode>General</c:formatCode>
                <c:ptCount val="4"/>
                <c:pt idx="0">
                  <c:v>37.1</c:v>
                </c:pt>
                <c:pt idx="1">
                  <c:v>48.6</c:v>
                </c:pt>
                <c:pt idx="2">
                  <c:v>11.4</c:v>
                </c:pt>
                <c:pt idx="3">
                  <c:v>2.9</c:v>
                </c:pt>
              </c:numCache>
            </c:numRef>
          </c:val>
        </c:ser>
        <c:ser>
          <c:idx val="1"/>
          <c:order val="1"/>
          <c:tx>
            <c:strRef>
              <c:f>Sheet3!$C$1</c:f>
              <c:strCache>
                <c:ptCount val="1"/>
                <c:pt idx="0">
                  <c:v>Control</c:v>
                </c:pt>
              </c:strCache>
            </c:strRef>
          </c:tx>
          <c:errBars>
            <c:errBarType val="both"/>
            <c:errValType val="percentage"/>
            <c:val val="5"/>
          </c:errBars>
          <c:cat>
            <c:strRef>
              <c:f>Sheet3!$A$2:$A$5</c:f>
              <c:strCache>
                <c:ptCount val="4"/>
                <c:pt idx="0">
                  <c:v>A</c:v>
                </c:pt>
                <c:pt idx="1">
                  <c:v>B</c:v>
                </c:pt>
                <c:pt idx="2">
                  <c:v>C</c:v>
                </c:pt>
                <c:pt idx="3">
                  <c:v>D</c:v>
                </c:pt>
              </c:strCache>
            </c:strRef>
          </c:cat>
          <c:val>
            <c:numRef>
              <c:f>Sheet3!$C$2:$C$5</c:f>
              <c:numCache>
                <c:formatCode>General</c:formatCode>
                <c:ptCount val="4"/>
                <c:pt idx="0">
                  <c:v>30.3</c:v>
                </c:pt>
                <c:pt idx="1">
                  <c:v>69.7</c:v>
                </c:pt>
                <c:pt idx="2">
                  <c:v>0</c:v>
                </c:pt>
                <c:pt idx="3">
                  <c:v>0</c:v>
                </c:pt>
              </c:numCache>
            </c:numRef>
          </c:val>
        </c:ser>
        <c:axId val="54222848"/>
        <c:axId val="54224768"/>
      </c:barChart>
      <c:catAx>
        <c:axId val="54222848"/>
        <c:scaling>
          <c:orientation val="minMax"/>
        </c:scaling>
        <c:axPos val="b"/>
        <c:title>
          <c:tx>
            <c:rich>
              <a:bodyPr/>
              <a:lstStyle/>
              <a:p>
                <a:pPr>
                  <a:defRPr sz="1200"/>
                </a:pPr>
                <a:r>
                  <a:rPr lang="en-US" sz="1200"/>
                  <a:t>Answer</a:t>
                </a:r>
                <a:r>
                  <a:rPr lang="en-US" sz="1200" baseline="0"/>
                  <a:t> chosen</a:t>
                </a:r>
                <a:endParaRPr lang="en-US" sz="1200"/>
              </a:p>
            </c:rich>
          </c:tx>
          <c:layout/>
        </c:title>
        <c:tickLblPos val="nextTo"/>
        <c:txPr>
          <a:bodyPr/>
          <a:lstStyle/>
          <a:p>
            <a:pPr>
              <a:defRPr sz="1200"/>
            </a:pPr>
            <a:endParaRPr lang="en-US"/>
          </a:p>
        </c:txPr>
        <c:crossAx val="54224768"/>
        <c:crosses val="autoZero"/>
        <c:auto val="1"/>
        <c:lblAlgn val="ctr"/>
        <c:lblOffset val="100"/>
      </c:catAx>
      <c:valAx>
        <c:axId val="54224768"/>
        <c:scaling>
          <c:orientation val="minMax"/>
        </c:scaling>
        <c:axPos val="l"/>
        <c:majorGridlines/>
        <c:title>
          <c:tx>
            <c:rich>
              <a:bodyPr rot="-5400000" vert="horz"/>
              <a:lstStyle/>
              <a:p>
                <a:pPr>
                  <a:defRPr sz="1200"/>
                </a:pPr>
                <a:r>
                  <a:rPr lang="en-US" sz="1200"/>
                  <a:t>Percent</a:t>
                </a:r>
              </a:p>
            </c:rich>
          </c:tx>
          <c:layout/>
        </c:title>
        <c:numFmt formatCode="General" sourceLinked="1"/>
        <c:tickLblPos val="nextTo"/>
        <c:crossAx val="54222848"/>
        <c:crosses val="autoZero"/>
        <c:crossBetween val="between"/>
      </c:valAx>
    </c:plotArea>
    <c:legend>
      <c:legendPos val="r"/>
      <c:layout/>
      <c:txPr>
        <a:bodyPr/>
        <a:lstStyle/>
        <a:p>
          <a:pPr>
            <a:defRPr sz="12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Response Distribution on </a:t>
            </a:r>
          </a:p>
          <a:p>
            <a:pPr>
              <a:defRPr/>
            </a:pPr>
            <a:r>
              <a:rPr lang="en-US" dirty="0" smtClean="0"/>
              <a:t>Geoscience</a:t>
            </a:r>
            <a:r>
              <a:rPr lang="en-US" baseline="0" dirty="0" smtClean="0"/>
              <a:t> </a:t>
            </a:r>
            <a:r>
              <a:rPr lang="en-US" dirty="0" smtClean="0"/>
              <a:t>Concept Inventory</a:t>
            </a:r>
            <a:r>
              <a:rPr lang="en-US" baseline="0" dirty="0" smtClean="0"/>
              <a:t> </a:t>
            </a:r>
            <a:r>
              <a:rPr lang="en-US" baseline="0" dirty="0"/>
              <a:t>item</a:t>
            </a:r>
            <a:endParaRPr lang="en-US" dirty="0"/>
          </a:p>
        </c:rich>
      </c:tx>
      <c:layout/>
    </c:title>
    <c:plotArea>
      <c:layout/>
      <c:barChart>
        <c:barDir val="col"/>
        <c:grouping val="clustered"/>
        <c:ser>
          <c:idx val="0"/>
          <c:order val="0"/>
          <c:tx>
            <c:strRef>
              <c:f>Sheet3!$J$1</c:f>
              <c:strCache>
                <c:ptCount val="1"/>
                <c:pt idx="0">
                  <c:v>Intervention</c:v>
                </c:pt>
              </c:strCache>
            </c:strRef>
          </c:tx>
          <c:spPr>
            <a:solidFill>
              <a:schemeClr val="tx2"/>
            </a:solidFill>
          </c:spPr>
          <c:errBars>
            <c:errBarType val="both"/>
            <c:errValType val="percentage"/>
            <c:val val="5"/>
          </c:errBars>
          <c:cat>
            <c:strRef>
              <c:f>Sheet3!$I$2:$I$7</c:f>
              <c:strCache>
                <c:ptCount val="5"/>
                <c:pt idx="0">
                  <c:v>A</c:v>
                </c:pt>
                <c:pt idx="1">
                  <c:v>B</c:v>
                </c:pt>
                <c:pt idx="2">
                  <c:v>C</c:v>
                </c:pt>
                <c:pt idx="3">
                  <c:v>D</c:v>
                </c:pt>
                <c:pt idx="4">
                  <c:v>e</c:v>
                </c:pt>
              </c:strCache>
            </c:strRef>
          </c:cat>
          <c:val>
            <c:numRef>
              <c:f>Sheet3!$J$2:$J$7</c:f>
              <c:numCache>
                <c:formatCode>General</c:formatCode>
                <c:ptCount val="6"/>
                <c:pt idx="0">
                  <c:v>11.1</c:v>
                </c:pt>
                <c:pt idx="1">
                  <c:v>13.9</c:v>
                </c:pt>
                <c:pt idx="2">
                  <c:v>30.6</c:v>
                </c:pt>
                <c:pt idx="3">
                  <c:v>41.7</c:v>
                </c:pt>
                <c:pt idx="4">
                  <c:v>2.8</c:v>
                </c:pt>
              </c:numCache>
            </c:numRef>
          </c:val>
        </c:ser>
        <c:ser>
          <c:idx val="1"/>
          <c:order val="1"/>
          <c:tx>
            <c:strRef>
              <c:f>Sheet3!$K$1</c:f>
              <c:strCache>
                <c:ptCount val="1"/>
                <c:pt idx="0">
                  <c:v>Control</c:v>
                </c:pt>
              </c:strCache>
            </c:strRef>
          </c:tx>
          <c:spPr>
            <a:solidFill>
              <a:srgbClr val="92D050"/>
            </a:solidFill>
          </c:spPr>
          <c:errBars>
            <c:errBarType val="both"/>
            <c:errValType val="percentage"/>
            <c:val val="5"/>
          </c:errBars>
          <c:cat>
            <c:strRef>
              <c:f>Sheet3!$I$2:$I$7</c:f>
              <c:strCache>
                <c:ptCount val="5"/>
                <c:pt idx="0">
                  <c:v>A</c:v>
                </c:pt>
                <c:pt idx="1">
                  <c:v>B</c:v>
                </c:pt>
                <c:pt idx="2">
                  <c:v>C</c:v>
                </c:pt>
                <c:pt idx="3">
                  <c:v>D</c:v>
                </c:pt>
                <c:pt idx="4">
                  <c:v>e</c:v>
                </c:pt>
              </c:strCache>
            </c:strRef>
          </c:cat>
          <c:val>
            <c:numRef>
              <c:f>Sheet3!$K$2:$K$7</c:f>
              <c:numCache>
                <c:formatCode>General</c:formatCode>
                <c:ptCount val="6"/>
                <c:pt idx="0">
                  <c:v>6</c:v>
                </c:pt>
                <c:pt idx="1">
                  <c:v>6</c:v>
                </c:pt>
                <c:pt idx="2">
                  <c:v>46.3</c:v>
                </c:pt>
                <c:pt idx="3">
                  <c:v>41.8</c:v>
                </c:pt>
                <c:pt idx="4">
                  <c:v>0</c:v>
                </c:pt>
              </c:numCache>
            </c:numRef>
          </c:val>
        </c:ser>
        <c:axId val="55407360"/>
        <c:axId val="55409280"/>
      </c:barChart>
      <c:catAx>
        <c:axId val="55407360"/>
        <c:scaling>
          <c:orientation val="minMax"/>
        </c:scaling>
        <c:axPos val="b"/>
        <c:title>
          <c:tx>
            <c:rich>
              <a:bodyPr/>
              <a:lstStyle/>
              <a:p>
                <a:pPr>
                  <a:defRPr sz="1600"/>
                </a:pPr>
                <a:r>
                  <a:rPr lang="en-US" sz="1600"/>
                  <a:t>Answer</a:t>
                </a:r>
                <a:r>
                  <a:rPr lang="en-US" sz="1600" baseline="0"/>
                  <a:t> chosen</a:t>
                </a:r>
                <a:endParaRPr lang="en-US" sz="1600"/>
              </a:p>
            </c:rich>
          </c:tx>
          <c:layout/>
        </c:title>
        <c:tickLblPos val="nextTo"/>
        <c:txPr>
          <a:bodyPr/>
          <a:lstStyle/>
          <a:p>
            <a:pPr>
              <a:defRPr sz="1200"/>
            </a:pPr>
            <a:endParaRPr lang="en-US"/>
          </a:p>
        </c:txPr>
        <c:crossAx val="55409280"/>
        <c:crosses val="autoZero"/>
        <c:auto val="1"/>
        <c:lblAlgn val="ctr"/>
        <c:lblOffset val="100"/>
      </c:catAx>
      <c:valAx>
        <c:axId val="55409280"/>
        <c:scaling>
          <c:orientation val="minMax"/>
        </c:scaling>
        <c:axPos val="l"/>
        <c:majorGridlines/>
        <c:title>
          <c:tx>
            <c:rich>
              <a:bodyPr rot="-5400000" vert="horz"/>
              <a:lstStyle/>
              <a:p>
                <a:pPr>
                  <a:defRPr sz="1600"/>
                </a:pPr>
                <a:r>
                  <a:rPr lang="en-US" sz="1600" dirty="0" smtClean="0"/>
                  <a:t>Percentage</a:t>
                </a:r>
                <a:endParaRPr lang="en-US" sz="1600" dirty="0"/>
              </a:p>
            </c:rich>
          </c:tx>
          <c:layout/>
        </c:title>
        <c:numFmt formatCode="General" sourceLinked="1"/>
        <c:tickLblPos val="nextTo"/>
        <c:txPr>
          <a:bodyPr/>
          <a:lstStyle/>
          <a:p>
            <a:pPr>
              <a:defRPr sz="1200"/>
            </a:pPr>
            <a:endParaRPr lang="en-US"/>
          </a:p>
        </c:txPr>
        <c:crossAx val="55407360"/>
        <c:crosses val="autoZero"/>
        <c:crossBetween val="between"/>
      </c:valAx>
    </c:plotArea>
    <c:legend>
      <c:legendPos val="r"/>
      <c:layout/>
      <c:txPr>
        <a:bodyPr/>
        <a:lstStyle/>
        <a:p>
          <a:pPr>
            <a:defRPr sz="1200"/>
          </a:pPr>
          <a:endParaRPr lang="en-US"/>
        </a:p>
      </c:txPr>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Analysis of Errors:</a:t>
            </a:r>
          </a:p>
          <a:p>
            <a:pPr>
              <a:defRPr/>
            </a:pPr>
            <a:r>
              <a:rPr lang="en-US"/>
              <a:t>Proportion of Large-Magnitude Errors</a:t>
            </a:r>
          </a:p>
        </c:rich>
      </c:tx>
      <c:layout/>
    </c:title>
    <c:plotArea>
      <c:layout/>
      <c:barChart>
        <c:barDir val="col"/>
        <c:grouping val="clustered"/>
        <c:ser>
          <c:idx val="1"/>
          <c:order val="0"/>
          <c:tx>
            <c:strRef>
              <c:f>Sheet2!$C$13</c:f>
              <c:strCache>
                <c:ptCount val="1"/>
                <c:pt idx="0">
                  <c:v>Spread-out (C, E)</c:v>
                </c:pt>
              </c:strCache>
            </c:strRef>
          </c:tx>
          <c:spPr>
            <a:solidFill>
              <a:srgbClr val="92D050"/>
            </a:solidFill>
          </c:spPr>
          <c:dPt>
            <c:idx val="0"/>
            <c:spPr>
              <a:solidFill>
                <a:schemeClr val="tx2"/>
              </a:solidFill>
            </c:spPr>
          </c:dPt>
          <c:errBars>
            <c:errBarType val="both"/>
            <c:errValType val="percentage"/>
            <c:val val="5"/>
          </c:errBars>
          <c:cat>
            <c:strRef>
              <c:f>Sheet2!$A$14:$A$15</c:f>
              <c:strCache>
                <c:ptCount val="2"/>
                <c:pt idx="0">
                  <c:v>Intervention</c:v>
                </c:pt>
                <c:pt idx="1">
                  <c:v>Control </c:v>
                </c:pt>
              </c:strCache>
            </c:strRef>
          </c:cat>
          <c:val>
            <c:numRef>
              <c:f>Sheet2!$C$14:$C$15</c:f>
              <c:numCache>
                <c:formatCode>General</c:formatCode>
                <c:ptCount val="2"/>
                <c:pt idx="0">
                  <c:v>57.142857142857153</c:v>
                </c:pt>
                <c:pt idx="1">
                  <c:v>79.487179487179631</c:v>
                </c:pt>
              </c:numCache>
            </c:numRef>
          </c:val>
        </c:ser>
        <c:axId val="55932416"/>
        <c:axId val="55933952"/>
      </c:barChart>
      <c:catAx>
        <c:axId val="55932416"/>
        <c:scaling>
          <c:orientation val="minMax"/>
        </c:scaling>
        <c:axPos val="b"/>
        <c:tickLblPos val="nextTo"/>
        <c:txPr>
          <a:bodyPr/>
          <a:lstStyle/>
          <a:p>
            <a:pPr>
              <a:defRPr sz="1600"/>
            </a:pPr>
            <a:endParaRPr lang="en-US"/>
          </a:p>
        </c:txPr>
        <c:crossAx val="55933952"/>
        <c:crosses val="autoZero"/>
        <c:auto val="1"/>
        <c:lblAlgn val="ctr"/>
        <c:lblOffset val="100"/>
      </c:catAx>
      <c:valAx>
        <c:axId val="55933952"/>
        <c:scaling>
          <c:orientation val="minMax"/>
        </c:scaling>
        <c:axPos val="l"/>
        <c:majorGridlines/>
        <c:title>
          <c:tx>
            <c:rich>
              <a:bodyPr rot="-5400000" vert="horz"/>
              <a:lstStyle/>
              <a:p>
                <a:pPr>
                  <a:defRPr sz="1600"/>
                </a:pPr>
                <a:r>
                  <a:rPr lang="en-US" sz="1600" dirty="0" smtClean="0"/>
                  <a:t>Percentage</a:t>
                </a:r>
                <a:endParaRPr lang="en-US" sz="1600" dirty="0"/>
              </a:p>
            </c:rich>
          </c:tx>
          <c:layout/>
        </c:title>
        <c:numFmt formatCode="General" sourceLinked="1"/>
        <c:tickLblPos val="nextTo"/>
        <c:crossAx val="55932416"/>
        <c:crosses val="autoZero"/>
        <c:crossBetween val="between"/>
      </c:valAx>
    </c:plotArea>
    <c:legend>
      <c:legendPos val="r"/>
      <c:layout/>
      <c:txPr>
        <a:bodyPr/>
        <a:lstStyle/>
        <a:p>
          <a:pPr>
            <a:defRPr sz="1200"/>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Fact-based</a:t>
            </a:r>
            <a:r>
              <a:rPr lang="en-US" baseline="0"/>
              <a:t> question</a:t>
            </a:r>
            <a:endParaRPr lang="en-US"/>
          </a:p>
        </c:rich>
      </c:tx>
      <c:layout/>
    </c:title>
    <c:plotArea>
      <c:layout/>
      <c:barChart>
        <c:barDir val="col"/>
        <c:grouping val="clustered"/>
        <c:ser>
          <c:idx val="0"/>
          <c:order val="0"/>
          <c:tx>
            <c:strRef>
              <c:f>Sheet3!$F$1</c:f>
              <c:strCache>
                <c:ptCount val="1"/>
                <c:pt idx="0">
                  <c:v>Intervention</c:v>
                </c:pt>
              </c:strCache>
            </c:strRef>
          </c:tx>
          <c:errBars>
            <c:errBarType val="both"/>
            <c:errValType val="percentage"/>
            <c:val val="5"/>
          </c:errBars>
          <c:cat>
            <c:strRef>
              <c:f>Sheet3!$E$2:$E$5</c:f>
              <c:strCache>
                <c:ptCount val="4"/>
                <c:pt idx="0">
                  <c:v>A</c:v>
                </c:pt>
                <c:pt idx="1">
                  <c:v>B</c:v>
                </c:pt>
                <c:pt idx="2">
                  <c:v>C</c:v>
                </c:pt>
                <c:pt idx="3">
                  <c:v>D</c:v>
                </c:pt>
              </c:strCache>
            </c:strRef>
          </c:cat>
          <c:val>
            <c:numRef>
              <c:f>Sheet3!$F$2:$F$5</c:f>
              <c:numCache>
                <c:formatCode>General</c:formatCode>
                <c:ptCount val="4"/>
                <c:pt idx="0">
                  <c:v>82.9</c:v>
                </c:pt>
                <c:pt idx="1">
                  <c:v>17.100000000000001</c:v>
                </c:pt>
                <c:pt idx="2">
                  <c:v>0</c:v>
                </c:pt>
                <c:pt idx="3">
                  <c:v>0</c:v>
                </c:pt>
              </c:numCache>
            </c:numRef>
          </c:val>
        </c:ser>
        <c:ser>
          <c:idx val="1"/>
          <c:order val="1"/>
          <c:tx>
            <c:strRef>
              <c:f>Sheet3!$G$1</c:f>
              <c:strCache>
                <c:ptCount val="1"/>
                <c:pt idx="0">
                  <c:v>Control</c:v>
                </c:pt>
              </c:strCache>
            </c:strRef>
          </c:tx>
          <c:errBars>
            <c:errBarType val="both"/>
            <c:errValType val="percentage"/>
            <c:val val="5"/>
          </c:errBars>
          <c:cat>
            <c:strRef>
              <c:f>Sheet3!$E$2:$E$5</c:f>
              <c:strCache>
                <c:ptCount val="4"/>
                <c:pt idx="0">
                  <c:v>A</c:v>
                </c:pt>
                <c:pt idx="1">
                  <c:v>B</c:v>
                </c:pt>
                <c:pt idx="2">
                  <c:v>C</c:v>
                </c:pt>
                <c:pt idx="3">
                  <c:v>D</c:v>
                </c:pt>
              </c:strCache>
            </c:strRef>
          </c:cat>
          <c:val>
            <c:numRef>
              <c:f>Sheet3!$G$2:$G$5</c:f>
              <c:numCache>
                <c:formatCode>General</c:formatCode>
                <c:ptCount val="4"/>
                <c:pt idx="0">
                  <c:v>80.599999999999994</c:v>
                </c:pt>
                <c:pt idx="1">
                  <c:v>10.4</c:v>
                </c:pt>
                <c:pt idx="2">
                  <c:v>7.5</c:v>
                </c:pt>
                <c:pt idx="3">
                  <c:v>1.5</c:v>
                </c:pt>
              </c:numCache>
            </c:numRef>
          </c:val>
        </c:ser>
        <c:axId val="55722368"/>
        <c:axId val="55724288"/>
      </c:barChart>
      <c:catAx>
        <c:axId val="55722368"/>
        <c:scaling>
          <c:orientation val="minMax"/>
        </c:scaling>
        <c:axPos val="b"/>
        <c:title>
          <c:tx>
            <c:rich>
              <a:bodyPr/>
              <a:lstStyle/>
              <a:p>
                <a:pPr>
                  <a:defRPr sz="1200"/>
                </a:pPr>
                <a:r>
                  <a:rPr lang="en-US" sz="1200"/>
                  <a:t>Answer</a:t>
                </a:r>
                <a:r>
                  <a:rPr lang="en-US" sz="1200" baseline="0"/>
                  <a:t> chosen</a:t>
                </a:r>
                <a:endParaRPr lang="en-US" sz="1200"/>
              </a:p>
            </c:rich>
          </c:tx>
          <c:layout/>
        </c:title>
        <c:tickLblPos val="nextTo"/>
        <c:txPr>
          <a:bodyPr/>
          <a:lstStyle/>
          <a:p>
            <a:pPr>
              <a:defRPr sz="1200"/>
            </a:pPr>
            <a:endParaRPr lang="en-US"/>
          </a:p>
        </c:txPr>
        <c:crossAx val="55724288"/>
        <c:crosses val="autoZero"/>
        <c:auto val="1"/>
        <c:lblAlgn val="ctr"/>
        <c:lblOffset val="100"/>
      </c:catAx>
      <c:valAx>
        <c:axId val="55724288"/>
        <c:scaling>
          <c:orientation val="minMax"/>
        </c:scaling>
        <c:axPos val="l"/>
        <c:majorGridlines/>
        <c:title>
          <c:tx>
            <c:rich>
              <a:bodyPr rot="-5400000" vert="horz"/>
              <a:lstStyle/>
              <a:p>
                <a:pPr>
                  <a:defRPr sz="1200"/>
                </a:pPr>
                <a:r>
                  <a:rPr lang="en-US" sz="1200"/>
                  <a:t>Percent</a:t>
                </a:r>
              </a:p>
            </c:rich>
          </c:tx>
          <c:layout/>
        </c:title>
        <c:numFmt formatCode="General" sourceLinked="1"/>
        <c:tickLblPos val="nextTo"/>
        <c:crossAx val="55722368"/>
        <c:crosses val="autoZero"/>
        <c:crossBetween val="between"/>
      </c:valAx>
    </c:plotArea>
    <c:legend>
      <c:legendPos val="r"/>
      <c:layout/>
      <c:txPr>
        <a:bodyPr/>
        <a:lstStyle/>
        <a:p>
          <a:pPr>
            <a:defRPr sz="1200"/>
          </a:pPr>
          <a:endParaRPr lang="en-US"/>
        </a:p>
      </c:txP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E48B4-3851-4622-A872-3DB1BFB5F12C}" type="datetimeFigureOut">
              <a:rPr lang="en-US" smtClean="0"/>
              <a:pPr/>
              <a:t>2/27/2012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17B64-E962-43DB-8A83-C61E348426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hypothesis that I am presenting here, is that</a:t>
            </a:r>
            <a:r>
              <a:rPr lang="en-US" baseline="0" dirty="0" smtClean="0"/>
              <a:t> …..</a:t>
            </a:r>
          </a:p>
          <a:p>
            <a:endParaRPr lang="en-US" dirty="0" smtClean="0"/>
          </a:p>
          <a:p>
            <a:r>
              <a:rPr lang="en-US" dirty="0" smtClean="0"/>
              <a:t>There</a:t>
            </a:r>
            <a:r>
              <a:rPr lang="en-US" baseline="0" dirty="0" smtClean="0"/>
              <a:t> is going to be an issue of knowledge that influences misconceptions, and we will talk about that a little bit more before we jump into the main thrust of the paper. However, my argument is that even when these knowledge based issues are corrected for, biases in geologic event recollection will be guided by cognitive capacities</a:t>
            </a:r>
            <a:endParaRPr lang="en-US" dirty="0"/>
          </a:p>
        </p:txBody>
      </p:sp>
      <p:sp>
        <p:nvSpPr>
          <p:cNvPr id="4" name="Slide Number Placeholder 3"/>
          <p:cNvSpPr>
            <a:spLocks noGrp="1"/>
          </p:cNvSpPr>
          <p:nvPr>
            <p:ph type="sldNum" sz="quarter" idx="10"/>
          </p:nvPr>
        </p:nvSpPr>
        <p:spPr/>
        <p:txBody>
          <a:bodyPr/>
          <a:lstStyle/>
          <a:p>
            <a:fld id="{D2400CB4-C98A-43A2-A396-32A6BDADD7A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Research on the psychology of learning spatial scaling in young children (Boyer and Levine, under review) offers some suggestions for how best to use analogies to learn about scaling</a:t>
            </a:r>
          </a:p>
          <a:p>
            <a:r>
              <a:rPr lang="en-US" dirty="0" smtClean="0"/>
              <a:t>Rather than try to align scales of unfamiliar </a:t>
            </a:r>
            <a:r>
              <a:rPr lang="en-US" dirty="0" err="1" smtClean="0"/>
              <a:t>mag</a:t>
            </a:r>
            <a:endParaRPr lang="en-US" dirty="0" smtClean="0"/>
          </a:p>
          <a:p>
            <a:r>
              <a:rPr lang="en-US" dirty="0" smtClean="0"/>
              <a:t>Provide multiple opportunities and progressively increase the magnitudes of the temporal scales (e.g., align one year to a meter, a student’s lifetime to a meter, history of western civilization to a meter…).  The opportunities to align different time scales may help the student learn to attend to the single dimension of </a:t>
            </a:r>
            <a:r>
              <a:rPr lang="en-US" dirty="0" err="1" smtClean="0"/>
              <a:t>time.nitude</a:t>
            </a:r>
            <a:r>
              <a:rPr lang="en-US" dirty="0" smtClean="0"/>
              <a:t>, start by aligning smaller temporal scales (e.g., aligning one year to a meter), and : </a:t>
            </a:r>
            <a:endParaRPr lang="en-US" dirty="0"/>
          </a:p>
        </p:txBody>
      </p:sp>
      <p:sp>
        <p:nvSpPr>
          <p:cNvPr id="4" name="Slide Number Placeholder 3"/>
          <p:cNvSpPr>
            <a:spLocks noGrp="1"/>
          </p:cNvSpPr>
          <p:nvPr>
            <p:ph type="sldNum" sz="quarter" idx="10"/>
          </p:nvPr>
        </p:nvSpPr>
        <p:spPr/>
        <p:txBody>
          <a:bodyPr/>
          <a:lstStyle/>
          <a:p>
            <a:fld id="{30849908-DD59-4302-A9CA-859A58AD87C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49908-DD59-4302-A9CA-859A58AD87C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should still note the role of</a:t>
            </a:r>
            <a:r>
              <a:rPr lang="en-US" baseline="0" dirty="0" smtClean="0"/>
              <a:t> knowledge in understanding geologic time.</a:t>
            </a:r>
          </a:p>
          <a:p>
            <a:endParaRPr lang="en-US" baseline="0" dirty="0" smtClean="0"/>
          </a:p>
          <a:p>
            <a:r>
              <a:rPr lang="en-US" baseline="0" dirty="0" smtClean="0"/>
              <a:t>Religious beliefs are often a major obstacle in understanding geologic time. Choose religion, believe in both evolution and religion, accept science but assign a higher deity</a:t>
            </a:r>
          </a:p>
          <a:p>
            <a:endParaRPr lang="en-US" baseline="0" dirty="0" smtClean="0"/>
          </a:p>
          <a:p>
            <a:r>
              <a:rPr lang="en-US" baseline="0" dirty="0" smtClean="0"/>
              <a:t>However, main thrust of presentation is cognitive</a:t>
            </a:r>
          </a:p>
          <a:p>
            <a:endParaRPr lang="en-US" baseline="0" dirty="0" smtClean="0"/>
          </a:p>
          <a:p>
            <a:r>
              <a:rPr lang="en-US" baseline="0" dirty="0" smtClean="0"/>
              <a:t>Transition: geologic time is hard to understand. One way people do is analogy. Can align geologic time with more familiar time lines, like a personal timeline, or align geologic time to spatial structure, like to a football field. </a:t>
            </a:r>
            <a:r>
              <a:rPr lang="en-US" baseline="0" dirty="0" err="1" smtClean="0"/>
              <a:t>Spatializing</a:t>
            </a:r>
            <a:r>
              <a:rPr lang="en-US" baseline="0" dirty="0" smtClean="0"/>
              <a:t> time is very common not just with geologic time.</a:t>
            </a:r>
            <a:endParaRPr lang="en-US" dirty="0"/>
          </a:p>
        </p:txBody>
      </p:sp>
      <p:sp>
        <p:nvSpPr>
          <p:cNvPr id="4" name="Slide Number Placeholder 3"/>
          <p:cNvSpPr>
            <a:spLocks noGrp="1"/>
          </p:cNvSpPr>
          <p:nvPr>
            <p:ph type="sldNum" sz="quarter" idx="10"/>
          </p:nvPr>
        </p:nvSpPr>
        <p:spPr/>
        <p:txBody>
          <a:bodyPr/>
          <a:lstStyle/>
          <a:p>
            <a:fld id="{D2400CB4-C98A-43A2-A396-32A6BDADD7A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Discrete boundaries</a:t>
            </a:r>
          </a:p>
          <a:p>
            <a:r>
              <a:rPr lang="en-US" dirty="0" smtClean="0"/>
              <a:t>Varying levels of abstraction</a:t>
            </a:r>
          </a:p>
        </p:txBody>
      </p:sp>
      <p:sp>
        <p:nvSpPr>
          <p:cNvPr id="4" name="Slide Number Placeholder 3"/>
          <p:cNvSpPr>
            <a:spLocks noGrp="1"/>
          </p:cNvSpPr>
          <p:nvPr>
            <p:ph type="sldNum" sz="quarter" idx="10"/>
          </p:nvPr>
        </p:nvSpPr>
        <p:spPr/>
        <p:txBody>
          <a:bodyPr/>
          <a:lstStyle/>
          <a:p>
            <a:fld id="{D2400CB4-C98A-43A2-A396-32A6BDADD7A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400CB4-C98A-43A2-A396-32A6BDADD7A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Metric=culturally established units (week, month, year, period, era, eon) and individually</a:t>
            </a:r>
            <a:r>
              <a:rPr lang="en-US" sz="1200" baseline="0" dirty="0" smtClean="0"/>
              <a:t> relevant units (academic year, personal divisions of geologic ages)</a:t>
            </a:r>
          </a:p>
          <a:p>
            <a:r>
              <a:rPr lang="en-US" sz="1200" baseline="0" dirty="0" smtClean="0"/>
              <a:t>Contextual= salient info in environment</a:t>
            </a:r>
          </a:p>
          <a:p>
            <a:endParaRPr lang="en-US" sz="1200" baseline="0" dirty="0" smtClean="0"/>
          </a:p>
          <a:p>
            <a:r>
              <a:rPr lang="en-US" sz="1200" baseline="0" dirty="0" smtClean="0"/>
              <a:t>Example: remembering holiday, remembering </a:t>
            </a:r>
            <a:r>
              <a:rPr lang="en-US" sz="1200" baseline="0" dirty="0" err="1" smtClean="0"/>
              <a:t>dino</a:t>
            </a:r>
            <a:r>
              <a:rPr lang="en-US" sz="1200" baseline="0" dirty="0" smtClean="0"/>
              <a:t> extinction</a:t>
            </a:r>
            <a:endParaRPr lang="en-US" sz="1200" dirty="0" smtClean="0"/>
          </a:p>
          <a:p>
            <a:r>
              <a:rPr lang="en-US" sz="1200" dirty="0" smtClean="0"/>
              <a:t>Recall and duration biases</a:t>
            </a:r>
          </a:p>
          <a:p>
            <a:r>
              <a:rPr lang="en-US" sz="1200" dirty="0" smtClean="0"/>
              <a:t>- Saliency of events within the Geologic Time Scale</a:t>
            </a:r>
          </a:p>
          <a:p>
            <a:r>
              <a:rPr lang="en-US" sz="1200" dirty="0" smtClean="0"/>
              <a:t>- Known events on the Geologic Time</a:t>
            </a:r>
            <a:r>
              <a:rPr lang="en-US" sz="1200" baseline="0" dirty="0" smtClean="0"/>
              <a:t> Scale are disproportionately located</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D2400CB4-C98A-43A2-A396-32A6BDADD7A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Non-scientists make few distinctions</a:t>
            </a:r>
          </a:p>
          <a:p>
            <a:pPr lvl="1"/>
            <a:r>
              <a:rPr lang="en-US" dirty="0" smtClean="0"/>
              <a:t>Consensus between clusters, variation within</a:t>
            </a:r>
          </a:p>
          <a:p>
            <a:endParaRPr lang="en-US" dirty="0"/>
          </a:p>
        </p:txBody>
      </p:sp>
      <p:sp>
        <p:nvSpPr>
          <p:cNvPr id="4" name="Slide Number Placeholder 3"/>
          <p:cNvSpPr>
            <a:spLocks noGrp="1"/>
          </p:cNvSpPr>
          <p:nvPr>
            <p:ph type="sldNum" sz="quarter" idx="10"/>
          </p:nvPr>
        </p:nvSpPr>
        <p:spPr/>
        <p:txBody>
          <a:bodyPr/>
          <a:lstStyle/>
          <a:p>
            <a:fld id="{D2400CB4-C98A-43A2-A396-32A6BDADD7A9}"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92A36C-C932-4F32-B5DF-39FA49BFD08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Perhaps this is</a:t>
            </a:r>
            <a:r>
              <a:rPr lang="en-US" baseline="0" dirty="0" smtClean="0"/>
              <a:t> already done in practice, and differs only in emphasis</a:t>
            </a:r>
          </a:p>
          <a:p>
            <a:r>
              <a:rPr lang="en-US" baseline="0" dirty="0" smtClean="0"/>
              <a:t>What is it about the </a:t>
            </a:r>
            <a:r>
              <a:rPr lang="en-US" baseline="0" dirty="0" err="1" smtClean="0"/>
              <a:t>jurassic</a:t>
            </a:r>
            <a:r>
              <a:rPr lang="en-US" baseline="0" dirty="0" smtClean="0"/>
              <a:t> that fits inside the </a:t>
            </a:r>
            <a:r>
              <a:rPr lang="en-US" baseline="0" dirty="0" err="1" smtClean="0"/>
              <a:t>mesozoic</a:t>
            </a:r>
            <a:r>
              <a:rPr lang="en-US" baseline="0" dirty="0" smtClean="0"/>
              <a:t> that fits inside the </a:t>
            </a:r>
            <a:r>
              <a:rPr lang="en-US" baseline="0" dirty="0" err="1" smtClean="0"/>
              <a:t>phanerozoic</a:t>
            </a:r>
            <a:endParaRPr lang="en-US" dirty="0"/>
          </a:p>
        </p:txBody>
      </p:sp>
      <p:sp>
        <p:nvSpPr>
          <p:cNvPr id="4" name="Slide Number Placeholder 3"/>
          <p:cNvSpPr>
            <a:spLocks noGrp="1"/>
          </p:cNvSpPr>
          <p:nvPr>
            <p:ph type="sldNum" sz="quarter" idx="10"/>
          </p:nvPr>
        </p:nvSpPr>
        <p:spPr/>
        <p:txBody>
          <a:bodyPr/>
          <a:lstStyle/>
          <a:p>
            <a:fld id="{51C17B64-E962-43DB-8A83-C61E348426EA}"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Citations?</a:t>
            </a:r>
            <a:endParaRPr lang="en-US" dirty="0"/>
          </a:p>
        </p:txBody>
      </p:sp>
      <p:sp>
        <p:nvSpPr>
          <p:cNvPr id="4" name="Slide Number Placeholder 3"/>
          <p:cNvSpPr>
            <a:spLocks noGrp="1"/>
          </p:cNvSpPr>
          <p:nvPr>
            <p:ph type="sldNum" sz="quarter" idx="10"/>
          </p:nvPr>
        </p:nvSpPr>
        <p:spPr/>
        <p:txBody>
          <a:bodyPr/>
          <a:lstStyle/>
          <a:p>
            <a:fld id="{30849908-DD59-4302-A9CA-859A58AD87C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0849908-DD59-4302-A9CA-859A58AD87C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B82E90-0AC2-465F-A570-39F4665BACC7}"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82E90-0AC2-465F-A570-39F4665BACC7}"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82E90-0AC2-465F-A570-39F4665BACC7}"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B82E90-0AC2-465F-A570-39F4665BACC7}"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82E90-0AC2-465F-A570-39F4665BACC7}" type="datetimeFigureOut">
              <a:rPr lang="en-US" smtClean="0"/>
              <a:pPr/>
              <a:t>2/27/2012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B82E90-0AC2-465F-A570-39F4665BACC7}" type="datetimeFigureOut">
              <a:rPr lang="en-US" smtClean="0"/>
              <a:pPr/>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B82E90-0AC2-465F-A570-39F4665BACC7}" type="datetimeFigureOut">
              <a:rPr lang="en-US" smtClean="0"/>
              <a:pPr/>
              <a:t>2/27/2012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B82E90-0AC2-465F-A570-39F4665BACC7}" type="datetimeFigureOut">
              <a:rPr lang="en-US" smtClean="0"/>
              <a:pPr/>
              <a:t>2/27/2012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82E90-0AC2-465F-A570-39F4665BACC7}" type="datetimeFigureOut">
              <a:rPr lang="en-US" smtClean="0"/>
              <a:pPr/>
              <a:t>2/27/2012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82E90-0AC2-465F-A570-39F4665BACC7}" type="datetimeFigureOut">
              <a:rPr lang="en-US" smtClean="0"/>
              <a:pPr/>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82E90-0AC2-465F-A570-39F4665BACC7}" type="datetimeFigureOut">
              <a:rPr lang="en-US" smtClean="0"/>
              <a:pPr/>
              <a:t>2/27/2012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9121F7-70F4-4E6F-B247-15303E1552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82E90-0AC2-465F-A570-39F4665BACC7}" type="datetimeFigureOut">
              <a:rPr lang="en-US" smtClean="0"/>
              <a:pPr/>
              <a:t>2/27/2012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121F7-70F4-4E6F-B247-15303E1552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ilccenter.org/" TargetMode="External"/><Relationship Id="rId2" Type="http://schemas.openxmlformats.org/officeDocument/2006/relationships/hyperlink" Target="mailto:ilyse.resnick@temple.edu"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eosociety.org/science/timescale/timesc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Representation and Understanding of Temporal Information</a:t>
            </a:r>
            <a:endParaRPr lang="en-US" dirty="0"/>
          </a:p>
        </p:txBody>
      </p:sp>
      <p:sp>
        <p:nvSpPr>
          <p:cNvPr id="3" name="Subtitle 2"/>
          <p:cNvSpPr>
            <a:spLocks noGrp="1"/>
          </p:cNvSpPr>
          <p:nvPr>
            <p:ph type="subTitle" idx="1"/>
          </p:nvPr>
        </p:nvSpPr>
        <p:spPr>
          <a:xfrm>
            <a:off x="304800" y="4038600"/>
            <a:ext cx="8534400" cy="1752600"/>
          </a:xfrm>
        </p:spPr>
        <p:txBody>
          <a:bodyPr>
            <a:normAutofit fontScale="70000" lnSpcReduction="20000"/>
          </a:bodyPr>
          <a:lstStyle/>
          <a:p>
            <a:r>
              <a:rPr lang="en-US" dirty="0" smtClean="0"/>
              <a:t>On the Cutting Edge – Professional Development for Geoscience Faculty </a:t>
            </a:r>
          </a:p>
          <a:p>
            <a:r>
              <a:rPr lang="en-US" dirty="0" smtClean="0"/>
              <a:t>Teaching About Time Workshop</a:t>
            </a:r>
          </a:p>
          <a:p>
            <a:endParaRPr lang="en-US" dirty="0" smtClean="0"/>
          </a:p>
          <a:p>
            <a:r>
              <a:rPr lang="en-US" dirty="0" smtClean="0">
                <a:solidFill>
                  <a:schemeClr val="tx1"/>
                </a:solidFill>
              </a:rPr>
              <a:t>Ilyse Resnick</a:t>
            </a:r>
            <a:endParaRPr lang="en-US" dirty="0">
              <a:solidFill>
                <a:schemeClr val="tx1"/>
              </a:solidFill>
            </a:endParaRPr>
          </a:p>
        </p:txBody>
      </p:sp>
      <p:pic>
        <p:nvPicPr>
          <p:cNvPr id="4" name="Picture 3" descr="TempleT_lg2"/>
          <p:cNvPicPr>
            <a:picLocks noChangeAspect="1" noChangeArrowheads="1"/>
          </p:cNvPicPr>
          <p:nvPr/>
        </p:nvPicPr>
        <p:blipFill>
          <a:blip r:embed="rId2" cstate="print"/>
          <a:srcRect/>
          <a:stretch>
            <a:fillRect/>
          </a:stretch>
        </p:blipFill>
        <p:spPr bwMode="auto">
          <a:xfrm>
            <a:off x="152400" y="152400"/>
            <a:ext cx="1014681" cy="1014681"/>
          </a:xfrm>
          <a:prstGeom prst="rect">
            <a:avLst/>
          </a:prstGeom>
          <a:noFill/>
          <a:ln w="9525">
            <a:noFill/>
            <a:miter lim="800000"/>
            <a:headEnd/>
            <a:tailEnd/>
          </a:ln>
        </p:spPr>
      </p:pic>
      <p:pic>
        <p:nvPicPr>
          <p:cNvPr id="5" name="Picture 20" descr="silc logo_big"/>
          <p:cNvPicPr>
            <a:picLocks noChangeAspect="1" noChangeArrowheads="1"/>
          </p:cNvPicPr>
          <p:nvPr/>
        </p:nvPicPr>
        <p:blipFill>
          <a:blip r:embed="rId3" cstate="print"/>
          <a:stretch>
            <a:fillRect/>
          </a:stretch>
        </p:blipFill>
        <p:spPr bwMode="auto">
          <a:xfrm>
            <a:off x="3810000" y="0"/>
            <a:ext cx="1524000" cy="1524000"/>
          </a:xfrm>
          <a:prstGeom prst="rect">
            <a:avLst/>
          </a:prstGeom>
          <a:noFill/>
          <a:ln w="9525">
            <a:noFill/>
            <a:miter lim="800000"/>
            <a:headEnd/>
            <a:tailEnd/>
          </a:ln>
        </p:spPr>
      </p:pic>
      <p:pic>
        <p:nvPicPr>
          <p:cNvPr id="6" name="Picture 12" descr="nsfe_sm"/>
          <p:cNvPicPr>
            <a:picLocks noChangeAspect="1" noChangeArrowheads="1"/>
          </p:cNvPicPr>
          <p:nvPr/>
        </p:nvPicPr>
        <p:blipFill>
          <a:blip r:embed="rId4" cstate="print"/>
          <a:srcRect/>
          <a:stretch>
            <a:fillRect/>
          </a:stretch>
        </p:blipFill>
        <p:spPr bwMode="auto">
          <a:xfrm>
            <a:off x="7848600" y="76200"/>
            <a:ext cx="1165142" cy="110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Implication of a </a:t>
            </a:r>
            <a:br>
              <a:rPr lang="en-US" dirty="0" smtClean="0"/>
            </a:br>
            <a:r>
              <a:rPr lang="en-US" dirty="0" smtClean="0"/>
              <a:t>Category Adjustment Model on Teaching Extreme Scales</a:t>
            </a:r>
            <a:endParaRPr lang="en-US" dirty="0"/>
          </a:p>
        </p:txBody>
      </p:sp>
      <p:sp>
        <p:nvSpPr>
          <p:cNvPr id="3" name="Content Placeholder 2"/>
          <p:cNvSpPr>
            <a:spLocks noGrp="1"/>
          </p:cNvSpPr>
          <p:nvPr>
            <p:ph idx="1"/>
          </p:nvPr>
        </p:nvSpPr>
        <p:spPr>
          <a:xfrm>
            <a:off x="381000" y="2484437"/>
            <a:ext cx="8305800" cy="4525963"/>
          </a:xfrm>
        </p:spPr>
        <p:txBody>
          <a:bodyPr/>
          <a:lstStyle/>
          <a:p>
            <a:r>
              <a:rPr lang="en-US" dirty="0" smtClean="0"/>
              <a:t>Rich category descriptions</a:t>
            </a:r>
          </a:p>
          <a:p>
            <a:r>
              <a:rPr lang="en-US" dirty="0" smtClean="0"/>
              <a:t>Emphasize hierarchical relationships</a:t>
            </a:r>
          </a:p>
          <a:p>
            <a:pPr lvl="1"/>
            <a:r>
              <a:rPr lang="en-US" dirty="0" smtClean="0"/>
              <a:t>Tell causal story at multiple levels of temporal scale</a:t>
            </a:r>
          </a:p>
          <a:p>
            <a:pPr lvl="1"/>
            <a:r>
              <a:rPr lang="en-US" dirty="0" smtClean="0"/>
              <a:t>Commonality between epoch, period, era, and eon</a:t>
            </a:r>
          </a:p>
          <a:p>
            <a:r>
              <a:rPr lang="en-US" dirty="0" smtClean="0"/>
              <a:t>Anchor points of salient events</a:t>
            </a:r>
          </a:p>
          <a:p>
            <a:pPr lvl="1"/>
            <a:r>
              <a:rPr lang="en-US" dirty="0" smtClean="0"/>
              <a:t>Number and location of anchor points may influence representation of magnitude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Common Strategy: Spatial Analogy</a:t>
            </a:r>
            <a:endParaRPr lang="en-US" dirty="0"/>
          </a:p>
        </p:txBody>
      </p:sp>
      <p:sp>
        <p:nvSpPr>
          <p:cNvPr id="3" name="Content Placeholder 2"/>
          <p:cNvSpPr>
            <a:spLocks noGrp="1"/>
          </p:cNvSpPr>
          <p:nvPr>
            <p:ph idx="1"/>
          </p:nvPr>
        </p:nvSpPr>
        <p:spPr>
          <a:xfrm>
            <a:off x="152400" y="1752600"/>
            <a:ext cx="4495800" cy="5105400"/>
          </a:xfrm>
        </p:spPr>
        <p:txBody>
          <a:bodyPr>
            <a:normAutofit/>
          </a:bodyPr>
          <a:lstStyle/>
          <a:p>
            <a:r>
              <a:rPr lang="en-US" sz="2400" dirty="0" smtClean="0"/>
              <a:t>Going from one unfamiliar magnitude to another</a:t>
            </a:r>
          </a:p>
          <a:p>
            <a:endParaRPr lang="en-US" sz="2400" dirty="0" smtClean="0"/>
          </a:p>
          <a:p>
            <a:endParaRPr lang="en-US" sz="2400" dirty="0" smtClean="0"/>
          </a:p>
          <a:p>
            <a:r>
              <a:rPr lang="en-US" sz="2400" dirty="0" smtClean="0"/>
              <a:t>Too big a jump from one magnitude to another magnitude </a:t>
            </a:r>
          </a:p>
          <a:p>
            <a:endParaRPr lang="en-US" sz="2400" dirty="0" smtClean="0"/>
          </a:p>
          <a:p>
            <a:endParaRPr lang="en-US" sz="2400" dirty="0" smtClean="0"/>
          </a:p>
          <a:p>
            <a:r>
              <a:rPr lang="en-US" sz="2400" dirty="0" smtClean="0"/>
              <a:t>Psychological barriers based on pre-existing spatial or functional characteristics</a:t>
            </a:r>
            <a:endParaRPr lang="en-US" sz="2400" dirty="0"/>
          </a:p>
        </p:txBody>
      </p:sp>
      <p:pic>
        <p:nvPicPr>
          <p:cNvPr id="22530" name="Picture 2" descr="http://teams.lacoe.edu/documentation/classrooms/angie/historian/activities/timeline.gif"/>
          <p:cNvPicPr>
            <a:picLocks noChangeAspect="1" noChangeArrowheads="1"/>
          </p:cNvPicPr>
          <p:nvPr/>
        </p:nvPicPr>
        <p:blipFill>
          <a:blip r:embed="rId3" cstate="print"/>
          <a:srcRect t="15686"/>
          <a:stretch>
            <a:fillRect/>
          </a:stretch>
        </p:blipFill>
        <p:spPr bwMode="auto">
          <a:xfrm>
            <a:off x="4661935" y="3474037"/>
            <a:ext cx="4253465" cy="1250363"/>
          </a:xfrm>
          <a:prstGeom prst="rect">
            <a:avLst/>
          </a:prstGeom>
          <a:noFill/>
        </p:spPr>
      </p:pic>
      <p:pic>
        <p:nvPicPr>
          <p:cNvPr id="22532" name="Picture 4" descr="http://mrbarlow.files.wordpress.com/2010/04/toilet-paper.jpg"/>
          <p:cNvPicPr>
            <a:picLocks noChangeAspect="1" noChangeArrowheads="1"/>
          </p:cNvPicPr>
          <p:nvPr/>
        </p:nvPicPr>
        <p:blipFill>
          <a:blip r:embed="rId4" cstate="print"/>
          <a:srcRect l="6250" t="8333" r="8750" b="10000"/>
          <a:stretch>
            <a:fillRect/>
          </a:stretch>
        </p:blipFill>
        <p:spPr bwMode="auto">
          <a:xfrm>
            <a:off x="5856514" y="1447800"/>
            <a:ext cx="2220686" cy="1600200"/>
          </a:xfrm>
          <a:prstGeom prst="rect">
            <a:avLst/>
          </a:prstGeom>
          <a:noFill/>
        </p:spPr>
      </p:pic>
      <p:pic>
        <p:nvPicPr>
          <p:cNvPr id="22534" name="Picture 6" descr="http://images.inmagine.com/img/imagestate/v3040/v3040031.jpg"/>
          <p:cNvPicPr>
            <a:picLocks noChangeAspect="1" noChangeArrowheads="1"/>
          </p:cNvPicPr>
          <p:nvPr/>
        </p:nvPicPr>
        <p:blipFill>
          <a:blip r:embed="rId5" cstate="print"/>
          <a:srcRect t="25094" b="38951"/>
          <a:stretch>
            <a:fillRect/>
          </a:stretch>
        </p:blipFill>
        <p:spPr bwMode="auto">
          <a:xfrm>
            <a:off x="4953000" y="5715000"/>
            <a:ext cx="38100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wipe(down)">
                                      <p:cBhvr>
                                        <p:cTn id="15" dur="500"/>
                                        <p:tgtEl>
                                          <p:spTgt spid="22530"/>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2534"/>
                                        </p:tgtEl>
                                        <p:attrNameLst>
                                          <p:attrName>style.visibility</p:attrName>
                                        </p:attrNameLst>
                                      </p:cBhvr>
                                      <p:to>
                                        <p:strVal val="visible"/>
                                      </p:to>
                                    </p:set>
                                    <p:animEffect transition="in" filter="wipe(down)">
                                      <p:cBhvr>
                                        <p:cTn id="23" dur="500"/>
                                        <p:tgtEl>
                                          <p:spTgt spid="22534"/>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Spatial Analogy is Important</a:t>
            </a:r>
            <a:endParaRPr lang="en-US" dirty="0"/>
          </a:p>
        </p:txBody>
      </p:sp>
      <p:sp>
        <p:nvSpPr>
          <p:cNvPr id="3" name="Content Placeholder 2"/>
          <p:cNvSpPr>
            <a:spLocks noGrp="1"/>
          </p:cNvSpPr>
          <p:nvPr>
            <p:ph idx="1"/>
          </p:nvPr>
        </p:nvSpPr>
        <p:spPr>
          <a:xfrm>
            <a:off x="228600" y="1371600"/>
            <a:ext cx="8686800" cy="5638800"/>
          </a:xfrm>
        </p:spPr>
        <p:txBody>
          <a:bodyPr>
            <a:normAutofit fontScale="92500" lnSpcReduction="20000"/>
          </a:bodyPr>
          <a:lstStyle/>
          <a:p>
            <a:r>
              <a:rPr lang="en-US" dirty="0" smtClean="0"/>
              <a:t>Temporal information is stored in spatial arrays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Time is organized and structured in terms of the observable system of space (</a:t>
            </a:r>
            <a:r>
              <a:rPr lang="en-US" dirty="0" err="1" smtClean="0"/>
              <a:t>Boroditsky</a:t>
            </a:r>
            <a:r>
              <a:rPr lang="en-US" dirty="0" smtClean="0"/>
              <a:t>, 2001; Clark, 1973; </a:t>
            </a:r>
            <a:r>
              <a:rPr lang="en-US" dirty="0" err="1" smtClean="0"/>
              <a:t>Gentner</a:t>
            </a:r>
            <a:r>
              <a:rPr lang="en-US" dirty="0" smtClean="0"/>
              <a:t>, 2001; </a:t>
            </a:r>
            <a:r>
              <a:rPr lang="en-US" dirty="0" err="1" smtClean="0"/>
              <a:t>Lakoff</a:t>
            </a:r>
            <a:r>
              <a:rPr lang="en-US" dirty="0" smtClean="0"/>
              <a:t> &amp; Johnson, 1980)  </a:t>
            </a:r>
          </a:p>
        </p:txBody>
      </p:sp>
      <p:pic>
        <p:nvPicPr>
          <p:cNvPr id="18434" name="Picture 2"/>
          <p:cNvPicPr>
            <a:picLocks noChangeAspect="1" noChangeArrowheads="1"/>
          </p:cNvPicPr>
          <p:nvPr/>
        </p:nvPicPr>
        <p:blipFill>
          <a:blip r:embed="rId3" cstate="print"/>
          <a:srcRect/>
          <a:stretch>
            <a:fillRect/>
          </a:stretch>
        </p:blipFill>
        <p:spPr bwMode="auto">
          <a:xfrm>
            <a:off x="33866" y="1828800"/>
            <a:ext cx="6366934" cy="3581400"/>
          </a:xfrm>
          <a:prstGeom prst="rect">
            <a:avLst/>
          </a:prstGeom>
          <a:noFill/>
          <a:ln w="9525">
            <a:noFill/>
            <a:miter lim="800000"/>
            <a:headEnd/>
            <a:tailEnd/>
          </a:ln>
        </p:spPr>
      </p:pic>
      <p:pic>
        <p:nvPicPr>
          <p:cNvPr id="18433" name="Picture 1"/>
          <p:cNvPicPr>
            <a:picLocks noChangeAspect="1" noChangeArrowheads="1"/>
          </p:cNvPicPr>
          <p:nvPr/>
        </p:nvPicPr>
        <p:blipFill>
          <a:blip r:embed="rId4" cstate="print"/>
          <a:srcRect/>
          <a:stretch>
            <a:fillRect/>
          </a:stretch>
        </p:blipFill>
        <p:spPr bwMode="auto">
          <a:xfrm>
            <a:off x="6324600" y="1828801"/>
            <a:ext cx="2760734"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wipe(up)">
                                      <p:cBhvr>
                                        <p:cTn id="10" dur="500"/>
                                        <p:tgtEl>
                                          <p:spTgt spid="18434"/>
                                        </p:tgtEl>
                                      </p:cBhvr>
                                    </p:animEffect>
                                  </p:childTnLst>
                                </p:cTn>
                              </p:par>
                              <p:par>
                                <p:cTn id="11" presetID="22" presetClass="entr" presetSubtype="1" fill="hold" nodeType="withEffect">
                                  <p:stCondLst>
                                    <p:cond delay="0"/>
                                  </p:stCondLst>
                                  <p:childTnLst>
                                    <p:set>
                                      <p:cBhvr>
                                        <p:cTn id="12" dur="1" fill="hold">
                                          <p:stCondLst>
                                            <p:cond delay="0"/>
                                          </p:stCondLst>
                                        </p:cTn>
                                        <p:tgtEl>
                                          <p:spTgt spid="18433"/>
                                        </p:tgtEl>
                                        <p:attrNameLst>
                                          <p:attrName>style.visibility</p:attrName>
                                        </p:attrNameLst>
                                      </p:cBhvr>
                                      <p:to>
                                        <p:strVal val="visible"/>
                                      </p:to>
                                    </p:set>
                                    <p:animEffect transition="in" filter="wipe(up)">
                                      <p:cBhvr>
                                        <p:cTn id="13" dur="500"/>
                                        <p:tgtEl>
                                          <p:spTgt spid="184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wipe(up)">
                                      <p:cBhvr>
                                        <p:cTn id="1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Hierarchical Alignment Activity</a:t>
            </a:r>
            <a:endParaRPr lang="en-US" dirty="0"/>
          </a:p>
        </p:txBody>
      </p:sp>
      <p:sp>
        <p:nvSpPr>
          <p:cNvPr id="3" name="Content Placeholder 2"/>
          <p:cNvSpPr>
            <a:spLocks noGrp="1"/>
          </p:cNvSpPr>
          <p:nvPr>
            <p:ph idx="1"/>
          </p:nvPr>
        </p:nvSpPr>
        <p:spPr>
          <a:xfrm>
            <a:off x="457200" y="1066800"/>
            <a:ext cx="8229600" cy="4754563"/>
          </a:xfrm>
        </p:spPr>
        <p:txBody>
          <a:bodyPr>
            <a:normAutofit/>
          </a:bodyPr>
          <a:lstStyle/>
          <a:p>
            <a:r>
              <a:rPr lang="en-US" dirty="0" smtClean="0"/>
              <a:t>Spatial analogy = meter stick</a:t>
            </a:r>
          </a:p>
          <a:p>
            <a:r>
              <a:rPr lang="en-US" dirty="0" smtClean="0"/>
              <a:t>Start with smaller scales </a:t>
            </a:r>
            <a:r>
              <a:rPr lang="en-US" sz="2000" dirty="0" smtClean="0"/>
              <a:t>(Boyer and Levine, under review) </a:t>
            </a:r>
          </a:p>
          <a:p>
            <a:r>
              <a:rPr lang="en-US" dirty="0" smtClean="0"/>
              <a:t>Progressive alignment </a:t>
            </a:r>
            <a:r>
              <a:rPr lang="en-US" sz="2000" dirty="0" smtClean="0"/>
              <a:t>(</a:t>
            </a:r>
            <a:r>
              <a:rPr lang="en-US" sz="2000" dirty="0" err="1" smtClean="0"/>
              <a:t>Genter</a:t>
            </a:r>
            <a:r>
              <a:rPr lang="en-US" sz="2000" dirty="0" smtClean="0"/>
              <a:t>, </a:t>
            </a:r>
            <a:r>
              <a:rPr lang="en-US" sz="2000" dirty="0" err="1" smtClean="0"/>
              <a:t>Loewenstein</a:t>
            </a:r>
            <a:r>
              <a:rPr lang="en-US" sz="2000" dirty="0" smtClean="0"/>
              <a:t>, &amp; Hung, 2007</a:t>
            </a:r>
            <a:r>
              <a:rPr lang="en-US" sz="2000" dirty="0" smtClean="0"/>
              <a:t>)</a:t>
            </a:r>
          </a:p>
          <a:p>
            <a:pPr lvl="1"/>
            <a:r>
              <a:rPr lang="en-US" dirty="0" smtClean="0"/>
              <a:t>Multiple opportunities</a:t>
            </a:r>
            <a:endParaRPr lang="en-US" dirty="0" smtClean="0"/>
          </a:p>
          <a:p>
            <a:pPr lvl="1"/>
            <a:r>
              <a:rPr lang="en-US" dirty="0" smtClean="0"/>
              <a:t>Size of scales to the same measurement</a:t>
            </a:r>
          </a:p>
        </p:txBody>
      </p:sp>
      <p:sp>
        <p:nvSpPr>
          <p:cNvPr id="4" name="Content Placeholder 2"/>
          <p:cNvSpPr txBox="1">
            <a:spLocks/>
          </p:cNvSpPr>
          <p:nvPr/>
        </p:nvSpPr>
        <p:spPr>
          <a:xfrm>
            <a:off x="2133600" y="3733800"/>
            <a:ext cx="5791200" cy="2819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sng" strike="noStrike" kern="1200" cap="none" spc="0" normalizeH="0" baseline="0" noProof="0" dirty="0" smtClean="0">
                <a:ln>
                  <a:noFill/>
                </a:ln>
                <a:solidFill>
                  <a:schemeClr val="tx1"/>
                </a:solidFill>
                <a:effectLst/>
                <a:uLnTx/>
                <a:uFillTx/>
                <a:latin typeface="+mn-lt"/>
                <a:ea typeface="+mn-ea"/>
                <a:cs typeface="+mn-cs"/>
              </a:rPr>
              <a:t>Scale time lines to a meter stick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Personal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Human lifespan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American history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Recorded history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Human evolution</a:t>
            </a:r>
          </a:p>
        </p:txBody>
      </p:sp>
      <p:sp>
        <p:nvSpPr>
          <p:cNvPr id="5" name="Content Placeholder 2"/>
          <p:cNvSpPr txBox="1">
            <a:spLocks/>
          </p:cNvSpPr>
          <p:nvPr/>
        </p:nvSpPr>
        <p:spPr>
          <a:xfrm>
            <a:off x="4775200" y="4267200"/>
            <a:ext cx="3149600" cy="21336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Cenozoic</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Phanerozoic</a:t>
            </a: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Proterozoic</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Archean</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Hadean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down)">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down)">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down)">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wipe(down)">
                                      <p:cBhvr>
                                        <p:cTn id="43" dur="500"/>
                                        <p:tgtEl>
                                          <p:spTgt spid="4">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wipe(down)">
                                      <p:cBhvr>
                                        <p:cTn id="48" dur="500"/>
                                        <p:tgtEl>
                                          <p:spTgt spid="4">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wipe(down)">
                                      <p:cBhvr>
                                        <p:cTn id="53" dur="500"/>
                                        <p:tgtEl>
                                          <p:spTgt spid="4">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wipe(down)">
                                      <p:cBhvr>
                                        <p:cTn id="58" dur="500"/>
                                        <p:tgtEl>
                                          <p:spTgt spid="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wipe(down)">
                                      <p:cBhvr>
                                        <p:cTn id="63" dur="500"/>
                                        <p:tgtEl>
                                          <p:spTgt spid="5">
                                            <p:txEl>
                                              <p:pRg st="1" end="1"/>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5">
                                            <p:txEl>
                                              <p:pRg st="2" end="2"/>
                                            </p:txEl>
                                          </p:spTgt>
                                        </p:tgtEl>
                                        <p:attrNameLst>
                                          <p:attrName>style.visibility</p:attrName>
                                        </p:attrNameLst>
                                      </p:cBhvr>
                                      <p:to>
                                        <p:strVal val="visible"/>
                                      </p:to>
                                    </p:set>
                                    <p:animEffect transition="in" filter="wipe(down)">
                                      <p:cBhvr>
                                        <p:cTn id="68" dur="500"/>
                                        <p:tgtEl>
                                          <p:spTgt spid="5">
                                            <p:txEl>
                                              <p:pRg st="2" end="2"/>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Effect transition="in" filter="wipe(down)">
                                      <p:cBhvr>
                                        <p:cTn id="73" dur="500"/>
                                        <p:tgtEl>
                                          <p:spTgt spid="5">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5">
                                            <p:txEl>
                                              <p:pRg st="4" end="4"/>
                                            </p:txEl>
                                          </p:spTgt>
                                        </p:tgtEl>
                                        <p:attrNameLst>
                                          <p:attrName>style.visibility</p:attrName>
                                        </p:attrNameLst>
                                      </p:cBhvr>
                                      <p:to>
                                        <p:strVal val="visible"/>
                                      </p:to>
                                    </p:set>
                                    <p:animEffect transition="in" filter="wipe(down)">
                                      <p:cBhvr>
                                        <p:cTn id="7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143000"/>
          </a:xfrm>
        </p:spPr>
        <p:txBody>
          <a:bodyPr>
            <a:noAutofit/>
          </a:bodyPr>
          <a:lstStyle/>
          <a:p>
            <a:r>
              <a:rPr lang="en-US" sz="3600" dirty="0" smtClean="0"/>
              <a:t>Hierarchical Alignment Activity</a:t>
            </a:r>
            <a:endParaRPr lang="en-US" sz="3600" dirty="0"/>
          </a:p>
        </p:txBody>
      </p:sp>
      <p:grpSp>
        <p:nvGrpSpPr>
          <p:cNvPr id="3" name="Group 278"/>
          <p:cNvGrpSpPr/>
          <p:nvPr/>
        </p:nvGrpSpPr>
        <p:grpSpPr>
          <a:xfrm rot="5400000">
            <a:off x="3112804" y="-369597"/>
            <a:ext cx="2819402" cy="9045008"/>
            <a:chOff x="32054188" y="-18632"/>
            <a:chExt cx="4864955" cy="37568470"/>
          </a:xfrm>
        </p:grpSpPr>
        <p:grpSp>
          <p:nvGrpSpPr>
            <p:cNvPr id="4" name="Group 524"/>
            <p:cNvGrpSpPr/>
            <p:nvPr/>
          </p:nvGrpSpPr>
          <p:grpSpPr>
            <a:xfrm>
              <a:off x="33966714" y="0"/>
              <a:ext cx="1427882" cy="36575999"/>
              <a:chOff x="41551534" y="6079688"/>
              <a:chExt cx="976091" cy="30496311"/>
            </a:xfrm>
          </p:grpSpPr>
          <p:cxnSp>
            <p:nvCxnSpPr>
              <p:cNvPr id="314" name="Straight Connector 313"/>
              <p:cNvCxnSpPr/>
              <p:nvPr/>
            </p:nvCxnSpPr>
            <p:spPr>
              <a:xfrm rot="16200000" flipH="1">
                <a:off x="26802697" y="21329433"/>
                <a:ext cx="30490507" cy="2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15" name="Straight Connector 314"/>
              <p:cNvCxnSpPr/>
              <p:nvPr/>
            </p:nvCxnSpPr>
            <p:spPr>
              <a:xfrm>
                <a:off x="41581140" y="359395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6" name="Straight Connector 315"/>
              <p:cNvCxnSpPr/>
              <p:nvPr/>
            </p:nvCxnSpPr>
            <p:spPr>
              <a:xfrm>
                <a:off x="41589162" y="3502739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a:off x="41557077" y="17365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8" name="Straight Connector 317"/>
              <p:cNvCxnSpPr/>
              <p:nvPr/>
            </p:nvCxnSpPr>
            <p:spPr>
              <a:xfrm>
                <a:off x="41557630" y="182719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9" name="Straight Connector 318"/>
              <p:cNvCxnSpPr/>
              <p:nvPr/>
            </p:nvCxnSpPr>
            <p:spPr>
              <a:xfrm>
                <a:off x="41581416" y="237580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0" name="Straight Connector 319"/>
              <p:cNvCxnSpPr/>
              <p:nvPr/>
            </p:nvCxnSpPr>
            <p:spPr>
              <a:xfrm>
                <a:off x="41557077" y="246805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a:off x="41565098" y="191863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2" name="Straight Connector 321"/>
              <p:cNvCxnSpPr/>
              <p:nvPr/>
            </p:nvCxnSpPr>
            <p:spPr>
              <a:xfrm>
                <a:off x="41564822" y="22843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41557077" y="21937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4" name="Straight Connector 323"/>
              <p:cNvCxnSpPr/>
              <p:nvPr/>
            </p:nvCxnSpPr>
            <p:spPr>
              <a:xfrm>
                <a:off x="41556801" y="21015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5" name="Straight Connector 324"/>
              <p:cNvCxnSpPr/>
              <p:nvPr/>
            </p:nvCxnSpPr>
            <p:spPr>
              <a:xfrm>
                <a:off x="41564822" y="201004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a:off x="41565374" y="25594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a:off x="41573396" y="265015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41580588" y="274156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a:off x="41581140" y="283381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0" name="Straight Connector 329"/>
              <p:cNvCxnSpPr/>
              <p:nvPr/>
            </p:nvCxnSpPr>
            <p:spPr>
              <a:xfrm>
                <a:off x="41573395" y="29244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1" name="Straight Connector 330"/>
              <p:cNvCxnSpPr/>
              <p:nvPr/>
            </p:nvCxnSpPr>
            <p:spPr>
              <a:xfrm>
                <a:off x="41580588" y="310732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2" name="Straight Connector 331"/>
              <p:cNvCxnSpPr/>
              <p:nvPr/>
            </p:nvCxnSpPr>
            <p:spPr>
              <a:xfrm>
                <a:off x="41581140" y="30166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3" name="Straight Connector 332"/>
              <p:cNvCxnSpPr/>
              <p:nvPr/>
            </p:nvCxnSpPr>
            <p:spPr>
              <a:xfrm>
                <a:off x="41564270" y="319879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41556525" y="329020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5" name="Straight Connector 334"/>
              <p:cNvCxnSpPr/>
              <p:nvPr/>
            </p:nvCxnSpPr>
            <p:spPr>
              <a:xfrm>
                <a:off x="41557078" y="338245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6" name="Straight Connector 335"/>
              <p:cNvCxnSpPr/>
              <p:nvPr/>
            </p:nvCxnSpPr>
            <p:spPr>
              <a:xfrm>
                <a:off x="41579759" y="91276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41570357" y="82213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nvCxnSpPr>
            <p:spPr>
              <a:xfrm>
                <a:off x="41564270" y="730663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9" name="Straight Connector 338"/>
              <p:cNvCxnSpPr/>
              <p:nvPr/>
            </p:nvCxnSpPr>
            <p:spPr>
              <a:xfrm>
                <a:off x="41563165" y="639195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41557906" y="100501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1" name="Straight Connector 340"/>
              <p:cNvCxnSpPr/>
              <p:nvPr/>
            </p:nvCxnSpPr>
            <p:spPr>
              <a:xfrm>
                <a:off x="41565099" y="10956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2" name="Straight Connector 341"/>
              <p:cNvCxnSpPr/>
              <p:nvPr/>
            </p:nvCxnSpPr>
            <p:spPr>
              <a:xfrm>
                <a:off x="41557353" y="118708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41564546" y="16450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4" name="Straight Connector 343"/>
              <p:cNvCxnSpPr/>
              <p:nvPr/>
            </p:nvCxnSpPr>
            <p:spPr>
              <a:xfrm>
                <a:off x="41565098" y="15528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a:off x="41572291" y="146140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41572843" y="1370024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7" name="Straight Connector 346"/>
              <p:cNvCxnSpPr/>
              <p:nvPr/>
            </p:nvCxnSpPr>
            <p:spPr>
              <a:xfrm>
                <a:off x="41565926" y="127855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a:off x="41551545" y="140008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41562056" y="143109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a:off x="41572566" y="176952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a:off x="41567309" y="185728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a:off x="41577820" y="1886718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41572565" y="1492054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a:off x="41567313" y="1707516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41562056" y="1673883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41556802" y="1616602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a:off x="41551548" y="158296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a:off x="41562057" y="152253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41556803" y="1797905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a:off x="41563994" y="3228723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a:off x="41558737" y="3259728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41553483" y="3319112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a:off x="41563993" y="3351694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a:off x="41574502" y="3411077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41569248" y="3443659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a:off x="41579758" y="3473088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a:off x="41574506" y="3534048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41589161" y="3564142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a:off x="41580588" y="3625350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a:off x="41570079" y="280357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41580585" y="2771523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a:off x="41575334" y="2862437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a:off x="41570077" y="289501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41580588" y="2952826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a:off x="41575336" y="2985409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a:off x="41570077" y="30463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41580589" y="3077374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41559567" y="313675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41554311" y="316933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41551534" y="213094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41562046" y="216352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41572558" y="2222910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41551535" y="231382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41562043" y="2073663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a:off x="41556794" y="1981698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a:off x="41551535" y="203950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a:off x="41562046" y="19491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41572554" y="2711641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a:off x="41551534" y="267958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41577812" y="262072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41572553" y="2254441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41567297" y="2589721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41562043" y="252928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41556792" y="2497230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41551535" y="243521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41562045" y="24063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41556790" y="234430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a:off x="41567863" y="121651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a:off x="41562608" y="124909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a:off x="41573118" y="1308483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a:off x="41567865" y="133948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41559567" y="6079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41557907" y="668624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41568417" y="701206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41578924" y="792121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41557907" y="76006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41580863" y="85313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41575605" y="88098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41570348" y="94352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41565093" y="9745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41568415" y="103443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41563163" y="1065445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41573672" y="1126405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41568416" y="11574109"/>
                <a:ext cx="93846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1" name="TextBox 280"/>
            <p:cNvSpPr txBox="1"/>
            <p:nvPr/>
          </p:nvSpPr>
          <p:spPr>
            <a:xfrm rot="16200000">
              <a:off x="23427895" y="28233143"/>
              <a:ext cx="17942988" cy="690401"/>
            </a:xfrm>
            <a:prstGeom prst="rect">
              <a:avLst/>
            </a:prstGeom>
            <a:noFill/>
          </p:spPr>
          <p:txBody>
            <a:bodyPr wrap="none" rtlCol="0">
              <a:spAutoFit/>
            </a:bodyPr>
            <a:lstStyle/>
            <a:p>
              <a:r>
                <a:rPr lang="en-US" sz="2000" b="1" dirty="0" smtClean="0"/>
                <a:t>Example of time line: Recorded History</a:t>
              </a:r>
              <a:endParaRPr lang="en-US" sz="2000" b="1" dirty="0"/>
            </a:p>
          </p:txBody>
        </p:sp>
        <p:sp>
          <p:nvSpPr>
            <p:cNvPr id="282" name="Left Brace 281"/>
            <p:cNvSpPr/>
            <p:nvPr/>
          </p:nvSpPr>
          <p:spPr>
            <a:xfrm>
              <a:off x="33337500" y="12801600"/>
              <a:ext cx="514350" cy="237744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3" name="TextBox 282"/>
            <p:cNvSpPr txBox="1"/>
            <p:nvPr/>
          </p:nvSpPr>
          <p:spPr>
            <a:xfrm rot="16200000">
              <a:off x="32216992" y="28590549"/>
              <a:ext cx="1621597" cy="369332"/>
            </a:xfrm>
            <a:prstGeom prst="rect">
              <a:avLst/>
            </a:prstGeom>
            <a:noFill/>
          </p:spPr>
          <p:txBody>
            <a:bodyPr wrap="none" rtlCol="0">
              <a:spAutoFit/>
            </a:bodyPr>
            <a:lstStyle/>
            <a:p>
              <a:r>
                <a:rPr lang="en-US" sz="1800" dirty="0" smtClean="0"/>
                <a:t>Ancient History</a:t>
              </a:r>
              <a:endParaRPr lang="en-US" sz="1800" dirty="0"/>
            </a:p>
          </p:txBody>
        </p:sp>
        <p:sp>
          <p:nvSpPr>
            <p:cNvPr id="284" name="Left Brace 283"/>
            <p:cNvSpPr/>
            <p:nvPr/>
          </p:nvSpPr>
          <p:spPr>
            <a:xfrm>
              <a:off x="33500518" y="3581399"/>
              <a:ext cx="389402" cy="920115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TextBox 284"/>
            <p:cNvSpPr txBox="1"/>
            <p:nvPr/>
          </p:nvSpPr>
          <p:spPr>
            <a:xfrm rot="16200000">
              <a:off x="32486786" y="11870682"/>
              <a:ext cx="1344922" cy="369332"/>
            </a:xfrm>
            <a:prstGeom prst="rect">
              <a:avLst/>
            </a:prstGeom>
            <a:noFill/>
          </p:spPr>
          <p:txBody>
            <a:bodyPr wrap="none" rtlCol="0">
              <a:spAutoFit/>
            </a:bodyPr>
            <a:lstStyle/>
            <a:p>
              <a:r>
                <a:rPr lang="en-US" sz="1800" dirty="0" smtClean="0"/>
                <a:t>Middle Ages</a:t>
              </a:r>
              <a:endParaRPr lang="en-US" sz="1800" dirty="0"/>
            </a:p>
          </p:txBody>
        </p:sp>
        <p:sp>
          <p:nvSpPr>
            <p:cNvPr id="286" name="Left Brace 285"/>
            <p:cNvSpPr/>
            <p:nvPr/>
          </p:nvSpPr>
          <p:spPr>
            <a:xfrm>
              <a:off x="33237550" y="1626065"/>
              <a:ext cx="690472" cy="195533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7" name="Left Brace 286"/>
            <p:cNvSpPr/>
            <p:nvPr/>
          </p:nvSpPr>
          <p:spPr>
            <a:xfrm>
              <a:off x="33432750" y="533400"/>
              <a:ext cx="495300" cy="10858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Left Brace 287"/>
            <p:cNvSpPr/>
            <p:nvPr/>
          </p:nvSpPr>
          <p:spPr>
            <a:xfrm flipV="1">
              <a:off x="33464696" y="-18632"/>
              <a:ext cx="430285" cy="575651"/>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Right Brace 291"/>
            <p:cNvSpPr/>
            <p:nvPr/>
          </p:nvSpPr>
          <p:spPr>
            <a:xfrm>
              <a:off x="35337750" y="27679650"/>
              <a:ext cx="609600" cy="88963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Right Brace 292"/>
            <p:cNvSpPr/>
            <p:nvPr/>
          </p:nvSpPr>
          <p:spPr>
            <a:xfrm>
              <a:off x="35394900" y="20764500"/>
              <a:ext cx="590550" cy="69151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Right Brace 293"/>
            <p:cNvSpPr/>
            <p:nvPr/>
          </p:nvSpPr>
          <p:spPr>
            <a:xfrm>
              <a:off x="35509200" y="12782550"/>
              <a:ext cx="361950" cy="17526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Right Brace 294"/>
            <p:cNvSpPr/>
            <p:nvPr/>
          </p:nvSpPr>
          <p:spPr>
            <a:xfrm>
              <a:off x="35509200" y="14554201"/>
              <a:ext cx="631436" cy="17716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Right Brace 295"/>
            <p:cNvSpPr/>
            <p:nvPr/>
          </p:nvSpPr>
          <p:spPr>
            <a:xfrm>
              <a:off x="35509200" y="16325850"/>
              <a:ext cx="400050" cy="26289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7" name="Right Brace 296"/>
            <p:cNvSpPr/>
            <p:nvPr/>
          </p:nvSpPr>
          <p:spPr>
            <a:xfrm>
              <a:off x="35509176" y="18954754"/>
              <a:ext cx="358083" cy="7630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8" name="Right Brace 297"/>
            <p:cNvSpPr/>
            <p:nvPr/>
          </p:nvSpPr>
          <p:spPr>
            <a:xfrm>
              <a:off x="35471075" y="19717797"/>
              <a:ext cx="790639" cy="96787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TextBox 298"/>
            <p:cNvSpPr txBox="1"/>
            <p:nvPr/>
          </p:nvSpPr>
          <p:spPr>
            <a:xfrm rot="16200000">
              <a:off x="34206325" y="11516969"/>
              <a:ext cx="4310373" cy="1115262"/>
            </a:xfrm>
            <a:prstGeom prst="rect">
              <a:avLst/>
            </a:prstGeom>
            <a:noFill/>
          </p:spPr>
          <p:txBody>
            <a:bodyPr wrap="none" rtlCol="0">
              <a:spAutoFit/>
            </a:bodyPr>
            <a:lstStyle/>
            <a:p>
              <a:pPr algn="ctr"/>
              <a:r>
                <a:rPr lang="en-US" sz="1800" dirty="0" smtClean="0"/>
                <a:t>Fall  of</a:t>
              </a:r>
            </a:p>
            <a:p>
              <a:pPr algn="ctr"/>
              <a:r>
                <a:rPr lang="en-US" sz="1800" dirty="0" smtClean="0"/>
                <a:t>Rome</a:t>
              </a:r>
              <a:endParaRPr lang="en-US" sz="1800" dirty="0"/>
            </a:p>
          </p:txBody>
        </p:sp>
        <p:sp>
          <p:nvSpPr>
            <p:cNvPr id="303" name="TextBox 302"/>
            <p:cNvSpPr txBox="1"/>
            <p:nvPr/>
          </p:nvSpPr>
          <p:spPr>
            <a:xfrm rot="16200000">
              <a:off x="35829442" y="21514728"/>
              <a:ext cx="970909" cy="369332"/>
            </a:xfrm>
            <a:prstGeom prst="rect">
              <a:avLst/>
            </a:prstGeom>
            <a:noFill/>
          </p:spPr>
          <p:txBody>
            <a:bodyPr wrap="none" rtlCol="0">
              <a:spAutoFit/>
            </a:bodyPr>
            <a:lstStyle/>
            <a:p>
              <a:r>
                <a:rPr lang="en-US" sz="1800" dirty="0" smtClean="0"/>
                <a:t>Iron Age</a:t>
              </a:r>
              <a:endParaRPr lang="en-US" sz="1800" dirty="0"/>
            </a:p>
          </p:txBody>
        </p:sp>
        <p:sp>
          <p:nvSpPr>
            <p:cNvPr id="304" name="TextBox 303"/>
            <p:cNvSpPr txBox="1"/>
            <p:nvPr/>
          </p:nvSpPr>
          <p:spPr>
            <a:xfrm rot="16200000">
              <a:off x="35300545" y="26725554"/>
              <a:ext cx="1239830" cy="369332"/>
            </a:xfrm>
            <a:prstGeom prst="rect">
              <a:avLst/>
            </a:prstGeom>
            <a:noFill/>
          </p:spPr>
          <p:txBody>
            <a:bodyPr wrap="none" rtlCol="0">
              <a:spAutoFit/>
            </a:bodyPr>
            <a:lstStyle/>
            <a:p>
              <a:r>
                <a:rPr lang="en-US" sz="1800" dirty="0" smtClean="0"/>
                <a:t>Bronze Age</a:t>
              </a:r>
              <a:endParaRPr lang="en-US" sz="1800" dirty="0"/>
            </a:p>
          </p:txBody>
        </p:sp>
        <p:sp>
          <p:nvSpPr>
            <p:cNvPr id="305" name="TextBox 304"/>
            <p:cNvSpPr txBox="1"/>
            <p:nvPr/>
          </p:nvSpPr>
          <p:spPr>
            <a:xfrm rot="16200000">
              <a:off x="35281660" y="34974256"/>
              <a:ext cx="1277596" cy="369332"/>
            </a:xfrm>
            <a:prstGeom prst="rect">
              <a:avLst/>
            </a:prstGeom>
            <a:noFill/>
          </p:spPr>
          <p:txBody>
            <a:bodyPr wrap="none" rtlCol="0">
              <a:spAutoFit/>
            </a:bodyPr>
            <a:lstStyle/>
            <a:p>
              <a:r>
                <a:rPr lang="en-US" sz="1800" dirty="0" smtClean="0"/>
                <a:t>Copper Age</a:t>
              </a:r>
              <a:endParaRPr lang="en-US" sz="1800" dirty="0"/>
            </a:p>
          </p:txBody>
        </p:sp>
        <p:sp>
          <p:nvSpPr>
            <p:cNvPr id="306" name="Right Brace 305"/>
            <p:cNvSpPr/>
            <p:nvPr/>
          </p:nvSpPr>
          <p:spPr>
            <a:xfrm>
              <a:off x="35528250" y="3600450"/>
              <a:ext cx="342900" cy="9334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7" name="Right Brace 306"/>
            <p:cNvSpPr/>
            <p:nvPr/>
          </p:nvSpPr>
          <p:spPr>
            <a:xfrm>
              <a:off x="35490150" y="4533900"/>
              <a:ext cx="361950"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8" name="Right Brace 307"/>
            <p:cNvSpPr/>
            <p:nvPr/>
          </p:nvSpPr>
          <p:spPr>
            <a:xfrm>
              <a:off x="35566350" y="5695950"/>
              <a:ext cx="285750" cy="12573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Right Brace 308"/>
            <p:cNvSpPr/>
            <p:nvPr/>
          </p:nvSpPr>
          <p:spPr>
            <a:xfrm>
              <a:off x="35490150" y="6953251"/>
              <a:ext cx="650486" cy="37338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0" name="Right Brace 309"/>
            <p:cNvSpPr/>
            <p:nvPr/>
          </p:nvSpPr>
          <p:spPr>
            <a:xfrm>
              <a:off x="35471100" y="10725150"/>
              <a:ext cx="669536" cy="20574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1" name="TextBox 310"/>
            <p:cNvSpPr txBox="1"/>
            <p:nvPr/>
          </p:nvSpPr>
          <p:spPr>
            <a:xfrm rot="16200000">
              <a:off x="34891202" y="8327193"/>
              <a:ext cx="2804383" cy="1115262"/>
            </a:xfrm>
            <a:prstGeom prst="rect">
              <a:avLst/>
            </a:prstGeom>
            <a:noFill/>
          </p:spPr>
          <p:txBody>
            <a:bodyPr wrap="square" rtlCol="0">
              <a:spAutoFit/>
            </a:bodyPr>
            <a:lstStyle/>
            <a:p>
              <a:r>
                <a:rPr lang="en-US" sz="1800" dirty="0" smtClean="0"/>
                <a:t>Dark </a:t>
              </a:r>
            </a:p>
            <a:p>
              <a:r>
                <a:rPr lang="en-US" sz="1800" dirty="0" smtClean="0"/>
                <a:t>Ages</a:t>
              </a:r>
              <a:endParaRPr lang="en-US" sz="1800" dirty="0"/>
            </a:p>
          </p:txBody>
        </p:sp>
      </p:grpSp>
      <p:cxnSp>
        <p:nvCxnSpPr>
          <p:cNvPr id="136" name="Straight Connector 135"/>
          <p:cNvCxnSpPr/>
          <p:nvPr/>
        </p:nvCxnSpPr>
        <p:spPr>
          <a:xfrm rot="5400000">
            <a:off x="7277100" y="4381500"/>
            <a:ext cx="1752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7962900" y="4000500"/>
            <a:ext cx="2209800" cy="0"/>
          </a:xfrm>
          <a:prstGeom prst="line">
            <a:avLst/>
          </a:prstGeom>
          <a:ln w="38100">
            <a:solidFill>
              <a:srgbClr val="8711FD"/>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962900" y="4076700"/>
            <a:ext cx="190500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9" name="Rectangle 138"/>
          <p:cNvSpPr/>
          <p:nvPr/>
        </p:nvSpPr>
        <p:spPr>
          <a:xfrm>
            <a:off x="228600" y="4114800"/>
            <a:ext cx="76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ontent Placeholder 2"/>
          <p:cNvSpPr txBox="1">
            <a:spLocks/>
          </p:cNvSpPr>
          <p:nvPr/>
        </p:nvSpPr>
        <p:spPr>
          <a:xfrm>
            <a:off x="457200" y="990600"/>
            <a:ext cx="8534400" cy="2743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sng" strike="noStrike" kern="1200" cap="none" spc="0" normalizeH="0" baseline="0" noProof="0" dirty="0" smtClean="0">
                <a:ln>
                  <a:noFill/>
                </a:ln>
                <a:solidFill>
                  <a:schemeClr val="tx1"/>
                </a:solidFill>
                <a:effectLst/>
                <a:uLnTx/>
                <a:uFillTx/>
                <a:latin typeface="+mn-lt"/>
                <a:ea typeface="+mn-ea"/>
                <a:cs typeface="+mn-cs"/>
              </a:rPr>
              <a:t>For each time line:</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Indicate length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Locate specific events</a:t>
            </a:r>
          </a:p>
          <a:p>
            <a:pPr marL="177800" marR="0" lvl="0" indent="-1778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Locate where all previous time lines</a:t>
            </a:r>
            <a:r>
              <a:rPr lang="en-US" sz="2000" dirty="0" smtClean="0"/>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would begin on current time line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45" name="TextBox 144"/>
          <p:cNvSpPr txBox="1"/>
          <p:nvPr/>
        </p:nvSpPr>
        <p:spPr>
          <a:xfrm>
            <a:off x="7315200" y="5117068"/>
            <a:ext cx="1775679" cy="369332"/>
          </a:xfrm>
          <a:prstGeom prst="rect">
            <a:avLst/>
          </a:prstGeom>
          <a:noFill/>
          <a:ln>
            <a:solidFill>
              <a:schemeClr val="tx1"/>
            </a:solidFill>
          </a:ln>
        </p:spPr>
        <p:txBody>
          <a:bodyPr wrap="none" rtlCol="0">
            <a:spAutoFit/>
          </a:bodyPr>
          <a:lstStyle/>
          <a:p>
            <a:r>
              <a:rPr lang="en-US" dirty="0" smtClean="0"/>
              <a:t>American history</a:t>
            </a:r>
            <a:endParaRPr lang="en-US" dirty="0"/>
          </a:p>
        </p:txBody>
      </p:sp>
      <p:sp>
        <p:nvSpPr>
          <p:cNvPr id="146" name="TextBox 145"/>
          <p:cNvSpPr txBox="1"/>
          <p:nvPr/>
        </p:nvSpPr>
        <p:spPr>
          <a:xfrm>
            <a:off x="7315200" y="3135868"/>
            <a:ext cx="1650452" cy="369332"/>
          </a:xfrm>
          <a:prstGeom prst="rect">
            <a:avLst/>
          </a:prstGeom>
          <a:noFill/>
          <a:ln>
            <a:solidFill>
              <a:schemeClr val="accent6"/>
            </a:solidFill>
          </a:ln>
        </p:spPr>
        <p:txBody>
          <a:bodyPr wrap="none" rtlCol="0">
            <a:spAutoFit/>
          </a:bodyPr>
          <a:lstStyle/>
          <a:p>
            <a:r>
              <a:rPr lang="en-US" dirty="0" smtClean="0"/>
              <a:t>Human lifespan</a:t>
            </a:r>
            <a:endParaRPr lang="en-US" dirty="0"/>
          </a:p>
        </p:txBody>
      </p:sp>
      <p:sp>
        <p:nvSpPr>
          <p:cNvPr id="147" name="TextBox 146"/>
          <p:cNvSpPr txBox="1"/>
          <p:nvPr/>
        </p:nvSpPr>
        <p:spPr>
          <a:xfrm>
            <a:off x="8077200" y="2743200"/>
            <a:ext cx="987193" cy="369332"/>
          </a:xfrm>
          <a:prstGeom prst="rect">
            <a:avLst/>
          </a:prstGeom>
          <a:noFill/>
          <a:ln>
            <a:solidFill>
              <a:schemeClr val="accent4"/>
            </a:solidFill>
          </a:ln>
        </p:spPr>
        <p:txBody>
          <a:bodyPr wrap="none" rtlCol="0">
            <a:spAutoFit/>
          </a:bodyPr>
          <a:lstStyle/>
          <a:p>
            <a:r>
              <a:rPr lang="en-US" dirty="0" smtClean="0"/>
              <a:t>Personal</a:t>
            </a:r>
            <a:endParaRPr lang="en-US" dirty="0"/>
          </a:p>
        </p:txBody>
      </p:sp>
      <p:cxnSp>
        <p:nvCxnSpPr>
          <p:cNvPr id="148" name="Straight Connector 147"/>
          <p:cNvCxnSpPr/>
          <p:nvPr/>
        </p:nvCxnSpPr>
        <p:spPr>
          <a:xfrm>
            <a:off x="533400" y="2667000"/>
            <a:ext cx="76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213360" y="4646138"/>
            <a:ext cx="91440" cy="640080"/>
          </a:xfrm>
          <a:prstGeom prst="line">
            <a:avLst/>
          </a:prstGeom>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0" y="5181600"/>
            <a:ext cx="763351" cy="923330"/>
          </a:xfrm>
          <a:prstGeom prst="rect">
            <a:avLst/>
          </a:prstGeom>
          <a:noFill/>
        </p:spPr>
        <p:txBody>
          <a:bodyPr wrap="none" rtlCol="0">
            <a:spAutoFit/>
          </a:bodyPr>
          <a:lstStyle/>
          <a:p>
            <a:r>
              <a:rPr lang="en-US" dirty="0" smtClean="0"/>
              <a:t>6,000 </a:t>
            </a:r>
          </a:p>
          <a:p>
            <a:r>
              <a:rPr lang="en-US" dirty="0" smtClean="0"/>
              <a:t>years </a:t>
            </a:r>
          </a:p>
          <a:p>
            <a:r>
              <a:rPr lang="en-US" dirty="0" smtClean="0"/>
              <a:t>ago</a:t>
            </a:r>
            <a:endParaRPr lang="en-US" dirty="0"/>
          </a:p>
        </p:txBody>
      </p:sp>
      <p:cxnSp>
        <p:nvCxnSpPr>
          <p:cNvPr id="154" name="Straight Connector 153"/>
          <p:cNvCxnSpPr/>
          <p:nvPr/>
        </p:nvCxnSpPr>
        <p:spPr>
          <a:xfrm flipH="1">
            <a:off x="8915400" y="4724400"/>
            <a:ext cx="152400" cy="1447800"/>
          </a:xfrm>
          <a:prstGeom prst="line">
            <a:avLst/>
          </a:prstGeom>
        </p:spPr>
        <p:style>
          <a:lnRef idx="1">
            <a:schemeClr val="accent1"/>
          </a:lnRef>
          <a:fillRef idx="0">
            <a:schemeClr val="accent1"/>
          </a:fillRef>
          <a:effectRef idx="0">
            <a:schemeClr val="accent1"/>
          </a:effectRef>
          <a:fontRef idx="minor">
            <a:schemeClr val="tx1"/>
          </a:fontRef>
        </p:style>
      </p:cxnSp>
      <p:sp>
        <p:nvSpPr>
          <p:cNvPr id="158" name="TextBox 157"/>
          <p:cNvSpPr txBox="1"/>
          <p:nvPr/>
        </p:nvSpPr>
        <p:spPr>
          <a:xfrm>
            <a:off x="8382000" y="6059269"/>
            <a:ext cx="900824" cy="646331"/>
          </a:xfrm>
          <a:prstGeom prst="rect">
            <a:avLst/>
          </a:prstGeom>
          <a:noFill/>
        </p:spPr>
        <p:txBody>
          <a:bodyPr wrap="none" rtlCol="0">
            <a:spAutoFit/>
          </a:bodyPr>
          <a:lstStyle/>
          <a:p>
            <a:r>
              <a:rPr lang="en-US" dirty="0" smtClean="0"/>
              <a:t>0 years </a:t>
            </a:r>
          </a:p>
          <a:p>
            <a:r>
              <a:rPr lang="en-US" dirty="0" smtClean="0"/>
              <a:t>ago</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Examples of timelines</a:t>
            </a:r>
            <a:endParaRPr lang="en-US" dirty="0"/>
          </a:p>
        </p:txBody>
      </p:sp>
      <p:grpSp>
        <p:nvGrpSpPr>
          <p:cNvPr id="3" name="Group 387"/>
          <p:cNvGrpSpPr/>
          <p:nvPr/>
        </p:nvGrpSpPr>
        <p:grpSpPr>
          <a:xfrm>
            <a:off x="76200" y="1600198"/>
            <a:ext cx="8839203" cy="1905002"/>
            <a:chOff x="76200" y="1371598"/>
            <a:chExt cx="8839203" cy="1905002"/>
          </a:xfrm>
        </p:grpSpPr>
        <p:grpSp>
          <p:nvGrpSpPr>
            <p:cNvPr id="4" name="Group 128"/>
            <p:cNvGrpSpPr/>
            <p:nvPr/>
          </p:nvGrpSpPr>
          <p:grpSpPr>
            <a:xfrm rot="5400000">
              <a:off x="3629898" y="-2182100"/>
              <a:ext cx="1731807" cy="8839203"/>
              <a:chOff x="28636105" y="-2"/>
              <a:chExt cx="3092870" cy="36576021"/>
            </a:xfrm>
          </p:grpSpPr>
          <p:sp>
            <p:nvSpPr>
              <p:cNvPr id="130" name="TextBox 129"/>
              <p:cNvSpPr txBox="1"/>
              <p:nvPr/>
            </p:nvSpPr>
            <p:spPr>
              <a:xfrm rot="16200000">
                <a:off x="24673372" y="31898721"/>
                <a:ext cx="8640031" cy="714565"/>
              </a:xfrm>
              <a:prstGeom prst="rect">
                <a:avLst/>
              </a:prstGeom>
              <a:noFill/>
            </p:spPr>
            <p:txBody>
              <a:bodyPr wrap="none" rtlCol="0">
                <a:spAutoFit/>
              </a:bodyPr>
              <a:lstStyle/>
              <a:p>
                <a:r>
                  <a:rPr lang="en-US" sz="2000" b="1" dirty="0" smtClean="0"/>
                  <a:t>Human Evolution:</a:t>
                </a:r>
                <a:endParaRPr lang="en-US" sz="2000" b="1" dirty="0"/>
              </a:p>
            </p:txBody>
          </p:sp>
          <p:grpSp>
            <p:nvGrpSpPr>
              <p:cNvPr id="5" name="Group 2240"/>
              <p:cNvGrpSpPr/>
              <p:nvPr/>
            </p:nvGrpSpPr>
            <p:grpSpPr>
              <a:xfrm>
                <a:off x="28981792" y="-2"/>
                <a:ext cx="2747183" cy="36576002"/>
                <a:chOff x="28981792" y="-2"/>
                <a:chExt cx="2747183" cy="36576002"/>
              </a:xfrm>
            </p:grpSpPr>
            <p:grpSp>
              <p:nvGrpSpPr>
                <p:cNvPr id="6" name="Group 422"/>
                <p:cNvGrpSpPr/>
                <p:nvPr/>
              </p:nvGrpSpPr>
              <p:grpSpPr>
                <a:xfrm>
                  <a:off x="30301093" y="1"/>
                  <a:ext cx="1427882" cy="36575999"/>
                  <a:chOff x="41551534" y="6079688"/>
                  <a:chExt cx="976091" cy="30496311"/>
                </a:xfrm>
              </p:grpSpPr>
              <p:cxnSp>
                <p:nvCxnSpPr>
                  <p:cNvPr id="143" name="Straight Connector 142"/>
                  <p:cNvCxnSpPr/>
                  <p:nvPr/>
                </p:nvCxnSpPr>
                <p:spPr>
                  <a:xfrm rot="16200000" flipH="1">
                    <a:off x="26802697" y="21329433"/>
                    <a:ext cx="30490507" cy="2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1581140" y="359395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1589162" y="3502739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1557077" y="17365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41557630" y="182719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41581416" y="237580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41557077" y="246805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41565098" y="191863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41564822" y="22843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41557077" y="21937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41556801" y="21015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41564822" y="201004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41565374" y="25594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1573396" y="265015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41580588" y="274156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41581140" y="283381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41573395" y="29244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41580588" y="310732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41581140" y="30166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1564270" y="319879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41556525" y="329020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41557078" y="338245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41579759" y="91276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a:off x="41570357" y="82213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41564270" y="730663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41563165" y="639195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41557906" y="100501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1565099" y="10956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1557353" y="118708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41564546" y="16450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41565098" y="15528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41572291" y="146140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41572843" y="1370024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41565926" y="127855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1551545" y="140008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41562056" y="143109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1572566" y="176952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1567309" y="185728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1577820" y="1886718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1572565" y="1492054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1567313" y="1707516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1562056" y="1673883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1556802" y="1616602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41551548" y="158296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41562057" y="152253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41556803" y="1797905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1563994" y="3228723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1558737" y="3259728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1553483" y="3319112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41563993" y="3351694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41574502" y="3411077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41569248" y="3443659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41579758" y="3473088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1574506" y="3534048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41589161" y="3564142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41580588" y="3625350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41570079" y="280357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41580585" y="2771523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41575334" y="2862437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41570077" y="289501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41580588" y="2952826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41575336" y="2985409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41570077" y="30463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41580589" y="3077374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41559567" y="313675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41554311" y="316933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41551534" y="213094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41562046" y="216352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41572558" y="2222910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41551535" y="231382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41562043" y="2073663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1556794" y="1981698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1551535" y="203950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a:off x="41562046" y="19491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a:off x="41572554" y="2711641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41551534" y="267958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a:off x="41577812" y="262072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41572553" y="2254441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41567297" y="2589721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a:off x="41562043" y="252928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41556792" y="2497230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41551535" y="243521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41562045" y="24063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41556790" y="234430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1567863" y="121651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41562608" y="124909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41573118" y="1308483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41567865" y="133948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a:off x="41559567" y="6079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1557907" y="668624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1568417" y="701206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41578924" y="792121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41557907" y="76006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41580863" y="85313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41575605" y="88098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41570348" y="94352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a:off x="41565093" y="9745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a:off x="41568415" y="103443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41563163" y="1065445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41573672" y="1126405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a:off x="41568416" y="11574109"/>
                    <a:ext cx="93846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3" name="Left Brace 132"/>
                <p:cNvSpPr/>
                <p:nvPr/>
              </p:nvSpPr>
              <p:spPr>
                <a:xfrm>
                  <a:off x="29756100" y="21393150"/>
                  <a:ext cx="514350" cy="151828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Left Brace 133"/>
                <p:cNvSpPr/>
                <p:nvPr/>
              </p:nvSpPr>
              <p:spPr>
                <a:xfrm>
                  <a:off x="29526145" y="15220967"/>
                  <a:ext cx="725264" cy="6153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Left Brace 134"/>
                <p:cNvSpPr/>
                <p:nvPr/>
              </p:nvSpPr>
              <p:spPr>
                <a:xfrm>
                  <a:off x="29851350" y="12096750"/>
                  <a:ext cx="419100" cy="310515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Left Brace 135"/>
                <p:cNvSpPr/>
                <p:nvPr/>
              </p:nvSpPr>
              <p:spPr>
                <a:xfrm>
                  <a:off x="29934405" y="1828817"/>
                  <a:ext cx="416402" cy="10267951"/>
                </a:xfrm>
                <a:prstGeom prst="leftBrace">
                  <a:avLst>
                    <a:gd name="adj1" fmla="val 8333"/>
                    <a:gd name="adj2" fmla="val 511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Left Brace 136"/>
                <p:cNvSpPr/>
                <p:nvPr/>
              </p:nvSpPr>
              <p:spPr>
                <a:xfrm>
                  <a:off x="29806459" y="-2"/>
                  <a:ext cx="502090" cy="18288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TextBox 137"/>
                <p:cNvSpPr txBox="1"/>
                <p:nvPr/>
              </p:nvSpPr>
              <p:spPr>
                <a:xfrm rot="16200000">
                  <a:off x="28729731" y="5365577"/>
                  <a:ext cx="1511951" cy="369332"/>
                </a:xfrm>
                <a:prstGeom prst="rect">
                  <a:avLst/>
                </a:prstGeom>
                <a:noFill/>
              </p:spPr>
              <p:txBody>
                <a:bodyPr wrap="none" rtlCol="0">
                  <a:spAutoFit/>
                </a:bodyPr>
                <a:lstStyle/>
                <a:p>
                  <a:r>
                    <a:rPr lang="en-US" sz="1800" dirty="0" smtClean="0"/>
                    <a:t>Homo sapiens</a:t>
                  </a:r>
                  <a:endParaRPr lang="en-US" sz="1800" dirty="0"/>
                </a:p>
              </p:txBody>
            </p:sp>
            <p:sp>
              <p:nvSpPr>
                <p:cNvPr id="139" name="TextBox 138"/>
                <p:cNvSpPr txBox="1"/>
                <p:nvPr/>
              </p:nvSpPr>
              <p:spPr>
                <a:xfrm rot="16200000">
                  <a:off x="29005816" y="9468523"/>
                  <a:ext cx="1504130" cy="369332"/>
                </a:xfrm>
                <a:prstGeom prst="rect">
                  <a:avLst/>
                </a:prstGeom>
                <a:noFill/>
              </p:spPr>
              <p:txBody>
                <a:bodyPr wrap="none" rtlCol="0">
                  <a:spAutoFit/>
                </a:bodyPr>
                <a:lstStyle/>
                <a:p>
                  <a:r>
                    <a:rPr lang="en-US" sz="1800" dirty="0" smtClean="0"/>
                    <a:t>Homo erectus</a:t>
                  </a:r>
                  <a:endParaRPr lang="en-US" sz="1800" dirty="0"/>
                </a:p>
              </p:txBody>
            </p:sp>
            <p:sp>
              <p:nvSpPr>
                <p:cNvPr id="140" name="TextBox 139"/>
                <p:cNvSpPr txBox="1"/>
                <p:nvPr/>
              </p:nvSpPr>
              <p:spPr>
                <a:xfrm rot="16200000">
                  <a:off x="28771280" y="15505203"/>
                  <a:ext cx="1412566" cy="369332"/>
                </a:xfrm>
                <a:prstGeom prst="rect">
                  <a:avLst/>
                </a:prstGeom>
                <a:noFill/>
              </p:spPr>
              <p:txBody>
                <a:bodyPr wrap="none" rtlCol="0">
                  <a:spAutoFit/>
                </a:bodyPr>
                <a:lstStyle/>
                <a:p>
                  <a:r>
                    <a:rPr lang="en-US" sz="1800" dirty="0" smtClean="0"/>
                    <a:t>Homo </a:t>
                  </a:r>
                  <a:r>
                    <a:rPr lang="en-US" sz="1800" dirty="0" err="1" smtClean="0"/>
                    <a:t>habilis</a:t>
                  </a:r>
                  <a:endParaRPr lang="en-US" sz="1800" dirty="0"/>
                </a:p>
              </p:txBody>
            </p:sp>
            <p:sp>
              <p:nvSpPr>
                <p:cNvPr id="141" name="TextBox 140"/>
                <p:cNvSpPr txBox="1"/>
                <p:nvPr/>
              </p:nvSpPr>
              <p:spPr>
                <a:xfrm rot="16200000">
                  <a:off x="28200938" y="20921553"/>
                  <a:ext cx="1931040" cy="369332"/>
                </a:xfrm>
                <a:prstGeom prst="rect">
                  <a:avLst/>
                </a:prstGeom>
                <a:noFill/>
              </p:spPr>
              <p:txBody>
                <a:bodyPr wrap="none" rtlCol="0">
                  <a:spAutoFit/>
                </a:bodyPr>
                <a:lstStyle/>
                <a:p>
                  <a:r>
                    <a:rPr lang="en-US" sz="1800" dirty="0"/>
                    <a:t>A</a:t>
                  </a:r>
                  <a:r>
                    <a:rPr lang="en-US" sz="1800" dirty="0" smtClean="0"/>
                    <a:t>ustralopithecines</a:t>
                  </a:r>
                  <a:endParaRPr lang="en-US" sz="1800" dirty="0"/>
                </a:p>
              </p:txBody>
            </p:sp>
            <p:sp>
              <p:nvSpPr>
                <p:cNvPr id="142" name="TextBox 141"/>
                <p:cNvSpPr txBox="1"/>
                <p:nvPr/>
              </p:nvSpPr>
              <p:spPr>
                <a:xfrm rot="16200000">
                  <a:off x="28664085" y="30049848"/>
                  <a:ext cx="1821269" cy="369332"/>
                </a:xfrm>
                <a:prstGeom prst="rect">
                  <a:avLst/>
                </a:prstGeom>
                <a:noFill/>
              </p:spPr>
              <p:txBody>
                <a:bodyPr wrap="none" rtlCol="0">
                  <a:spAutoFit/>
                </a:bodyPr>
                <a:lstStyle/>
                <a:p>
                  <a:r>
                    <a:rPr lang="en-US" sz="1800" dirty="0" smtClean="0"/>
                    <a:t>Split from chimps</a:t>
                  </a:r>
                  <a:endParaRPr lang="en-US" sz="1800" dirty="0"/>
                </a:p>
              </p:txBody>
            </p:sp>
          </p:grpSp>
        </p:grpSp>
        <p:cxnSp>
          <p:nvCxnSpPr>
            <p:cNvPr id="382" name="Straight Connector 381"/>
            <p:cNvCxnSpPr/>
            <p:nvPr/>
          </p:nvCxnSpPr>
          <p:spPr>
            <a:xfrm rot="16200000" flipH="1">
              <a:off x="8335664" y="2682857"/>
              <a:ext cx="1159473" cy="1"/>
            </a:xfrm>
            <a:prstGeom prst="line">
              <a:avLst/>
            </a:prstGeom>
            <a:ln w="38100">
              <a:solidFill>
                <a:srgbClr val="8711FD"/>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16200000" flipH="1">
              <a:off x="8483945" y="2458376"/>
              <a:ext cx="862911"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16200000" flipH="1">
              <a:off x="8534402" y="2103119"/>
              <a:ext cx="76199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5400000">
              <a:off x="8061962" y="2499358"/>
              <a:ext cx="1554480" cy="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95" name="TextBox 394"/>
            <p:cNvSpPr txBox="1"/>
            <p:nvPr/>
          </p:nvSpPr>
          <p:spPr>
            <a:xfrm>
              <a:off x="7086600" y="1428988"/>
              <a:ext cx="1771703" cy="369332"/>
            </a:xfrm>
            <a:prstGeom prst="rect">
              <a:avLst/>
            </a:prstGeom>
            <a:noFill/>
            <a:ln>
              <a:solidFill>
                <a:srgbClr val="00B050"/>
              </a:solidFill>
            </a:ln>
          </p:spPr>
          <p:txBody>
            <a:bodyPr wrap="none" rtlCol="0">
              <a:spAutoFit/>
            </a:bodyPr>
            <a:lstStyle/>
            <a:p>
              <a:r>
                <a:rPr lang="en-US" dirty="0" smtClean="0"/>
                <a:t>Recorded history</a:t>
              </a:r>
              <a:endParaRPr lang="en-US" dirty="0"/>
            </a:p>
          </p:txBody>
        </p:sp>
      </p:grpSp>
      <p:grpSp>
        <p:nvGrpSpPr>
          <p:cNvPr id="11" name="Group 388"/>
          <p:cNvGrpSpPr/>
          <p:nvPr/>
        </p:nvGrpSpPr>
        <p:grpSpPr>
          <a:xfrm>
            <a:off x="152400" y="4191000"/>
            <a:ext cx="8763001" cy="1917234"/>
            <a:chOff x="152400" y="4191000"/>
            <a:chExt cx="8763001" cy="1917234"/>
          </a:xfrm>
        </p:grpSpPr>
        <p:grpSp>
          <p:nvGrpSpPr>
            <p:cNvPr id="15" name="Group 3"/>
            <p:cNvGrpSpPr/>
            <p:nvPr/>
          </p:nvGrpSpPr>
          <p:grpSpPr>
            <a:xfrm rot="5400000">
              <a:off x="3651483" y="691917"/>
              <a:ext cx="1764833" cy="8763000"/>
              <a:chOff x="25085914" y="0"/>
              <a:chExt cx="3959226" cy="36576000"/>
            </a:xfrm>
          </p:grpSpPr>
          <p:grpSp>
            <p:nvGrpSpPr>
              <p:cNvPr id="244" name="Group 320"/>
              <p:cNvGrpSpPr/>
              <p:nvPr/>
            </p:nvGrpSpPr>
            <p:grpSpPr>
              <a:xfrm>
                <a:off x="26683600" y="0"/>
                <a:ext cx="1427882" cy="36575999"/>
                <a:chOff x="41551534" y="6079688"/>
                <a:chExt cx="976091" cy="30496311"/>
              </a:xfrm>
            </p:grpSpPr>
            <p:cxnSp>
              <p:nvCxnSpPr>
                <p:cNvPr id="28" name="Straight Connector 27"/>
                <p:cNvCxnSpPr/>
                <p:nvPr/>
              </p:nvCxnSpPr>
              <p:spPr>
                <a:xfrm rot="16200000" flipH="1">
                  <a:off x="26802697" y="21329433"/>
                  <a:ext cx="30490507" cy="2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1581140" y="359395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1589162" y="3502739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557077" y="17365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1557630" y="182719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581416" y="237580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1557077" y="246805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565098" y="191863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564822" y="22843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1557077" y="21937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1556801" y="21015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564822" y="201004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565374" y="25594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1573396" y="265015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1580588" y="274156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581140" y="283381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573395" y="29244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1580588" y="310732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1581140" y="30166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1564270" y="319879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1556525" y="329020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557078" y="338245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579759" y="91276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570357" y="82213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1564270" y="730663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1563165" y="639195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1557906" y="100501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1565099" y="10956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1557353" y="118708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1564546" y="1645091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565098" y="155287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1572291" y="146140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572843" y="1370024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1565926" y="127855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551545" y="140008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1562056" y="143109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1572566" y="176952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1567309" y="185728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1577820" y="1886718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1572565" y="1492054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567313" y="1707516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1562056" y="1673883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1556802" y="1616602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551548" y="1582969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1562057" y="152253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1556803" y="1797905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1563994" y="3228723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1558737" y="3259728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1553483" y="3319112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1563993" y="3351694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1574502" y="3411077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569248" y="3443659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1579758" y="3473088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1574506" y="3534048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1589161" y="35641421"/>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1580588" y="3625350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41570079" y="280357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1580585" y="2771523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41575334" y="2862437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1570077" y="289501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41580588" y="2952826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1575336" y="29854090"/>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570077" y="30463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41580589" y="3077374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1559567" y="313675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554311" y="316933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1551534" y="213094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1562046" y="216352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1572558" y="2222910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1551535" y="231382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1562043" y="2073663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1556794" y="1981698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1551535" y="203950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1562046" y="19491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1572554" y="2711641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1551534" y="267958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1577812" y="262072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1572553" y="2254441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1567297" y="2589721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1562043" y="2529287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1556792" y="2497230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1551535" y="243521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41562045" y="2406316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556790" y="234430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1567863" y="1216517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1562608" y="1249099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1573118" y="1308483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1567865" y="133948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1559567" y="607968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1557907" y="668624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1568417" y="7012067"/>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41578924" y="7921212"/>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1557907" y="7600646"/>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1580863" y="853136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1575605" y="880988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1570348" y="9435253"/>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41565093" y="9745309"/>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41568415" y="10344398"/>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41563163" y="10654455"/>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41573672" y="11264054"/>
                  <a:ext cx="9384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1568416" y="11574109"/>
                  <a:ext cx="93846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rot="16200000">
                <a:off x="23029549" y="33469635"/>
                <a:ext cx="5010336" cy="897606"/>
              </a:xfrm>
              <a:prstGeom prst="rect">
                <a:avLst/>
              </a:prstGeom>
              <a:noFill/>
            </p:spPr>
            <p:txBody>
              <a:bodyPr wrap="none" rtlCol="0">
                <a:spAutoFit/>
              </a:bodyPr>
              <a:lstStyle/>
              <a:p>
                <a:r>
                  <a:rPr lang="en-US" sz="2000" b="1" dirty="0" smtClean="0"/>
                  <a:t>Cenozoic:</a:t>
                </a:r>
                <a:endParaRPr lang="en-US" sz="2000" b="1" dirty="0"/>
              </a:p>
            </p:txBody>
          </p:sp>
          <p:sp>
            <p:nvSpPr>
              <p:cNvPr id="8" name="Left Brace 7"/>
              <p:cNvSpPr/>
              <p:nvPr/>
            </p:nvSpPr>
            <p:spPr>
              <a:xfrm>
                <a:off x="26079450" y="1257300"/>
                <a:ext cx="590550" cy="353187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rot="16200000">
                <a:off x="25163532" y="20039791"/>
                <a:ext cx="897876" cy="369333"/>
              </a:xfrm>
              <a:prstGeom prst="rect">
                <a:avLst/>
              </a:prstGeom>
              <a:noFill/>
            </p:spPr>
            <p:txBody>
              <a:bodyPr wrap="none" rtlCol="0">
                <a:spAutoFit/>
              </a:bodyPr>
              <a:lstStyle/>
              <a:p>
                <a:r>
                  <a:rPr lang="en-US" sz="1800" dirty="0" smtClean="0"/>
                  <a:t>Tertiary</a:t>
                </a:r>
                <a:endParaRPr lang="en-US" sz="1800" dirty="0"/>
              </a:p>
            </p:txBody>
          </p:sp>
          <p:sp>
            <p:nvSpPr>
              <p:cNvPr id="10" name="Left Brace 9"/>
              <p:cNvSpPr/>
              <p:nvPr/>
            </p:nvSpPr>
            <p:spPr>
              <a:xfrm>
                <a:off x="26098500" y="0"/>
                <a:ext cx="533400" cy="12573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28079700" y="0"/>
                <a:ext cx="438150" cy="4571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28022550" y="0"/>
                <a:ext cx="495300" cy="12573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rot="16200000">
                <a:off x="28322506" y="3412065"/>
                <a:ext cx="1075935" cy="369333"/>
              </a:xfrm>
              <a:prstGeom prst="rect">
                <a:avLst/>
              </a:prstGeom>
              <a:noFill/>
            </p:spPr>
            <p:txBody>
              <a:bodyPr wrap="none" rtlCol="0">
                <a:spAutoFit/>
              </a:bodyPr>
              <a:lstStyle/>
              <a:p>
                <a:r>
                  <a:rPr lang="en-US" sz="1800" dirty="0" smtClean="0"/>
                  <a:t>Holocene</a:t>
                </a:r>
                <a:endParaRPr lang="en-US" sz="1800" dirty="0"/>
              </a:p>
            </p:txBody>
          </p:sp>
          <p:cxnSp>
            <p:nvCxnSpPr>
              <p:cNvPr id="16" name="Straight Connector 15"/>
              <p:cNvCxnSpPr>
                <a:stCxn id="12" idx="1"/>
              </p:cNvCxnSpPr>
              <p:nvPr/>
            </p:nvCxnSpPr>
            <p:spPr>
              <a:xfrm rot="10800000" flipH="1" flipV="1">
                <a:off x="28517858" y="22881"/>
                <a:ext cx="328896" cy="613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1"/>
              </p:cNvCxnSpPr>
              <p:nvPr/>
            </p:nvCxnSpPr>
            <p:spPr>
              <a:xfrm rot="10800000" flipH="1" flipV="1">
                <a:off x="28517849" y="628649"/>
                <a:ext cx="57839" cy="125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27984450" y="1257300"/>
                <a:ext cx="457200" cy="21526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Right Brace 18"/>
              <p:cNvSpPr/>
              <p:nvPr/>
            </p:nvSpPr>
            <p:spPr>
              <a:xfrm>
                <a:off x="27927300" y="3409950"/>
                <a:ext cx="800100" cy="100393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Right Brace 19"/>
              <p:cNvSpPr/>
              <p:nvPr/>
            </p:nvSpPr>
            <p:spPr>
              <a:xfrm>
                <a:off x="28022550" y="13449300"/>
                <a:ext cx="628650" cy="55245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e 20"/>
              <p:cNvSpPr/>
              <p:nvPr/>
            </p:nvSpPr>
            <p:spPr>
              <a:xfrm>
                <a:off x="28079700" y="18992850"/>
                <a:ext cx="685800" cy="117729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ight Brace 21"/>
              <p:cNvSpPr/>
              <p:nvPr/>
            </p:nvSpPr>
            <p:spPr>
              <a:xfrm>
                <a:off x="28079700" y="30784800"/>
                <a:ext cx="647700" cy="5791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rot="16200000">
                <a:off x="27856945" y="4731554"/>
                <a:ext cx="981358" cy="369333"/>
              </a:xfrm>
              <a:prstGeom prst="rect">
                <a:avLst/>
              </a:prstGeom>
              <a:noFill/>
            </p:spPr>
            <p:txBody>
              <a:bodyPr wrap="none" rtlCol="0">
                <a:spAutoFit/>
              </a:bodyPr>
              <a:lstStyle/>
              <a:p>
                <a:r>
                  <a:rPr lang="en-US" sz="1800" dirty="0" err="1" smtClean="0"/>
                  <a:t>Pilocene</a:t>
                </a:r>
                <a:endParaRPr lang="en-US" sz="1800" dirty="0"/>
              </a:p>
            </p:txBody>
          </p:sp>
          <p:sp>
            <p:nvSpPr>
              <p:cNvPr id="24" name="TextBox 23"/>
              <p:cNvSpPr txBox="1"/>
              <p:nvPr/>
            </p:nvSpPr>
            <p:spPr>
              <a:xfrm rot="16200000">
                <a:off x="28186015" y="9489512"/>
                <a:ext cx="1007007" cy="369333"/>
              </a:xfrm>
              <a:prstGeom prst="rect">
                <a:avLst/>
              </a:prstGeom>
              <a:noFill/>
            </p:spPr>
            <p:txBody>
              <a:bodyPr wrap="none" rtlCol="0">
                <a:spAutoFit/>
              </a:bodyPr>
              <a:lstStyle/>
              <a:p>
                <a:r>
                  <a:rPr lang="en-US" sz="1800" dirty="0" smtClean="0"/>
                  <a:t>Miocene</a:t>
                </a:r>
                <a:endParaRPr lang="en-US" sz="1800" dirty="0"/>
              </a:p>
            </p:txBody>
          </p:sp>
          <p:sp>
            <p:nvSpPr>
              <p:cNvPr id="25" name="TextBox 24"/>
              <p:cNvSpPr txBox="1"/>
              <p:nvPr/>
            </p:nvSpPr>
            <p:spPr>
              <a:xfrm rot="16200000">
                <a:off x="28100871" y="17869421"/>
                <a:ext cx="1122424" cy="369333"/>
              </a:xfrm>
              <a:prstGeom prst="rect">
                <a:avLst/>
              </a:prstGeom>
              <a:noFill/>
            </p:spPr>
            <p:txBody>
              <a:bodyPr wrap="none" rtlCol="0">
                <a:spAutoFit/>
              </a:bodyPr>
              <a:lstStyle/>
              <a:p>
                <a:r>
                  <a:rPr lang="en-US" sz="1800" dirty="0" smtClean="0"/>
                  <a:t>Oligocene</a:t>
                </a:r>
                <a:endParaRPr lang="en-US" sz="1800" dirty="0"/>
              </a:p>
            </p:txBody>
          </p:sp>
          <p:sp>
            <p:nvSpPr>
              <p:cNvPr id="26" name="TextBox 25"/>
              <p:cNvSpPr txBox="1"/>
              <p:nvPr/>
            </p:nvSpPr>
            <p:spPr>
              <a:xfrm rot="16200000">
                <a:off x="28257025" y="26099230"/>
                <a:ext cx="864981" cy="369333"/>
              </a:xfrm>
              <a:prstGeom prst="rect">
                <a:avLst/>
              </a:prstGeom>
              <a:noFill/>
            </p:spPr>
            <p:txBody>
              <a:bodyPr wrap="none" rtlCol="0">
                <a:spAutoFit/>
              </a:bodyPr>
              <a:lstStyle/>
              <a:p>
                <a:r>
                  <a:rPr lang="en-US" sz="1800" dirty="0" smtClean="0"/>
                  <a:t>Eocene</a:t>
                </a:r>
                <a:endParaRPr lang="en-US" sz="1800" dirty="0"/>
              </a:p>
            </p:txBody>
          </p:sp>
          <p:sp>
            <p:nvSpPr>
              <p:cNvPr id="27" name="TextBox 26"/>
              <p:cNvSpPr txBox="1"/>
              <p:nvPr/>
            </p:nvSpPr>
            <p:spPr>
              <a:xfrm rot="16200000">
                <a:off x="28114743" y="35180460"/>
                <a:ext cx="1149546" cy="369333"/>
              </a:xfrm>
              <a:prstGeom prst="rect">
                <a:avLst/>
              </a:prstGeom>
              <a:noFill/>
            </p:spPr>
            <p:txBody>
              <a:bodyPr wrap="none" rtlCol="0">
                <a:spAutoFit/>
              </a:bodyPr>
              <a:lstStyle/>
              <a:p>
                <a:r>
                  <a:rPr lang="en-US" sz="1800" dirty="0" smtClean="0"/>
                  <a:t>Paleocene</a:t>
                </a:r>
                <a:endParaRPr lang="en-US" sz="1800" dirty="0"/>
              </a:p>
            </p:txBody>
          </p:sp>
        </p:grpSp>
        <p:cxnSp>
          <p:nvCxnSpPr>
            <p:cNvPr id="396" name="Straight Connector 395"/>
            <p:cNvCxnSpPr/>
            <p:nvPr/>
          </p:nvCxnSpPr>
          <p:spPr>
            <a:xfrm rot="16200000" flipH="1">
              <a:off x="8335664" y="5498016"/>
              <a:ext cx="1159473" cy="1"/>
            </a:xfrm>
            <a:prstGeom prst="line">
              <a:avLst/>
            </a:prstGeom>
            <a:ln w="38100">
              <a:solidFill>
                <a:srgbClr val="8711FD"/>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flipH="1">
              <a:off x="8483945" y="5366209"/>
              <a:ext cx="862911" cy="1"/>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16200000" flipH="1">
              <a:off x="8534402" y="5087152"/>
              <a:ext cx="761997"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flipH="1">
              <a:off x="8648701" y="4820454"/>
              <a:ext cx="53339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401" name="TextBox 400"/>
            <p:cNvSpPr txBox="1"/>
            <p:nvPr/>
          </p:nvSpPr>
          <p:spPr>
            <a:xfrm>
              <a:off x="7032359" y="4214902"/>
              <a:ext cx="1806841" cy="369332"/>
            </a:xfrm>
            <a:prstGeom prst="rect">
              <a:avLst/>
            </a:prstGeom>
            <a:noFill/>
            <a:ln>
              <a:solidFill>
                <a:srgbClr val="C00000"/>
              </a:solidFill>
            </a:ln>
          </p:spPr>
          <p:txBody>
            <a:bodyPr wrap="none" rtlCol="0">
              <a:spAutoFit/>
            </a:bodyPr>
            <a:lstStyle/>
            <a:p>
              <a:r>
                <a:rPr lang="en-US" dirty="0" smtClean="0"/>
                <a:t>Human evolution</a:t>
              </a:r>
              <a:endParaRPr lang="en-US" dirty="0"/>
            </a:p>
          </p:txBody>
        </p:sp>
        <p:cxnSp>
          <p:nvCxnSpPr>
            <p:cNvPr id="402" name="Straight Connector 401"/>
            <p:cNvCxnSpPr/>
            <p:nvPr/>
          </p:nvCxnSpPr>
          <p:spPr>
            <a:xfrm rot="5400000">
              <a:off x="7147562" y="5330992"/>
              <a:ext cx="1554480" cy="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152400" y="1600200"/>
            <a:ext cx="6858000" cy="4525963"/>
          </a:xfrm>
        </p:spPr>
        <p:txBody>
          <a:bodyPr>
            <a:normAutofit fontScale="70000" lnSpcReduction="20000"/>
          </a:bodyPr>
          <a:lstStyle/>
          <a:p>
            <a:pPr>
              <a:buNone/>
            </a:pPr>
            <a:r>
              <a:rPr lang="en-US" sz="3800" b="1" dirty="0" smtClean="0"/>
              <a:t>Participants</a:t>
            </a:r>
          </a:p>
          <a:p>
            <a:r>
              <a:rPr lang="en-US" dirty="0" smtClean="0"/>
              <a:t>   A college-level, introductory-level geoscience course </a:t>
            </a:r>
          </a:p>
          <a:p>
            <a:r>
              <a:rPr lang="en-US" dirty="0" smtClean="0"/>
              <a:t>  71 control group and 49 intervention group</a:t>
            </a:r>
          </a:p>
          <a:p>
            <a:pPr>
              <a:buNone/>
            </a:pPr>
            <a:endParaRPr lang="en-US" sz="3800" b="1" dirty="0" smtClean="0"/>
          </a:p>
          <a:p>
            <a:pPr>
              <a:buNone/>
            </a:pPr>
            <a:r>
              <a:rPr lang="en-US" sz="3800" b="1" dirty="0" smtClean="0"/>
              <a:t>Procedure</a:t>
            </a:r>
          </a:p>
          <a:p>
            <a:r>
              <a:rPr lang="en-US" dirty="0" smtClean="0"/>
              <a:t>Intervention group = </a:t>
            </a:r>
            <a:r>
              <a:rPr lang="en-US" dirty="0" err="1" smtClean="0"/>
              <a:t>stratigraphy</a:t>
            </a:r>
            <a:r>
              <a:rPr lang="en-US" dirty="0" smtClean="0"/>
              <a:t> lab + progressive alignment activity</a:t>
            </a:r>
          </a:p>
          <a:p>
            <a:r>
              <a:rPr lang="en-US" dirty="0" smtClean="0"/>
              <a:t>Control group = only the </a:t>
            </a:r>
            <a:r>
              <a:rPr lang="en-US" dirty="0" err="1" smtClean="0"/>
              <a:t>stratigraphy</a:t>
            </a:r>
            <a:r>
              <a:rPr lang="en-US" dirty="0" smtClean="0"/>
              <a:t> lab  </a:t>
            </a:r>
          </a:p>
          <a:p>
            <a:endParaRPr lang="en-US" dirty="0" smtClean="0"/>
          </a:p>
          <a:p>
            <a:r>
              <a:rPr lang="en-US" dirty="0" smtClean="0"/>
              <a:t>Both groups were taught about geologic time in normal class instruction</a:t>
            </a:r>
          </a:p>
          <a:p>
            <a:r>
              <a:rPr lang="en-US" dirty="0" smtClean="0"/>
              <a:t>Completed outcome measures one month later  </a:t>
            </a:r>
            <a:endParaRPr lang="en-US" dirty="0"/>
          </a:p>
        </p:txBody>
      </p:sp>
      <p:pic>
        <p:nvPicPr>
          <p:cNvPr id="4" name="Content Placeholder 6" descr="13_UN1_Final.jpg"/>
          <p:cNvPicPr>
            <a:picLocks noChangeAspect="1"/>
          </p:cNvPicPr>
          <p:nvPr/>
        </p:nvPicPr>
        <p:blipFill>
          <a:blip r:embed="rId2" cstate="print"/>
          <a:srcRect/>
          <a:stretch>
            <a:fillRect/>
          </a:stretch>
        </p:blipFill>
        <p:spPr>
          <a:xfrm>
            <a:off x="6964362" y="228600"/>
            <a:ext cx="2103438" cy="640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dow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pPr algn="l"/>
            <a:r>
              <a:rPr lang="en-US" sz="2000" dirty="0" smtClean="0"/>
              <a:t>              Question is on the left                                 Analysis of responses is on the right</a:t>
            </a:r>
            <a:endParaRPr lang="en-US" sz="2000" dirty="0"/>
          </a:p>
        </p:txBody>
      </p:sp>
      <p:cxnSp>
        <p:nvCxnSpPr>
          <p:cNvPr id="5" name="Straight Connector 4"/>
          <p:cNvCxnSpPr/>
          <p:nvPr/>
        </p:nvCxnSpPr>
        <p:spPr>
          <a:xfrm rot="5400000">
            <a:off x="11430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343400" y="1447800"/>
          <a:ext cx="4800600" cy="40386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47" descr="timeline 3"/>
          <p:cNvPicPr>
            <a:picLocks noChangeAspect="1" noChangeArrowheads="1"/>
          </p:cNvPicPr>
          <p:nvPr/>
        </p:nvPicPr>
        <p:blipFill>
          <a:blip r:embed="rId3" cstate="print"/>
          <a:srcRect/>
          <a:stretch>
            <a:fillRect/>
          </a:stretch>
        </p:blipFill>
        <p:spPr bwMode="auto">
          <a:xfrm>
            <a:off x="457200" y="152400"/>
            <a:ext cx="3430615" cy="3810000"/>
          </a:xfrm>
          <a:prstGeom prst="rect">
            <a:avLst/>
          </a:prstGeom>
          <a:noFill/>
          <a:ln w="9525">
            <a:noFill/>
            <a:miter lim="800000"/>
            <a:headEnd/>
            <a:tailEnd/>
          </a:ln>
        </p:spPr>
      </p:pic>
      <p:sp>
        <p:nvSpPr>
          <p:cNvPr id="7" name="Rectangle 6"/>
          <p:cNvSpPr/>
          <p:nvPr/>
        </p:nvSpPr>
        <p:spPr>
          <a:xfrm>
            <a:off x="0" y="4267200"/>
            <a:ext cx="4495800" cy="2554545"/>
          </a:xfrm>
          <a:prstGeom prst="rect">
            <a:avLst/>
          </a:prstGeom>
        </p:spPr>
        <p:txBody>
          <a:bodyPr wrap="square">
            <a:spAutoFit/>
          </a:bodyPr>
          <a:lstStyle/>
          <a:p>
            <a:pPr lvl="0"/>
            <a:r>
              <a:rPr lang="en-US" sz="1600" dirty="0"/>
              <a:t>According to the diagram above, which of the following statements is true? </a:t>
            </a:r>
            <a:endParaRPr lang="en-US" sz="1600" dirty="0" smtClean="0"/>
          </a:p>
          <a:p>
            <a:pPr lvl="0"/>
            <a:endParaRPr lang="en-US" sz="1600" dirty="0" smtClean="0"/>
          </a:p>
          <a:p>
            <a:pPr marL="287338" lvl="0" indent="-287338"/>
            <a:r>
              <a:rPr lang="en-US" sz="1600" b="1" dirty="0" smtClean="0"/>
              <a:t>A.) The </a:t>
            </a:r>
            <a:r>
              <a:rPr lang="en-US" sz="1600" b="1" dirty="0" err="1"/>
              <a:t>Proterozoic</a:t>
            </a:r>
            <a:r>
              <a:rPr lang="en-US" sz="1600" b="1" dirty="0"/>
              <a:t> Eon lasted much longer than the Phanerozoic Eon </a:t>
            </a:r>
            <a:endParaRPr lang="en-US" sz="1600" b="1" dirty="0" smtClean="0"/>
          </a:p>
          <a:p>
            <a:pPr marL="341313" lvl="0" indent="-341313"/>
            <a:r>
              <a:rPr lang="en-US" sz="1600" dirty="0" smtClean="0"/>
              <a:t>B.) The </a:t>
            </a:r>
            <a:r>
              <a:rPr lang="en-US" sz="1600" dirty="0" err="1"/>
              <a:t>Proterozoic</a:t>
            </a:r>
            <a:r>
              <a:rPr lang="en-US" sz="1600" dirty="0"/>
              <a:t> Eon was much shorter than the Phanerozoic Eon </a:t>
            </a:r>
            <a:endParaRPr lang="en-US" sz="1600" dirty="0" smtClean="0"/>
          </a:p>
          <a:p>
            <a:pPr lvl="0"/>
            <a:r>
              <a:rPr lang="en-US" sz="1600" dirty="0" smtClean="0"/>
              <a:t>C.) The </a:t>
            </a:r>
            <a:r>
              <a:rPr lang="en-US" sz="1600" dirty="0"/>
              <a:t>Jurassic Period ended 205 million years </a:t>
            </a:r>
            <a:r>
              <a:rPr lang="en-US" sz="1600" dirty="0" smtClean="0"/>
              <a:t>ago</a:t>
            </a:r>
          </a:p>
          <a:p>
            <a:pPr marL="287338" lvl="0" indent="-287338"/>
            <a:r>
              <a:rPr lang="en-US" sz="1600" dirty="0" smtClean="0"/>
              <a:t>D.) The </a:t>
            </a:r>
            <a:r>
              <a:rPr lang="en-US" sz="1600" dirty="0"/>
              <a:t>Pre-</a:t>
            </a:r>
            <a:r>
              <a:rPr lang="en-US" sz="1600" dirty="0" err="1"/>
              <a:t>Archean</a:t>
            </a:r>
            <a:r>
              <a:rPr lang="en-US" sz="1600" dirty="0"/>
              <a:t> Eon is the most recent time span</a:t>
            </a:r>
          </a:p>
        </p:txBody>
      </p:sp>
      <p:cxnSp>
        <p:nvCxnSpPr>
          <p:cNvPr id="9" name="Straight Connector 8"/>
          <p:cNvCxnSpPr/>
          <p:nvPr/>
        </p:nvCxnSpPr>
        <p:spPr>
          <a:xfrm rot="5400000">
            <a:off x="9906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5257800" y="2895600"/>
            <a:ext cx="2286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5943600" y="1828800"/>
            <a:ext cx="228600" cy="4572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1" nodeType="clickEffect">
                                  <p:stCondLst>
                                    <p:cond delay="0"/>
                                  </p:stCondLst>
                                  <p:childTnLst>
                                    <p:animEffect transition="out" filter="wipe(up)">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3" grpId="0" animBg="1"/>
      <p:bldP spid="13" grpId="1"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114800" y="1143000"/>
          <a:ext cx="5029200" cy="3733800"/>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p:cNvPicPr>
            <a:picLocks noChangeAspect="1" noChangeArrowheads="1"/>
          </p:cNvPicPr>
          <p:nvPr/>
        </p:nvPicPr>
        <p:blipFill>
          <a:blip r:embed="rId3" cstate="print"/>
          <a:srcRect/>
          <a:stretch>
            <a:fillRect/>
          </a:stretch>
        </p:blipFill>
        <p:spPr bwMode="auto">
          <a:xfrm>
            <a:off x="9526" y="609600"/>
            <a:ext cx="4170340" cy="5029200"/>
          </a:xfrm>
          <a:prstGeom prst="rect">
            <a:avLst/>
          </a:prstGeom>
          <a:noFill/>
        </p:spPr>
      </p:pic>
      <p:cxnSp>
        <p:nvCxnSpPr>
          <p:cNvPr id="7" name="Straight Connector 6"/>
          <p:cNvCxnSpPr/>
          <p:nvPr/>
        </p:nvCxnSpPr>
        <p:spPr>
          <a:xfrm rot="5400000">
            <a:off x="8382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5943600"/>
            <a:ext cx="1827103" cy="369332"/>
          </a:xfrm>
          <a:prstGeom prst="rect">
            <a:avLst/>
          </a:prstGeom>
          <a:noFill/>
        </p:spPr>
        <p:txBody>
          <a:bodyPr wrap="none" rtlCol="0">
            <a:spAutoFit/>
          </a:bodyPr>
          <a:lstStyle/>
          <a:p>
            <a:r>
              <a:rPr lang="en-US" dirty="0" smtClean="0"/>
              <a:t>Correct Response</a:t>
            </a:r>
            <a:endParaRPr lang="en-US" dirty="0"/>
          </a:p>
        </p:txBody>
      </p:sp>
      <p:cxnSp>
        <p:nvCxnSpPr>
          <p:cNvPr id="9" name="Straight Arrow Connector 8"/>
          <p:cNvCxnSpPr/>
          <p:nvPr/>
        </p:nvCxnSpPr>
        <p:spPr>
          <a:xfrm>
            <a:off x="228600" y="5181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90500" y="56007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13380" y="0"/>
            <a:ext cx="2077620" cy="369332"/>
          </a:xfrm>
          <a:prstGeom prst="rect">
            <a:avLst/>
          </a:prstGeom>
          <a:noFill/>
        </p:spPr>
        <p:txBody>
          <a:bodyPr wrap="none" rtlCol="0">
            <a:spAutoFit/>
          </a:bodyPr>
          <a:lstStyle/>
          <a:p>
            <a:r>
              <a:rPr lang="en-US" dirty="0" smtClean="0"/>
              <a:t>Most common error</a:t>
            </a:r>
            <a:endParaRPr lang="en-US" dirty="0"/>
          </a:p>
        </p:txBody>
      </p:sp>
      <p:cxnSp>
        <p:nvCxnSpPr>
          <p:cNvPr id="16" name="Straight Arrow Connector 15"/>
          <p:cNvCxnSpPr/>
          <p:nvPr/>
        </p:nvCxnSpPr>
        <p:spPr>
          <a:xfrm rot="5400000">
            <a:off x="2814360" y="450572"/>
            <a:ext cx="3164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943600" y="1828800"/>
            <a:ext cx="2286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6553200" y="1828800"/>
            <a:ext cx="2286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500"/>
                                        <p:tgtEl>
                                          <p:spTgt spid="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par>
                                <p:cTn id="19" presetID="5" presetClass="entr" presetSubtype="1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p:bldP spid="14" grpId="0"/>
      <p:bldP spid="12" grpId="0" animBg="1"/>
      <p:bldP spid="12" grpId="1"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Premise of talk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representation of extreme temporal magnitudes is subject to the same forces that guide our comprehension of conventional time</a:t>
            </a:r>
          </a:p>
          <a:p>
            <a:endParaRPr lang="en-US" dirty="0" smtClean="0"/>
          </a:p>
          <a:p>
            <a:r>
              <a:rPr lang="en-US" dirty="0" smtClean="0"/>
              <a:t>Misconceptions reflect cognitive processes</a:t>
            </a:r>
          </a:p>
          <a:p>
            <a:pPr>
              <a:buNone/>
            </a:pPr>
            <a:endParaRPr lang="en-US" dirty="0" smtClean="0"/>
          </a:p>
          <a:p>
            <a:r>
              <a:rPr lang="en-US" dirty="0" smtClean="0"/>
              <a:t>While there may also be a lack of knowledge or barriers to learning, even when these issues are corrected for biases in event recollection will be guided by cognitive capacities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526" y="609600"/>
            <a:ext cx="4170340" cy="5029200"/>
          </a:xfrm>
          <a:prstGeom prst="rect">
            <a:avLst/>
          </a:prstGeom>
          <a:noFill/>
        </p:spPr>
      </p:pic>
      <p:cxnSp>
        <p:nvCxnSpPr>
          <p:cNvPr id="7" name="Straight Connector 6"/>
          <p:cNvCxnSpPr/>
          <p:nvPr/>
        </p:nvCxnSpPr>
        <p:spPr>
          <a:xfrm rot="5400000">
            <a:off x="838200" y="3429000"/>
            <a:ext cx="685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5943600"/>
            <a:ext cx="1827103" cy="369332"/>
          </a:xfrm>
          <a:prstGeom prst="rect">
            <a:avLst/>
          </a:prstGeom>
          <a:noFill/>
        </p:spPr>
        <p:txBody>
          <a:bodyPr wrap="none" rtlCol="0">
            <a:spAutoFit/>
          </a:bodyPr>
          <a:lstStyle/>
          <a:p>
            <a:r>
              <a:rPr lang="en-US" dirty="0" smtClean="0"/>
              <a:t>Correct Response</a:t>
            </a:r>
            <a:endParaRPr lang="en-US" dirty="0"/>
          </a:p>
        </p:txBody>
      </p:sp>
      <p:cxnSp>
        <p:nvCxnSpPr>
          <p:cNvPr id="9" name="Straight Arrow Connector 8"/>
          <p:cNvCxnSpPr/>
          <p:nvPr/>
        </p:nvCxnSpPr>
        <p:spPr>
          <a:xfrm>
            <a:off x="228600" y="5181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90500" y="5600700"/>
            <a:ext cx="8382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13380" y="0"/>
            <a:ext cx="2077620" cy="369332"/>
          </a:xfrm>
          <a:prstGeom prst="rect">
            <a:avLst/>
          </a:prstGeom>
          <a:noFill/>
        </p:spPr>
        <p:txBody>
          <a:bodyPr wrap="none" rtlCol="0">
            <a:spAutoFit/>
          </a:bodyPr>
          <a:lstStyle/>
          <a:p>
            <a:r>
              <a:rPr lang="en-US" dirty="0" smtClean="0"/>
              <a:t>Most common error</a:t>
            </a:r>
            <a:endParaRPr lang="en-US" dirty="0"/>
          </a:p>
        </p:txBody>
      </p:sp>
      <p:cxnSp>
        <p:nvCxnSpPr>
          <p:cNvPr id="16" name="Straight Arrow Connector 15"/>
          <p:cNvCxnSpPr/>
          <p:nvPr/>
        </p:nvCxnSpPr>
        <p:spPr>
          <a:xfrm rot="5400000">
            <a:off x="2814360" y="450572"/>
            <a:ext cx="31646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0" y="228600"/>
            <a:ext cx="1447800" cy="1143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371600" y="228600"/>
            <a:ext cx="1447800" cy="1143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85800" y="2971800"/>
            <a:ext cx="1447800" cy="1143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048000" y="304800"/>
            <a:ext cx="1143000" cy="19812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514600" y="3886200"/>
            <a:ext cx="1371600" cy="16764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Chart 23"/>
          <p:cNvGraphicFramePr/>
          <p:nvPr/>
        </p:nvGraphicFramePr>
        <p:xfrm>
          <a:off x="4343400" y="1219200"/>
          <a:ext cx="4800600" cy="3505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8" grpId="1" animBg="1"/>
      <p:bldP spid="20" grpId="0" animBg="1"/>
      <p:bldP spid="21" grpId="0" animBg="1"/>
      <p:bldGraphic spid="2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4267200" y="1371600"/>
          <a:ext cx="4876800" cy="38862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152400" y="4267200"/>
            <a:ext cx="4572000" cy="2308324"/>
          </a:xfrm>
          <a:prstGeom prst="rect">
            <a:avLst/>
          </a:prstGeom>
        </p:spPr>
        <p:txBody>
          <a:bodyPr>
            <a:spAutoFit/>
          </a:bodyPr>
          <a:lstStyle/>
          <a:p>
            <a:pPr lvl="0"/>
            <a:r>
              <a:rPr lang="en-US" dirty="0"/>
              <a:t>Reptiles were the dominant land animals during the Mesozoic Era, but </a:t>
            </a:r>
            <a:r>
              <a:rPr lang="en-US" dirty="0" smtClean="0"/>
              <a:t>mammals</a:t>
            </a:r>
          </a:p>
          <a:p>
            <a:pPr lvl="0"/>
            <a:r>
              <a:rPr lang="en-US" dirty="0" smtClean="0"/>
              <a:t> </a:t>
            </a:r>
            <a:r>
              <a:rPr lang="en-US" dirty="0"/>
              <a:t>were dominant during the ______? </a:t>
            </a:r>
            <a:endParaRPr lang="en-US" dirty="0" smtClean="0"/>
          </a:p>
          <a:p>
            <a:pPr lvl="0"/>
            <a:endParaRPr lang="en-US" dirty="0"/>
          </a:p>
          <a:p>
            <a:pPr lvl="1"/>
            <a:r>
              <a:rPr lang="en-US" b="1" dirty="0" smtClean="0"/>
              <a:t>A.)  Cenozoic </a:t>
            </a:r>
            <a:r>
              <a:rPr lang="en-US" b="1" dirty="0"/>
              <a:t>Era</a:t>
            </a:r>
          </a:p>
          <a:p>
            <a:pPr lvl="1"/>
            <a:r>
              <a:rPr lang="en-US" dirty="0" smtClean="0"/>
              <a:t>B.)  Paleozoic </a:t>
            </a:r>
            <a:r>
              <a:rPr lang="en-US" dirty="0"/>
              <a:t>Era</a:t>
            </a:r>
          </a:p>
          <a:p>
            <a:pPr lvl="1"/>
            <a:r>
              <a:rPr lang="en-US" dirty="0" smtClean="0"/>
              <a:t>C.)  Cretaceous </a:t>
            </a:r>
            <a:r>
              <a:rPr lang="en-US" dirty="0"/>
              <a:t>Period</a:t>
            </a:r>
          </a:p>
          <a:p>
            <a:pPr lvl="1"/>
            <a:r>
              <a:rPr lang="en-US" dirty="0" smtClean="0"/>
              <a:t>D.)  The </a:t>
            </a:r>
            <a:r>
              <a:rPr lang="en-US" dirty="0"/>
              <a:t>Pre-</a:t>
            </a:r>
            <a:r>
              <a:rPr lang="en-US" dirty="0" err="1"/>
              <a:t>Archean</a:t>
            </a:r>
            <a:r>
              <a:rPr lang="en-US" dirty="0"/>
              <a:t> Eon </a:t>
            </a:r>
          </a:p>
        </p:txBody>
      </p:sp>
      <p:cxnSp>
        <p:nvCxnSpPr>
          <p:cNvPr id="8" name="Straight Connector 7"/>
          <p:cNvCxnSpPr/>
          <p:nvPr/>
        </p:nvCxnSpPr>
        <p:spPr>
          <a:xfrm rot="5400000">
            <a:off x="838199" y="342900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51"/>
          <p:cNvPicPr>
            <a:picLocks noChangeAspect="1" noChangeArrowheads="1"/>
          </p:cNvPicPr>
          <p:nvPr/>
        </p:nvPicPr>
        <p:blipFill>
          <a:blip r:embed="rId3" cstate="print"/>
          <a:srcRect/>
          <a:stretch>
            <a:fillRect/>
          </a:stretch>
        </p:blipFill>
        <p:spPr bwMode="auto">
          <a:xfrm>
            <a:off x="960489" y="209296"/>
            <a:ext cx="2316111" cy="3829304"/>
          </a:xfrm>
          <a:prstGeom prst="rect">
            <a:avLst/>
          </a:prstGeom>
          <a:noFill/>
          <a:ln w="9525">
            <a:noFill/>
            <a:miter lim="800000"/>
            <a:headEnd/>
            <a:tailEnd/>
          </a:ln>
        </p:spPr>
      </p:pic>
      <p:sp>
        <p:nvSpPr>
          <p:cNvPr id="10" name="Down Arrow 9"/>
          <p:cNvSpPr/>
          <p:nvPr/>
        </p:nvSpPr>
        <p:spPr>
          <a:xfrm>
            <a:off x="5181600" y="1524000"/>
            <a:ext cx="2286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results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intervention group showed a reduction in the magnitude of temporal location errors compared to the control group. </a:t>
            </a:r>
          </a:p>
          <a:p>
            <a:r>
              <a:rPr lang="en-US" dirty="0" smtClean="0"/>
              <a:t>The intervention group demonstrated a more accurate sense of the relative proportions of the magnitude of time between geological events.  </a:t>
            </a:r>
          </a:p>
          <a:p>
            <a:r>
              <a:rPr lang="en-US" dirty="0" smtClean="0"/>
              <a:t>The intervention and control groups did not differ significantly on an item that was knowledge-based and did not require an understanding of magnitude.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 and future directions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Hierarchical alignment activity is an effective way to teach the magnitude of geologic time</a:t>
            </a:r>
          </a:p>
          <a:p>
            <a:r>
              <a:rPr lang="en-US" dirty="0" smtClean="0">
                <a:sym typeface="Wingdings" pitchFamily="2" charset="2"/>
              </a:rPr>
              <a:t>Refine hierarchical alignment activity</a:t>
            </a:r>
          </a:p>
          <a:p>
            <a:pPr lvl="1"/>
            <a:r>
              <a:rPr lang="en-US" dirty="0" smtClean="0">
                <a:sym typeface="Wingdings" pitchFamily="2" charset="2"/>
              </a:rPr>
              <a:t>Providing richer categories</a:t>
            </a:r>
          </a:p>
          <a:p>
            <a:pPr lvl="1"/>
            <a:r>
              <a:rPr lang="en-US" dirty="0" smtClean="0">
                <a:sym typeface="Wingdings" pitchFamily="2" charset="2"/>
              </a:rPr>
              <a:t>Providing themes to hierarchical relationships </a:t>
            </a:r>
            <a:endParaRPr lang="en-US" dirty="0" smtClean="0"/>
          </a:p>
          <a:p>
            <a:r>
              <a:rPr lang="en-US" dirty="0" smtClean="0"/>
              <a:t>With the category adjustment model, you would expect to similar patterns at small temporal scales and large/small spatial </a:t>
            </a:r>
            <a:r>
              <a:rPr lang="en-US" dirty="0" smtClean="0"/>
              <a:t>scales</a:t>
            </a:r>
          </a:p>
          <a:p>
            <a:r>
              <a:rPr lang="en-US" dirty="0" smtClean="0"/>
              <a:t>Other factors in representation of time: </a:t>
            </a:r>
          </a:p>
          <a:p>
            <a:pPr lvl="1"/>
            <a:r>
              <a:rPr lang="en-US" dirty="0" smtClean="0"/>
              <a:t>direction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cstate="print"/>
          <a:srcRect l="33750" t="54000" r="31250" b="13304"/>
          <a:stretch>
            <a:fillRect/>
          </a:stretch>
        </p:blipFill>
        <p:spPr bwMode="auto">
          <a:xfrm>
            <a:off x="2057400" y="3352800"/>
            <a:ext cx="5257800" cy="3069771"/>
          </a:xfrm>
          <a:prstGeom prst="rect">
            <a:avLst/>
          </a:prstGeom>
          <a:noFill/>
          <a:ln w="9525">
            <a:noFill/>
            <a:miter lim="800000"/>
            <a:headEnd/>
            <a:tailEnd/>
          </a:ln>
        </p:spPr>
      </p:pic>
      <p:sp>
        <p:nvSpPr>
          <p:cNvPr id="6" name="TextBox 5"/>
          <p:cNvSpPr txBox="1"/>
          <p:nvPr/>
        </p:nvSpPr>
        <p:spPr>
          <a:xfrm>
            <a:off x="6096000" y="6324600"/>
            <a:ext cx="2959528" cy="369332"/>
          </a:xfrm>
          <a:prstGeom prst="rect">
            <a:avLst/>
          </a:prstGeom>
          <a:noFill/>
        </p:spPr>
        <p:txBody>
          <a:bodyPr wrap="none" rtlCol="0">
            <a:spAutoFit/>
          </a:bodyPr>
          <a:lstStyle/>
          <a:p>
            <a:r>
              <a:rPr lang="en-US" i="1" dirty="0" smtClean="0"/>
              <a:t>Taken from Jones, et al., 2008</a:t>
            </a:r>
            <a:endParaRPr lang="en-US" i="1" dirty="0"/>
          </a:p>
        </p:txBody>
      </p:sp>
      <p:pic>
        <p:nvPicPr>
          <p:cNvPr id="8" name="Picture 3"/>
          <p:cNvPicPr>
            <a:picLocks noChangeAspect="1" noChangeArrowheads="1"/>
          </p:cNvPicPr>
          <p:nvPr/>
        </p:nvPicPr>
        <p:blipFill>
          <a:blip r:embed="rId2" cstate="print"/>
          <a:srcRect l="33750" t="14000" r="31875" b="54000"/>
          <a:stretch>
            <a:fillRect/>
          </a:stretch>
        </p:blipFill>
        <p:spPr bwMode="auto">
          <a:xfrm>
            <a:off x="1905000" y="152400"/>
            <a:ext cx="5407819" cy="3146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Comments</a:t>
            </a:r>
            <a:endParaRPr lang="en-US" dirty="0"/>
          </a:p>
        </p:txBody>
      </p:sp>
      <p:sp>
        <p:nvSpPr>
          <p:cNvPr id="3" name="Content Placeholder 2"/>
          <p:cNvSpPr>
            <a:spLocks noGrp="1"/>
          </p:cNvSpPr>
          <p:nvPr>
            <p:ph idx="1"/>
          </p:nvPr>
        </p:nvSpPr>
        <p:spPr>
          <a:xfrm>
            <a:off x="762000" y="5704582"/>
            <a:ext cx="4038600" cy="639763"/>
          </a:xfrm>
        </p:spPr>
        <p:txBody>
          <a:bodyPr/>
          <a:lstStyle/>
          <a:p>
            <a:pPr>
              <a:buNone/>
            </a:pPr>
            <a:r>
              <a:rPr lang="en-US" dirty="0" smtClean="0"/>
              <a:t>Contact Information:</a:t>
            </a:r>
          </a:p>
          <a:p>
            <a:endParaRPr lang="en-US" dirty="0" smtClean="0"/>
          </a:p>
          <a:p>
            <a:endParaRPr lang="en-US" dirty="0"/>
          </a:p>
        </p:txBody>
      </p:sp>
      <p:sp>
        <p:nvSpPr>
          <p:cNvPr id="4" name="Rectangle 3"/>
          <p:cNvSpPr/>
          <p:nvPr/>
        </p:nvSpPr>
        <p:spPr>
          <a:xfrm>
            <a:off x="4267200" y="5704582"/>
            <a:ext cx="4876800" cy="1077218"/>
          </a:xfrm>
          <a:prstGeom prst="rect">
            <a:avLst/>
          </a:prstGeom>
        </p:spPr>
        <p:txBody>
          <a:bodyPr wrap="square">
            <a:spAutoFit/>
          </a:bodyPr>
          <a:lstStyle/>
          <a:p>
            <a:r>
              <a:rPr lang="en-US" sz="3200" dirty="0" smtClean="0">
                <a:hlinkClick r:id="rId2"/>
              </a:rPr>
              <a:t>ilyse.resnick@temple.edu</a:t>
            </a:r>
            <a:r>
              <a:rPr lang="en-US" sz="3200" dirty="0" smtClean="0"/>
              <a:t> </a:t>
            </a:r>
            <a:r>
              <a:rPr lang="en-US" sz="3200" dirty="0" smtClean="0">
                <a:hlinkClick r:id="rId3"/>
              </a:rPr>
              <a:t>http://www.silccenter.org/</a:t>
            </a:r>
            <a:endParaRPr lang="en-US" sz="3200" dirty="0"/>
          </a:p>
        </p:txBody>
      </p:sp>
      <p:cxnSp>
        <p:nvCxnSpPr>
          <p:cNvPr id="6" name="Straight Connector 5"/>
          <p:cNvCxnSpPr/>
          <p:nvPr/>
        </p:nvCxnSpPr>
        <p:spPr>
          <a:xfrm>
            <a:off x="0" y="5638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962400" y="1619250"/>
            <a:ext cx="1905000" cy="3409950"/>
            <a:chOff x="3810000" y="1981200"/>
            <a:chExt cx="1905000" cy="3409950"/>
          </a:xfrm>
        </p:grpSpPr>
        <p:pic>
          <p:nvPicPr>
            <p:cNvPr id="8" name="Picture 2" descr="http://t2.gstatic.com/images?q=tbn:ANd9GcQHyvsLHVqd0mhlB3_DXgGK_WyDyD06931LmhZT_F0uXd8zwNUFCA"/>
            <p:cNvPicPr>
              <a:picLocks noChangeAspect="1" noChangeArrowheads="1"/>
            </p:cNvPicPr>
            <p:nvPr/>
          </p:nvPicPr>
          <p:blipFill>
            <a:blip r:embed="rId4" cstate="print"/>
            <a:srcRect/>
            <a:stretch>
              <a:fillRect/>
            </a:stretch>
          </p:blipFill>
          <p:spPr bwMode="auto">
            <a:xfrm>
              <a:off x="3810000" y="2057400"/>
              <a:ext cx="1371600" cy="3333750"/>
            </a:xfrm>
            <a:prstGeom prst="rect">
              <a:avLst/>
            </a:prstGeom>
            <a:noFill/>
          </p:spPr>
        </p:pic>
        <p:sp>
          <p:nvSpPr>
            <p:cNvPr id="9" name="Rectangle 8"/>
            <p:cNvSpPr/>
            <p:nvPr/>
          </p:nvSpPr>
          <p:spPr>
            <a:xfrm>
              <a:off x="4876800" y="1981200"/>
              <a:ext cx="838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Preconceived notions</a:t>
            </a:r>
            <a:endParaRPr lang="en-US" dirty="0"/>
          </a:p>
        </p:txBody>
      </p:sp>
      <p:sp>
        <p:nvSpPr>
          <p:cNvPr id="3" name="Content Placeholder 2"/>
          <p:cNvSpPr>
            <a:spLocks noGrp="1"/>
          </p:cNvSpPr>
          <p:nvPr>
            <p:ph idx="1"/>
          </p:nvPr>
        </p:nvSpPr>
        <p:spPr>
          <a:xfrm>
            <a:off x="1524000" y="2362200"/>
            <a:ext cx="6858000" cy="1905000"/>
          </a:xfrm>
        </p:spPr>
        <p:txBody>
          <a:bodyPr>
            <a:normAutofit/>
          </a:bodyPr>
          <a:lstStyle/>
          <a:p>
            <a:r>
              <a:rPr lang="en-US" dirty="0" smtClean="0"/>
              <a:t>Reject new ideas</a:t>
            </a:r>
          </a:p>
          <a:p>
            <a:r>
              <a:rPr lang="en-US" dirty="0" smtClean="0"/>
              <a:t>Compartmentalize new and old ideas</a:t>
            </a:r>
          </a:p>
          <a:p>
            <a:r>
              <a:rPr lang="en-US" dirty="0" smtClean="0"/>
              <a:t>Merge new ideas with existing ideas</a:t>
            </a:r>
          </a:p>
        </p:txBody>
      </p:sp>
      <p:sp>
        <p:nvSpPr>
          <p:cNvPr id="4" name="Rectangle 3"/>
          <p:cNvSpPr/>
          <p:nvPr/>
        </p:nvSpPr>
        <p:spPr>
          <a:xfrm>
            <a:off x="457200" y="1143000"/>
            <a:ext cx="8229600" cy="707886"/>
          </a:xfrm>
          <a:prstGeom prst="rect">
            <a:avLst/>
          </a:prstGeom>
        </p:spPr>
        <p:txBody>
          <a:bodyPr wrap="square">
            <a:spAutoFit/>
          </a:bodyPr>
          <a:lstStyle/>
          <a:p>
            <a:pPr lvl="1"/>
            <a:r>
              <a:rPr lang="en-US" sz="2000" i="1" dirty="0" smtClean="0"/>
              <a:t>“The most important single factor influencing learning is what the learner already knows. Ascertain this and teach him accordingly.” (1968, p. vi)</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1716135"/>
          <a:ext cx="8077200" cy="4532265"/>
        </p:xfrm>
        <a:graphic>
          <a:graphicData uri="http://schemas.openxmlformats.org/drawingml/2006/table">
            <a:tbl>
              <a:tblPr firstRow="1" bandRow="1">
                <a:tableStyleId>{5C22544A-7EE6-4342-B048-85BDC9FD1C3A}</a:tableStyleId>
              </a:tblPr>
              <a:tblGrid>
                <a:gridCol w="4038600"/>
                <a:gridCol w="4038600"/>
              </a:tblGrid>
              <a:tr h="446667">
                <a:tc>
                  <a:txBody>
                    <a:bodyPr/>
                    <a:lstStyle/>
                    <a:p>
                      <a:r>
                        <a:rPr lang="en-US" sz="2400" dirty="0" smtClean="0"/>
                        <a:t>Conventional Time</a:t>
                      </a:r>
                      <a:endParaRPr lang="en-US" sz="2400" dirty="0"/>
                    </a:p>
                  </a:txBody>
                  <a:tcPr/>
                </a:tc>
                <a:tc>
                  <a:txBody>
                    <a:bodyPr/>
                    <a:lstStyle/>
                    <a:p>
                      <a:r>
                        <a:rPr lang="en-US" sz="2400" dirty="0" smtClean="0"/>
                        <a:t>Geologic Time</a:t>
                      </a:r>
                      <a:endParaRPr lang="en-US" sz="2400" dirty="0"/>
                    </a:p>
                  </a:txBody>
                  <a:tcPr/>
                </a:tc>
              </a:tr>
              <a:tr h="770958">
                <a:tc>
                  <a:txBody>
                    <a:bodyPr/>
                    <a:lstStyle/>
                    <a:p>
                      <a:r>
                        <a:rPr lang="en-US" sz="2400" dirty="0" smtClean="0"/>
                        <a:t>Unitization</a:t>
                      </a:r>
                      <a:endParaRPr lang="en-US" sz="2400" dirty="0"/>
                    </a:p>
                  </a:txBody>
                  <a:tcPr/>
                </a:tc>
                <a:tc>
                  <a:txBody>
                    <a:bodyPr/>
                    <a:lstStyle/>
                    <a:p>
                      <a:r>
                        <a:rPr lang="en-US" sz="2400" dirty="0" smtClean="0"/>
                        <a:t>Geologic</a:t>
                      </a:r>
                      <a:r>
                        <a:rPr lang="en-US" sz="2400" baseline="0" dirty="0" smtClean="0"/>
                        <a:t> Time Scale divisions</a:t>
                      </a:r>
                      <a:endParaRPr lang="en-US" sz="2400" dirty="0"/>
                    </a:p>
                  </a:txBody>
                  <a:tcPr/>
                </a:tc>
              </a:tr>
              <a:tr h="1101369">
                <a:tc>
                  <a:txBody>
                    <a:bodyPr/>
                    <a:lstStyle/>
                    <a:p>
                      <a:r>
                        <a:rPr lang="en-US" sz="2400" dirty="0" smtClean="0"/>
                        <a:t>Change</a:t>
                      </a:r>
                      <a:endParaRPr lang="en-US" sz="2400" dirty="0"/>
                    </a:p>
                  </a:txBody>
                  <a:tcPr/>
                </a:tc>
                <a:tc>
                  <a:txBody>
                    <a:bodyPr/>
                    <a:lstStyle/>
                    <a:p>
                      <a:r>
                        <a:rPr lang="en-US" sz="2400" kern="1200" dirty="0" smtClean="0">
                          <a:solidFill>
                            <a:schemeClr val="dk1"/>
                          </a:solidFill>
                          <a:latin typeface="+mn-lt"/>
                          <a:ea typeface="+mn-ea"/>
                          <a:cs typeface="+mn-cs"/>
                        </a:rPr>
                        <a:t>Global </a:t>
                      </a:r>
                      <a:r>
                        <a:rPr lang="en-US" sz="2400" kern="1200" dirty="0" err="1" smtClean="0">
                          <a:solidFill>
                            <a:schemeClr val="dk1"/>
                          </a:solidFill>
                          <a:latin typeface="+mn-lt"/>
                          <a:ea typeface="+mn-ea"/>
                          <a:cs typeface="+mn-cs"/>
                        </a:rPr>
                        <a:t>Stratotype</a:t>
                      </a:r>
                      <a:r>
                        <a:rPr lang="en-US" sz="2400" kern="1200" dirty="0" smtClean="0">
                          <a:solidFill>
                            <a:schemeClr val="dk1"/>
                          </a:solidFill>
                          <a:latin typeface="+mn-lt"/>
                          <a:ea typeface="+mn-ea"/>
                          <a:cs typeface="+mn-cs"/>
                        </a:rPr>
                        <a:t> Section and Point (GSSP) </a:t>
                      </a:r>
                      <a:endParaRPr lang="en-US" sz="2400" dirty="0"/>
                    </a:p>
                  </a:txBody>
                  <a:tcPr/>
                </a:tc>
              </a:tr>
              <a:tr h="1101369">
                <a:tc>
                  <a:txBody>
                    <a:bodyPr/>
                    <a:lstStyle/>
                    <a:p>
                      <a:r>
                        <a:rPr lang="en-US" sz="2400" dirty="0" smtClean="0"/>
                        <a:t>Predictability</a:t>
                      </a:r>
                      <a:endParaRPr lang="en-US" sz="2400" dirty="0"/>
                    </a:p>
                  </a:txBody>
                  <a:tcPr/>
                </a:tc>
                <a:tc>
                  <a:txBody>
                    <a:bodyPr/>
                    <a:lstStyle/>
                    <a:p>
                      <a:r>
                        <a:rPr lang="en-US" sz="2400" dirty="0" smtClean="0"/>
                        <a:t>Predictability</a:t>
                      </a:r>
                      <a:endParaRPr lang="en-US" sz="2400" dirty="0"/>
                    </a:p>
                  </a:txBody>
                  <a:tcPr/>
                </a:tc>
              </a:tr>
              <a:tr h="1101369">
                <a:tc>
                  <a:txBody>
                    <a:bodyPr/>
                    <a:lstStyle/>
                    <a:p>
                      <a:r>
                        <a:rPr lang="en-US" sz="2400" dirty="0" smtClean="0"/>
                        <a:t>Hierarchical organization</a:t>
                      </a:r>
                      <a:endParaRPr lang="en-US" sz="2400" dirty="0"/>
                    </a:p>
                  </a:txBody>
                  <a:tcPr/>
                </a:tc>
                <a:tc>
                  <a:txBody>
                    <a:bodyPr/>
                    <a:lstStyle/>
                    <a:p>
                      <a:r>
                        <a:rPr lang="en-US" sz="2400" dirty="0" smtClean="0"/>
                        <a:t>Eons, eras, periods, epochs</a:t>
                      </a:r>
                      <a:endParaRPr lang="en-US" sz="2400" dirty="0"/>
                    </a:p>
                  </a:txBody>
                  <a:tcPr/>
                </a:tc>
              </a:tr>
            </a:tbl>
          </a:graphicData>
        </a:graphic>
      </p:graphicFrame>
      <p:sp>
        <p:nvSpPr>
          <p:cNvPr id="8" name="Title 7"/>
          <p:cNvSpPr>
            <a:spLocks noGrp="1"/>
          </p:cNvSpPr>
          <p:nvPr>
            <p:ph type="title"/>
          </p:nvPr>
        </p:nvSpPr>
        <p:spPr/>
        <p:txBody>
          <a:bodyPr>
            <a:normAutofit fontScale="90000"/>
          </a:bodyPr>
          <a:lstStyle/>
          <a:p>
            <a:r>
              <a:rPr lang="en-US" dirty="0" smtClean="0"/>
              <a:t>Comparison of the construction of</a:t>
            </a:r>
            <a:br>
              <a:rPr lang="en-US" dirty="0" smtClean="0"/>
            </a:br>
            <a:r>
              <a:rPr lang="en-US" dirty="0" smtClean="0"/>
              <a:t>conventional time and geologic time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381000"/>
            <a:ext cx="8229600" cy="1143000"/>
          </a:xfrm>
        </p:spPr>
        <p:txBody>
          <a:bodyPr>
            <a:normAutofit fontScale="90000"/>
          </a:bodyPr>
          <a:lstStyle/>
          <a:p>
            <a:r>
              <a:rPr lang="en-US" b="1" dirty="0" smtClean="0"/>
              <a:t>2009 Geologic Society of America Official Geologic Time Scale</a:t>
            </a:r>
            <a:endParaRPr lang="en-US" dirty="0"/>
          </a:p>
        </p:txBody>
      </p:sp>
      <p:pic>
        <p:nvPicPr>
          <p:cNvPr id="7" name="Picture 6" descr="Geologic Time Scale">
            <a:hlinkClick r:id="rId3"/>
          </p:cNvPr>
          <p:cNvPicPr/>
          <p:nvPr/>
        </p:nvPicPr>
        <p:blipFill>
          <a:blip r:embed="rId4" cstate="print"/>
          <a:srcRect/>
          <a:stretch>
            <a:fillRect/>
          </a:stretch>
        </p:blipFill>
        <p:spPr bwMode="auto">
          <a:xfrm>
            <a:off x="1143000" y="1752600"/>
            <a:ext cx="69342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Category Adjustment Model of </a:t>
            </a:r>
            <a:br>
              <a:rPr lang="en-US" dirty="0" smtClean="0"/>
            </a:br>
            <a:r>
              <a:rPr lang="en-US" dirty="0" smtClean="0"/>
              <a:t>Event Estimation</a:t>
            </a:r>
            <a:endParaRPr lang="en-US" dirty="0"/>
          </a:p>
        </p:txBody>
      </p:sp>
      <p:sp>
        <p:nvSpPr>
          <p:cNvPr id="5" name="Content Placeholder 4"/>
          <p:cNvSpPr>
            <a:spLocks noGrp="1"/>
          </p:cNvSpPr>
          <p:nvPr>
            <p:ph idx="1"/>
          </p:nvPr>
        </p:nvSpPr>
        <p:spPr/>
        <p:txBody>
          <a:bodyPr>
            <a:normAutofit/>
          </a:bodyPr>
          <a:lstStyle/>
          <a:p>
            <a:r>
              <a:rPr lang="en-US" dirty="0" err="1" smtClean="0"/>
              <a:t>Huttenlocher</a:t>
            </a:r>
            <a:r>
              <a:rPr lang="en-US" dirty="0" smtClean="0"/>
              <a:t> et al. (1988)</a:t>
            </a:r>
          </a:p>
          <a:p>
            <a:pPr lvl="1"/>
            <a:r>
              <a:rPr lang="en-US" dirty="0" smtClean="0"/>
              <a:t>Combination of metric and categorical information</a:t>
            </a:r>
          </a:p>
          <a:p>
            <a:pPr lvl="1"/>
            <a:r>
              <a:rPr lang="en-US" dirty="0" smtClean="0"/>
              <a:t>Retrieval of information at level required</a:t>
            </a:r>
          </a:p>
          <a:p>
            <a:pPr lvl="1"/>
            <a:r>
              <a:rPr lang="en-US" dirty="0" smtClean="0"/>
              <a:t>Use of event boundaries to estimate dates</a:t>
            </a:r>
          </a:p>
          <a:p>
            <a:pPr lvl="1"/>
            <a:r>
              <a:rPr lang="en-US" dirty="0" smtClean="0"/>
              <a:t>Variation occurs due to imprecision of event boundaries</a:t>
            </a:r>
          </a:p>
          <a:p>
            <a:pPr lvl="1"/>
            <a:r>
              <a:rPr lang="en-US" dirty="0" smtClean="0"/>
              <a:t>Without lower-level information, retrieval automatically defaults to higher-level</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fontScale="90000"/>
          </a:bodyPr>
          <a:lstStyle/>
          <a:p>
            <a:r>
              <a:rPr lang="en-US" dirty="0" smtClean="0"/>
              <a:t>Implications of a </a:t>
            </a:r>
            <a:br>
              <a:rPr lang="en-US" dirty="0" smtClean="0"/>
            </a:br>
            <a:r>
              <a:rPr lang="en-US" dirty="0" smtClean="0"/>
              <a:t>Category Adjustment Model on </a:t>
            </a:r>
            <a:br>
              <a:rPr lang="en-US" dirty="0" smtClean="0"/>
            </a:br>
            <a:r>
              <a:rPr lang="en-US" dirty="0" smtClean="0"/>
              <a:t>Representations of Extreme Magnitudes </a:t>
            </a:r>
            <a:endParaRPr lang="en-US" dirty="0"/>
          </a:p>
        </p:txBody>
      </p:sp>
      <p:sp>
        <p:nvSpPr>
          <p:cNvPr id="3" name="Content Placeholder 2"/>
          <p:cNvSpPr>
            <a:spLocks noGrp="1"/>
          </p:cNvSpPr>
          <p:nvPr>
            <p:ph idx="1"/>
          </p:nvPr>
        </p:nvSpPr>
        <p:spPr>
          <a:xfrm>
            <a:off x="457200" y="2133600"/>
            <a:ext cx="8229600" cy="4525963"/>
          </a:xfrm>
        </p:spPr>
        <p:txBody>
          <a:bodyPr>
            <a:normAutofit fontScale="85000" lnSpcReduction="20000"/>
          </a:bodyPr>
          <a:lstStyle/>
          <a:p>
            <a:r>
              <a:rPr lang="en-US" dirty="0" smtClean="0"/>
              <a:t>Saliency of events near boundaries</a:t>
            </a:r>
          </a:p>
          <a:p>
            <a:pPr lvl="1"/>
            <a:r>
              <a:rPr lang="en-US" dirty="0" smtClean="0"/>
              <a:t>Boundaries can be located at ends of the Geologic Time Scale or locally within specific sections</a:t>
            </a:r>
          </a:p>
          <a:p>
            <a:pPr lvl="1">
              <a:buNone/>
            </a:pPr>
            <a:endParaRPr lang="en-US" dirty="0" smtClean="0"/>
          </a:p>
          <a:p>
            <a:r>
              <a:rPr lang="en-US" dirty="0" smtClean="0"/>
              <a:t>Increased variation within conceptual categories</a:t>
            </a:r>
          </a:p>
          <a:p>
            <a:endParaRPr lang="en-US" dirty="0" smtClean="0"/>
          </a:p>
          <a:p>
            <a:r>
              <a:rPr lang="en-US" dirty="0" smtClean="0"/>
              <a:t>Disproportionately located events will skew representation of duration</a:t>
            </a:r>
          </a:p>
          <a:p>
            <a:pPr lvl="1"/>
            <a:r>
              <a:rPr lang="en-US" dirty="0" smtClean="0"/>
              <a:t>Presentation of events during Phanerozoic and not during Precambrian will result in students overestimating duration in Phanerozoic and underestimating duration in Precambrian</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down)">
                                      <p:cBhvr>
                                        <p:cTn id="20" dur="500"/>
                                        <p:tgtEl>
                                          <p:spTgt spid="3">
                                            <p:txEl>
                                              <p:pRg st="5" end="5"/>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dow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1"/>
            <a:ext cx="8229600" cy="914399"/>
          </a:xfrm>
        </p:spPr>
        <p:txBody>
          <a:bodyPr>
            <a:normAutofit/>
          </a:bodyPr>
          <a:lstStyle/>
          <a:p>
            <a:pPr marL="0" indent="0">
              <a:buNone/>
            </a:pPr>
            <a:r>
              <a:rPr lang="en-US" sz="2000" b="1" dirty="0" smtClean="0"/>
              <a:t>Temporal </a:t>
            </a:r>
            <a:r>
              <a:rPr lang="en-US" sz="2000" b="1" dirty="0"/>
              <a:t>categories of geologic time assigned by in-service teachers, </a:t>
            </a:r>
            <a:r>
              <a:rPr lang="en-US" sz="2000" b="1" i="1" dirty="0"/>
              <a:t>taken from Trend, 2001</a:t>
            </a:r>
            <a:endParaRPr lang="en-US" sz="2000" b="1" dirty="0"/>
          </a:p>
          <a:p>
            <a:endParaRPr lang="en-US" sz="2000" dirty="0"/>
          </a:p>
        </p:txBody>
      </p:sp>
      <p:pic>
        <p:nvPicPr>
          <p:cNvPr id="4" name="Picture 3"/>
          <p:cNvPicPr/>
          <p:nvPr/>
        </p:nvPicPr>
        <p:blipFill>
          <a:blip r:embed="rId3" cstate="print"/>
          <a:srcRect l="28750" t="26000" r="27500" b="14000"/>
          <a:stretch>
            <a:fillRect/>
          </a:stretch>
        </p:blipFill>
        <p:spPr bwMode="auto">
          <a:xfrm>
            <a:off x="533400" y="86995"/>
            <a:ext cx="7543800" cy="6009005"/>
          </a:xfrm>
          <a:prstGeom prst="rect">
            <a:avLst/>
          </a:prstGeom>
          <a:noFill/>
          <a:ln w="9525">
            <a:noFill/>
            <a:miter lim="800000"/>
            <a:headEnd/>
            <a:tailEnd/>
          </a:ln>
        </p:spPr>
      </p:pic>
      <p:sp>
        <p:nvSpPr>
          <p:cNvPr id="5" name="Rectangle 4"/>
          <p:cNvSpPr/>
          <p:nvPr/>
        </p:nvSpPr>
        <p:spPr>
          <a:xfrm>
            <a:off x="1676400" y="3200400"/>
            <a:ext cx="1828800" cy="914400"/>
          </a:xfrm>
          <a:prstGeom prst="rect">
            <a:avLst/>
          </a:prstGeom>
          <a:solidFill>
            <a:srgbClr val="00B05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76600" y="1828800"/>
            <a:ext cx="2209800" cy="1676400"/>
          </a:xfrm>
          <a:prstGeom prst="rect">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86400" y="762000"/>
            <a:ext cx="1905000" cy="1905000"/>
          </a:xfrm>
          <a:prstGeom prst="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133600" y="6581001"/>
            <a:ext cx="472571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effectLst/>
                <a:ea typeface="Calibri" pitchFamily="34" charset="0"/>
                <a:cs typeface="Times New Roman" pitchFamily="18" charset="0"/>
              </a:rPr>
              <a:t>Geologic time assessment item from the Geoscience Concept Inventory</a:t>
            </a:r>
            <a:endParaRPr kumimoji="0" lang="en-US" sz="1200" b="0" i="0" u="none" strike="noStrike" cap="none" normalizeH="0" baseline="0" dirty="0" smtClean="0">
              <a:ln>
                <a:noFill/>
              </a:ln>
              <a:effectLst/>
              <a:cs typeface="Arial" pitchFamily="34" charset="0"/>
            </a:endParaRPr>
          </a:p>
        </p:txBody>
      </p:sp>
      <p:sp>
        <p:nvSpPr>
          <p:cNvPr id="6" name="Rectangle 5"/>
          <p:cNvSpPr/>
          <p:nvPr/>
        </p:nvSpPr>
        <p:spPr>
          <a:xfrm>
            <a:off x="2057400" y="60198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p:cNvSpPr>
            <a:spLocks noChangeArrowheads="1"/>
          </p:cNvSpPr>
          <p:nvPr/>
        </p:nvSpPr>
        <p:spPr bwMode="auto">
          <a:xfrm>
            <a:off x="0" y="312003"/>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Which of the figures below do you think most closely represents changes in life on Earth over time?      </a:t>
            </a:r>
          </a:p>
          <a:p>
            <a:pPr marL="0" marR="0" lvl="0" indent="0" algn="ctr" defTabSz="914400" rtl="0" eaLnBrk="1" fontAlgn="base" latinLnBrk="0" hangingPunct="1">
              <a:lnSpc>
                <a:spcPct val="100000"/>
              </a:lnSpc>
              <a:spcBef>
                <a:spcPct val="0"/>
              </a:spcBef>
              <a:spcAft>
                <a:spcPct val="0"/>
              </a:spcAft>
              <a:buClrTx/>
              <a:buSzTx/>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Choose one:	</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B	C	D	E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553" name="Picture 1"/>
          <p:cNvPicPr>
            <a:picLocks noChangeAspect="1" noChangeArrowheads="1"/>
          </p:cNvPicPr>
          <p:nvPr/>
        </p:nvPicPr>
        <p:blipFill>
          <a:blip r:embed="rId3" cstate="print"/>
          <a:srcRect/>
          <a:stretch>
            <a:fillRect/>
          </a:stretch>
        </p:blipFill>
        <p:spPr bwMode="auto">
          <a:xfrm>
            <a:off x="2209800" y="1143000"/>
            <a:ext cx="4486275" cy="5410200"/>
          </a:xfrm>
          <a:prstGeom prst="rect">
            <a:avLst/>
          </a:prstGeom>
          <a:noFill/>
        </p:spPr>
      </p:pic>
      <p:sp>
        <p:nvSpPr>
          <p:cNvPr id="23555" name="Rectangle 3"/>
          <p:cNvSpPr>
            <a:spLocks noChangeArrowheads="1"/>
          </p:cNvSpPr>
          <p:nvPr/>
        </p:nvSpPr>
        <p:spPr bwMode="auto">
          <a:xfrm>
            <a:off x="45720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Oval 9"/>
          <p:cNvSpPr/>
          <p:nvPr/>
        </p:nvSpPr>
        <p:spPr>
          <a:xfrm>
            <a:off x="4800600" y="914400"/>
            <a:ext cx="1981200" cy="2895600"/>
          </a:xfrm>
          <a:prstGeom prst="ellipse">
            <a:avLst/>
          </a:prstGeom>
          <a:solidFill>
            <a:srgbClr val="4F81BD">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Telescoping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People report events occurring more recently than they actually occurred (</a:t>
            </a:r>
            <a:r>
              <a:rPr lang="en-US" dirty="0" err="1" smtClean="0"/>
              <a:t>Huttenlocher</a:t>
            </a:r>
            <a:r>
              <a:rPr lang="en-US" dirty="0" smtClean="0"/>
              <a:t>, et al., 1988; </a:t>
            </a:r>
            <a:r>
              <a:rPr lang="en-US" dirty="0" err="1" smtClean="0"/>
              <a:t>Neter</a:t>
            </a:r>
            <a:r>
              <a:rPr lang="en-US" dirty="0" smtClean="0"/>
              <a:t> &amp; </a:t>
            </a:r>
            <a:r>
              <a:rPr lang="en-US" dirty="0" err="1" smtClean="0"/>
              <a:t>Waksberg</a:t>
            </a:r>
            <a:r>
              <a:rPr lang="en-US" dirty="0" smtClean="0"/>
              <a:t>, 1964)</a:t>
            </a:r>
          </a:p>
          <a:p>
            <a:endParaRPr lang="en-US" dirty="0" smtClean="0"/>
          </a:p>
          <a:p>
            <a:r>
              <a:rPr lang="en-US" dirty="0" smtClean="0"/>
              <a:t>Forward telescoping is also a common error people make regarding geologic events (Hofstadter, 1985; Trend, 1998, 2000, 2001; </a:t>
            </a:r>
            <a:r>
              <a:rPr lang="en-US" dirty="0" err="1" smtClean="0"/>
              <a:t>Catley</a:t>
            </a:r>
            <a:r>
              <a:rPr lang="en-US" dirty="0" smtClean="0"/>
              <a:t> &amp; </a:t>
            </a:r>
            <a:r>
              <a:rPr lang="en-US" dirty="0" err="1" smtClean="0"/>
              <a:t>Novick</a:t>
            </a:r>
            <a:r>
              <a:rPr lang="en-US" dirty="0" smtClean="0"/>
              <a:t>, 2008) </a:t>
            </a:r>
          </a:p>
          <a:p>
            <a:endParaRPr lang="en-US" dirty="0" smtClean="0"/>
          </a:p>
          <a:p>
            <a:r>
              <a:rPr lang="en-US" dirty="0" smtClean="0"/>
              <a:t>Forward telescoping may occur because of an inherent asymmetry in our experience with the passage of time (</a:t>
            </a:r>
            <a:r>
              <a:rPr lang="en-US" dirty="0" err="1" smtClean="0"/>
              <a:t>Zakcs</a:t>
            </a:r>
            <a:r>
              <a:rPr lang="en-US" dirty="0" smtClean="0"/>
              <a:t> &amp; </a:t>
            </a:r>
            <a:r>
              <a:rPr lang="en-US" dirty="0" err="1" smtClean="0"/>
              <a:t>Tversky</a:t>
            </a:r>
            <a:r>
              <a:rPr lang="en-US" dirty="0" smtClean="0"/>
              <a:t>, 2001)</a:t>
            </a:r>
          </a:p>
          <a:p>
            <a:pPr lvl="1"/>
            <a:r>
              <a:rPr lang="en-US" dirty="0" smtClean="0"/>
              <a:t>A decrease in the accuracy of memory over time may result in the reliance on larger event boundaries (</a:t>
            </a:r>
            <a:r>
              <a:rPr lang="en-US" dirty="0" err="1" smtClean="0"/>
              <a:t>Huttenlocher</a:t>
            </a:r>
            <a:r>
              <a:rPr lang="en-US" dirty="0" smtClean="0"/>
              <a:t>, et al., 1988)</a:t>
            </a:r>
          </a:p>
          <a:p>
            <a:pPr lvl="1"/>
            <a:r>
              <a:rPr lang="en-US" dirty="0" smtClean="0"/>
              <a:t>Our memory for recent events should be OK</a:t>
            </a:r>
          </a:p>
          <a:p>
            <a:pPr lvl="1"/>
            <a:r>
              <a:rPr lang="en-US" dirty="0" smtClean="0"/>
              <a:t>There will therefore be more error in the placement of events as you move backward in time, and less error in backward dating as you move closer to the present</a:t>
            </a:r>
          </a:p>
          <a:p>
            <a:pPr lvl="1"/>
            <a:r>
              <a:rPr lang="en-US" dirty="0" smtClean="0"/>
              <a:t>An aggregate forward bias of reported dates is expected by this model (</a:t>
            </a:r>
            <a:r>
              <a:rPr lang="en-US" dirty="0" err="1" smtClean="0"/>
              <a:t>Huttenlocher</a:t>
            </a:r>
            <a:r>
              <a:rPr lang="en-US" dirty="0" smtClean="0"/>
              <a:t>, et al., 1988).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724</TotalTime>
  <Words>1530</Words>
  <Application>Microsoft Office PowerPoint</Application>
  <PresentationFormat>On-screen Show (4:3)</PresentationFormat>
  <Paragraphs>237</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Representation and Understanding of Temporal Information</vt:lpstr>
      <vt:lpstr>Premise of talk</vt:lpstr>
      <vt:lpstr>Comparison of the construction of conventional time and geologic time</vt:lpstr>
      <vt:lpstr>2009 Geologic Society of America Official Geologic Time Scale</vt:lpstr>
      <vt:lpstr>Category Adjustment Model of  Event Estimation</vt:lpstr>
      <vt:lpstr>Implications of a  Category Adjustment Model on  Representations of Extreme Magnitudes </vt:lpstr>
      <vt:lpstr>Slide 7</vt:lpstr>
      <vt:lpstr>Slide 8</vt:lpstr>
      <vt:lpstr>Forward Telescoping</vt:lpstr>
      <vt:lpstr>Implication of a  Category Adjustment Model on Teaching Extreme Scales</vt:lpstr>
      <vt:lpstr>A Common Strategy: Spatial Analogy</vt:lpstr>
      <vt:lpstr>Spatial Analogy is Important</vt:lpstr>
      <vt:lpstr>Hierarchical Alignment Activity</vt:lpstr>
      <vt:lpstr>Hierarchical Alignment Activity</vt:lpstr>
      <vt:lpstr>Examples of timelines</vt:lpstr>
      <vt:lpstr>Methods</vt:lpstr>
      <vt:lpstr>              Question is on the left                                 Analysis of responses is on the right</vt:lpstr>
      <vt:lpstr>Slide 18</vt:lpstr>
      <vt:lpstr>Slide 19</vt:lpstr>
      <vt:lpstr>Slide 20</vt:lpstr>
      <vt:lpstr>Slide 21</vt:lpstr>
      <vt:lpstr>Summary of results</vt:lpstr>
      <vt:lpstr>Implications and future directions</vt:lpstr>
      <vt:lpstr>Slide 24</vt:lpstr>
      <vt:lpstr>Questions and Comments</vt:lpstr>
      <vt:lpstr>Preconceived notions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ilyse</dc:creator>
  <cp:lastModifiedBy>ilyse</cp:lastModifiedBy>
  <cp:revision>23</cp:revision>
  <dcterms:created xsi:type="dcterms:W3CDTF">2012-02-23T13:30:45Z</dcterms:created>
  <dcterms:modified xsi:type="dcterms:W3CDTF">2012-02-27T16:55:35Z</dcterms:modified>
</cp:coreProperties>
</file>