
<file path=[Content_Types].xml><?xml version="1.0" encoding="utf-8"?>
<Types xmlns="http://schemas.openxmlformats.org/package/2006/content-types">
  <Override PartName="/ppt/slideLayouts/slideLayout6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10.xml" ContentType="application/vnd.openxmlformats-officedocument.presentationml.slideLayout+xml"/>
  <Default Extension="bin" ContentType="application/vnd.openxmlformats-officedocument.presentationml.printerSettings"/>
  <Override PartName="/ppt/slides/slide22.xml" ContentType="application/vnd.openxmlformats-officedocument.presentationml.slide+xml"/>
  <Override PartName="/ppt/slides/slide20.xml" ContentType="application/vnd.openxmlformats-officedocument.presentationml.slide+xml"/>
  <Override PartName="/ppt/slides/slide26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slides/slide31.xml" ContentType="application/vnd.openxmlformats-officedocument.presentationml.slide+xml"/>
  <Override PartName="/ppt/slides/slide28.xml" ContentType="application/vnd.openxmlformats-officedocument.presentationml.slide+xml"/>
  <Override PartName="/ppt/presentation.xml" ContentType="application/vnd.openxmlformats-officedocument.presentationml.presentation.main+xml"/>
  <Default Extension="png" ContentType="image/png"/>
  <Override PartName="/docProps/core.xml" ContentType="application/vnd.openxmlformats-package.core-properties+xml"/>
  <Override PartName="/ppt/slides/slide1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18.xml" ContentType="application/vnd.openxmlformats-officedocument.presentationml.slide+xml"/>
  <Override PartName="/ppt/slides/slide12.xml" ContentType="application/vnd.openxmlformats-officedocument.presentationml.slide+xml"/>
  <Override PartName="/ppt/slides/slide4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16.xml" ContentType="application/vnd.openxmlformats-officedocument.presentationml.slide+xml"/>
  <Override PartName="/ppt/slides/slide8.xml" ContentType="application/vnd.openxmlformats-officedocument.presentationml.slide+xml"/>
  <Override PartName="/ppt/theme/theme1.xml" ContentType="application/vnd.openxmlformats-officedocument.theme+xml"/>
  <Override PartName="/ppt/slides/slide2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21.xml" ContentType="application/vnd.openxmlformats-officedocument.presentationml.slide+xml"/>
  <Override PartName="/ppt/slides/slide23.xml" ContentType="application/vnd.openxmlformats-officedocument.presentationml.slide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slides/slide29.xml" ContentType="application/vnd.openxmlformats-officedocument.presentationml.slide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Default Extension="xml" ContentType="application/xml"/>
  <Default Extension="jpeg" ContentType="image/jpeg"/>
  <Default Extension="rels" ContentType="application/vnd.openxmlformats-package.relationshi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5.xml" ContentType="application/vnd.openxmlformats-officedocument.presentationml.slide+xml"/>
  <Override PartName="/ppt/slides/slide9.xml" ContentType="application/vnd.openxmlformats-officedocument.presentationml.slide+xml"/>
  <Override PartName="/ppt/slides/slide7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19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3.xml" ContentType="application/vnd.openxmlformats-officedocument.presentationml.slide+xml"/>
  <Override PartName="/ppt/tableStyles.xml" ContentType="application/vnd.openxmlformats-officedocument.presentationml.tableStyles+xml"/>
  <Override PartName="/ppt/slides/slide5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1" r:id="rId5"/>
    <p:sldId id="259" r:id="rId6"/>
    <p:sldId id="266" r:id="rId7"/>
    <p:sldId id="267" r:id="rId8"/>
    <p:sldId id="268" r:id="rId9"/>
    <p:sldId id="269" r:id="rId10"/>
    <p:sldId id="270" r:id="rId11"/>
    <p:sldId id="262" r:id="rId12"/>
    <p:sldId id="272" r:id="rId13"/>
    <p:sldId id="274" r:id="rId14"/>
    <p:sldId id="275" r:id="rId15"/>
    <p:sldId id="276" r:id="rId16"/>
    <p:sldId id="277" r:id="rId17"/>
    <p:sldId id="278" r:id="rId18"/>
    <p:sldId id="273" r:id="rId19"/>
    <p:sldId id="271" r:id="rId20"/>
    <p:sldId id="279" r:id="rId21"/>
    <p:sldId id="281" r:id="rId22"/>
    <p:sldId id="284" r:id="rId23"/>
    <p:sldId id="282" r:id="rId24"/>
    <p:sldId id="283" r:id="rId25"/>
    <p:sldId id="280" r:id="rId26"/>
    <p:sldId id="285" r:id="rId27"/>
    <p:sldId id="286" r:id="rId28"/>
    <p:sldId id="287" r:id="rId29"/>
    <p:sldId id="288" r:id="rId30"/>
    <p:sldId id="289" r:id="rId31"/>
    <p:sldId id="290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>
      <p:cViewPr>
        <p:scale>
          <a:sx n="150" d="100"/>
          <a:sy n="150" d="100"/>
        </p:scale>
        <p:origin x="-10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19" Type="http://schemas.openxmlformats.org/officeDocument/2006/relationships/slide" Target="slides/slide18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3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8DE55-4B35-4B01-8641-2DC2D05740A5}" type="datetimeFigureOut">
              <a:rPr lang="en-US" smtClean="0"/>
              <a:pPr/>
              <a:t>2/26/12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A8840-A53A-49C1-831F-884D17450D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8DE55-4B35-4B01-8641-2DC2D05740A5}" type="datetimeFigureOut">
              <a:rPr lang="en-US" smtClean="0"/>
              <a:pPr/>
              <a:t>2/26/12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A8840-A53A-49C1-831F-884D17450D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8DE55-4B35-4B01-8641-2DC2D05740A5}" type="datetimeFigureOut">
              <a:rPr lang="en-US" smtClean="0"/>
              <a:pPr/>
              <a:t>2/26/12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A8840-A53A-49C1-831F-884D17450D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8DE55-4B35-4B01-8641-2DC2D05740A5}" type="datetimeFigureOut">
              <a:rPr lang="en-US" smtClean="0"/>
              <a:pPr/>
              <a:t>2/26/12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A8840-A53A-49C1-831F-884D17450D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8DE55-4B35-4B01-8641-2DC2D05740A5}" type="datetimeFigureOut">
              <a:rPr lang="en-US" smtClean="0"/>
              <a:pPr/>
              <a:t>2/26/12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A8840-A53A-49C1-831F-884D17450D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8DE55-4B35-4B01-8641-2DC2D05740A5}" type="datetimeFigureOut">
              <a:rPr lang="en-US" smtClean="0"/>
              <a:pPr/>
              <a:t>2/26/12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A8840-A53A-49C1-831F-884D17450D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8DE55-4B35-4B01-8641-2DC2D05740A5}" type="datetimeFigureOut">
              <a:rPr lang="en-US" smtClean="0"/>
              <a:pPr/>
              <a:t>2/26/12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A8840-A53A-49C1-831F-884D17450D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8DE55-4B35-4B01-8641-2DC2D05740A5}" type="datetimeFigureOut">
              <a:rPr lang="en-US" smtClean="0"/>
              <a:pPr/>
              <a:t>2/26/12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A8840-A53A-49C1-831F-884D17450D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8DE55-4B35-4B01-8641-2DC2D05740A5}" type="datetimeFigureOut">
              <a:rPr lang="en-US" smtClean="0"/>
              <a:pPr/>
              <a:t>2/26/12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A8840-A53A-49C1-831F-884D17450D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8DE55-4B35-4B01-8641-2DC2D05740A5}" type="datetimeFigureOut">
              <a:rPr lang="en-US" smtClean="0"/>
              <a:pPr/>
              <a:t>2/26/12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A8840-A53A-49C1-831F-884D17450D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8DE55-4B35-4B01-8641-2DC2D05740A5}" type="datetimeFigureOut">
              <a:rPr lang="en-US" smtClean="0"/>
              <a:pPr/>
              <a:t>2/26/12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A8840-A53A-49C1-831F-884D17450D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8DE55-4B35-4B01-8641-2DC2D05740A5}" type="datetimeFigureOut">
              <a:rPr lang="en-US" smtClean="0"/>
              <a:pPr/>
              <a:t>2/26/12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3A8840-A53A-49C1-831F-884D17450DD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885" y="2130425"/>
            <a:ext cx="8527527" cy="1470025"/>
          </a:xfrm>
        </p:spPr>
        <p:txBody>
          <a:bodyPr>
            <a:noAutofit/>
          </a:bodyPr>
          <a:lstStyle/>
          <a:p>
            <a:r>
              <a:rPr lang="en-US" sz="6000" dirty="0" smtClean="0">
                <a:solidFill>
                  <a:schemeClr val="bg1"/>
                </a:solidFill>
              </a:rPr>
              <a:t>Geologic Time and other </a:t>
            </a:r>
            <a:br>
              <a:rPr lang="en-US" sz="6000" dirty="0" smtClean="0">
                <a:solidFill>
                  <a:schemeClr val="bg1"/>
                </a:solidFill>
              </a:rPr>
            </a:br>
            <a:r>
              <a:rPr lang="en-US" sz="8000" dirty="0" smtClean="0">
                <a:solidFill>
                  <a:schemeClr val="bg1"/>
                </a:solidFill>
              </a:rPr>
              <a:t>BIG</a:t>
            </a:r>
            <a:r>
              <a:rPr lang="en-US" sz="6000" dirty="0" smtClean="0">
                <a:solidFill>
                  <a:schemeClr val="bg1"/>
                </a:solidFill>
              </a:rPr>
              <a:t> Numbers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599" y="3886200"/>
            <a:ext cx="7287881" cy="2834702"/>
          </a:xfrm>
        </p:spPr>
        <p:txBody>
          <a:bodyPr>
            <a:normAutofit/>
          </a:bodyPr>
          <a:lstStyle/>
          <a:p>
            <a:endParaRPr lang="en-US" sz="2400" dirty="0" smtClean="0">
              <a:solidFill>
                <a:schemeClr val="tx1"/>
              </a:solidFill>
            </a:endParaRPr>
          </a:p>
          <a:p>
            <a:endParaRPr lang="en-US" sz="240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en-US" sz="2400" dirty="0" smtClean="0">
                <a:solidFill>
                  <a:schemeClr val="tx1"/>
                </a:solidFill>
              </a:rPr>
              <a:t>									</a:t>
            </a:r>
          </a:p>
          <a:p>
            <a:pPr>
              <a:spcBef>
                <a:spcPts val="0"/>
              </a:spcBef>
            </a:pPr>
            <a:endParaRPr lang="en-US" sz="240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en-US" sz="2400" dirty="0" smtClean="0">
                <a:solidFill>
                  <a:schemeClr val="tx1"/>
                </a:solidFill>
              </a:rPr>
              <a:t>									</a:t>
            </a:r>
            <a:r>
              <a:rPr lang="en-US" sz="1800" dirty="0" smtClean="0">
                <a:solidFill>
                  <a:schemeClr val="bg1"/>
                </a:solidFill>
              </a:rPr>
              <a:t>Roger Steinberg</a:t>
            </a:r>
          </a:p>
          <a:p>
            <a:pPr>
              <a:spcBef>
                <a:spcPts val="0"/>
              </a:spcBef>
            </a:pPr>
            <a:r>
              <a:rPr lang="en-US" sz="1800" dirty="0" smtClean="0">
                <a:solidFill>
                  <a:schemeClr val="bg1"/>
                </a:solidFill>
              </a:rPr>
              <a:t>									Del Mar College </a:t>
            </a:r>
          </a:p>
          <a:p>
            <a:pPr>
              <a:spcBef>
                <a:spcPts val="0"/>
              </a:spcBef>
            </a:pPr>
            <a:r>
              <a:rPr lang="en-US" sz="1800" dirty="0" smtClean="0">
                <a:solidFill>
                  <a:schemeClr val="bg1"/>
                </a:solidFill>
              </a:rPr>
              <a:t>					   				   Corpus Christi, TX</a:t>
            </a:r>
          </a:p>
          <a:p>
            <a:pPr>
              <a:spcBef>
                <a:spcPts val="0"/>
              </a:spcBef>
            </a:pPr>
            <a:r>
              <a:rPr lang="en-US" sz="1800" dirty="0" smtClean="0">
                <a:solidFill>
                  <a:schemeClr val="bg1"/>
                </a:solidFill>
              </a:rPr>
              <a:t> 											February 26</a:t>
            </a:r>
            <a:r>
              <a:rPr lang="en-US" sz="1800" smtClean="0">
                <a:solidFill>
                  <a:schemeClr val="bg1"/>
                </a:solidFill>
              </a:rPr>
              <a:t>-28, </a:t>
            </a:r>
            <a:r>
              <a:rPr lang="en-US" sz="1800" dirty="0" smtClean="0">
                <a:solidFill>
                  <a:schemeClr val="bg1"/>
                </a:solidFill>
              </a:rPr>
              <a:t>2012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5046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4,600,000,000 Dots?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Content Placeholder 8" descr="Football Field 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8897" r="-78897"/>
          <a:stretch>
            <a:fillRect/>
          </a:stretch>
        </p:blipFill>
        <p:spPr>
          <a:xfrm>
            <a:off x="3548894" y="3375189"/>
            <a:ext cx="5595106" cy="3077094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751" y="975351"/>
            <a:ext cx="3971849" cy="51423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44344" y="983818"/>
            <a:ext cx="45501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Replace each dot with a 50” by 200” sheet 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of 1 million dots = 5,000,000,000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92 rows instead of 100 = 4,600,000,000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				      = 208’ by 1533’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93266" y="3029143"/>
            <a:ext cx="621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160’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18186" y="4696133"/>
            <a:ext cx="594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300’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02968" y="2629023"/>
            <a:ext cx="2909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dirty="0" smtClean="0">
                <a:solidFill>
                  <a:schemeClr val="bg1"/>
                </a:solidFill>
              </a:rPr>
              <a:t>Compared to a football field: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bldLvl="5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9758" y="961224"/>
            <a:ext cx="5334003" cy="955197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dirty="0" smtClean="0">
                <a:solidFill>
                  <a:schemeClr val="bg1"/>
                </a:solidFill>
              </a:rPr>
              <a:t>The size of the paper needed    	   for 4.6 billion dots: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6565" y="947494"/>
            <a:ext cx="633984" cy="914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6565" y="1861894"/>
            <a:ext cx="633984" cy="914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6565" y="2776294"/>
            <a:ext cx="633984" cy="914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6565" y="3690694"/>
            <a:ext cx="633984" cy="914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6565" y="4605094"/>
            <a:ext cx="633984" cy="914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0549" y="947494"/>
            <a:ext cx="225552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0549" y="1861894"/>
            <a:ext cx="225552" cy="914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0549" y="2776294"/>
            <a:ext cx="225552" cy="9144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0549" y="3690694"/>
            <a:ext cx="225552" cy="914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0549" y="4605094"/>
            <a:ext cx="225552" cy="9144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869758" y="2776294"/>
            <a:ext cx="4974890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1.3 football fields wide </a:t>
            </a:r>
          </a:p>
          <a:p>
            <a:r>
              <a:rPr lang="en-US" sz="4000" dirty="0" smtClean="0">
                <a:solidFill>
                  <a:schemeClr val="bg1"/>
                </a:solidFill>
              </a:rPr>
              <a:t>5.1 football fields long! </a:t>
            </a:r>
          </a:p>
          <a:p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7208" y="5522299"/>
            <a:ext cx="633984" cy="9753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4787" y="5528058"/>
            <a:ext cx="225552" cy="8534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747933" y="508000"/>
            <a:ext cx="593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208’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86133" y="3117334"/>
            <a:ext cx="703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1533’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24425" y="446424"/>
            <a:ext cx="47257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 Other Big Numbers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9878" y="2474893"/>
            <a:ext cx="25992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2800" dirty="0" smtClean="0">
                <a:solidFill>
                  <a:schemeClr val="bg1"/>
                </a:solidFill>
              </a:rPr>
              <a:t>Diameter of Sun </a:t>
            </a:r>
          </a:p>
          <a:p>
            <a:pPr marL="342900" indent="-342900"/>
            <a:r>
              <a:rPr lang="en-US" sz="2800" dirty="0" smtClean="0">
                <a:solidFill>
                  <a:schemeClr val="bg1"/>
                </a:solidFill>
              </a:rPr>
              <a:t>= 865,000 miles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635" y="3896783"/>
            <a:ext cx="2688166" cy="25937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32399" y="2472272"/>
            <a:ext cx="34205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Diameter of the Earth = 7930 miles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964267" y="1456267"/>
            <a:ext cx="519853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smtClean="0">
                <a:solidFill>
                  <a:schemeClr val="bg1"/>
                </a:solidFill>
              </a:rPr>
              <a:t>Visualizing the Solar System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6732" y="3572932"/>
            <a:ext cx="2006601" cy="200660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85273" y="5875867"/>
            <a:ext cx="4097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93,000,000 miles from Sun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5668" y="1516298"/>
            <a:ext cx="35390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42900"/>
            <a:r>
              <a:rPr lang="en-US" sz="2800" dirty="0" smtClean="0">
                <a:solidFill>
                  <a:schemeClr val="bg1"/>
                </a:solidFill>
              </a:rPr>
              <a:t>Shrink Sun to a gulf ball = 1.7 in. diameter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51400" y="1507070"/>
            <a:ext cx="39708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Earth is 0.155 in. diameter 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= medium-grained sand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245450" y="440973"/>
            <a:ext cx="66531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Visualizing the Solar System</a:t>
            </a:r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865" y="3124198"/>
            <a:ext cx="2074334" cy="20743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8567" y="3196176"/>
            <a:ext cx="1971291" cy="14351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664200" y="4893733"/>
            <a:ext cx="26468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…15.2 feet away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97509" y="2919140"/>
            <a:ext cx="17375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St. Peter Sandstone Sand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5668" y="1516298"/>
            <a:ext cx="35390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42900"/>
            <a:r>
              <a:rPr lang="en-US" sz="2800" dirty="0" smtClean="0">
                <a:solidFill>
                  <a:schemeClr val="bg1"/>
                </a:solidFill>
              </a:rPr>
              <a:t>Shrink Sun to a gulf ball = 1.7 in. diameter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83352" y="1507070"/>
            <a:ext cx="41389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Pluto is 0.0028 in. diameter 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= very fine sand/silt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865" y="3124198"/>
            <a:ext cx="2074334" cy="207433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655733" y="5489934"/>
            <a:ext cx="24673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…600 feet away 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3895" y="3140079"/>
            <a:ext cx="2109196" cy="204893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245450" y="440973"/>
            <a:ext cx="66531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Visualizing the Solar System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5668" y="1516298"/>
            <a:ext cx="35390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42900"/>
            <a:r>
              <a:rPr lang="en-US" sz="2800" dirty="0" smtClean="0">
                <a:solidFill>
                  <a:schemeClr val="bg1"/>
                </a:solidFill>
              </a:rPr>
              <a:t>Shrink Sun to a gulf ball = 1.7 in. diameter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51400" y="1507070"/>
            <a:ext cx="39708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Alpha Centauri is also a gulf ball ≈ 1.7 in. diameter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865" y="3124198"/>
            <a:ext cx="2074334" cy="207433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500213" y="5613400"/>
            <a:ext cx="26617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…768 miles away 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7682" y="3127840"/>
            <a:ext cx="2098490" cy="204232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245450" y="440973"/>
            <a:ext cx="66531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Visualizing the Solar System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58505" y="467430"/>
            <a:ext cx="7761485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smtClean="0">
                <a:solidFill>
                  <a:schemeClr val="bg1"/>
                </a:solidFill>
              </a:rPr>
              <a:t> </a:t>
            </a:r>
            <a:r>
              <a:rPr lang="en-US" sz="4400" dirty="0" smtClean="0">
                <a:solidFill>
                  <a:schemeClr val="bg1"/>
                </a:solidFill>
              </a:rPr>
              <a:t>Visualizing the Milky Way Galaxy</a:t>
            </a:r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4273" y="1499592"/>
            <a:ext cx="4335453" cy="352367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55654" y="5159209"/>
            <a:ext cx="8149837" cy="13490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bg1"/>
                </a:solidFill>
              </a:rPr>
              <a:t>A barred spiral galaxy ≈ 100,000 light years in diameter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bg1"/>
                </a:solidFill>
              </a:rPr>
              <a:t>Contains 100 billion to 400 billion stars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92127" y="1498659"/>
            <a:ext cx="35390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42900"/>
            <a:r>
              <a:rPr lang="en-US" sz="2800" dirty="0" smtClean="0">
                <a:solidFill>
                  <a:schemeClr val="bg1"/>
                </a:solidFill>
              </a:rPr>
              <a:t>If the Sun is a gulf ball = 1.7 in. diameter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865" y="3124198"/>
            <a:ext cx="2074334" cy="20743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0" y="1490442"/>
            <a:ext cx="4459547" cy="4832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The model of the entire galaxy of stars will have 100-400 billion spheres, some up to 100 times larger, and some 100 times smaller than the Sun, spanning a disk about 18,310,000 miles in diameter.</a:t>
            </a:r>
          </a:p>
          <a:p>
            <a:endParaRPr lang="en-US" sz="2800" dirty="0" smtClean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(77 times the distance from the Earth to the Moon)!   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758505" y="467430"/>
            <a:ext cx="7761485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smtClean="0">
                <a:solidFill>
                  <a:schemeClr val="bg1"/>
                </a:solidFill>
              </a:rPr>
              <a:t> </a:t>
            </a:r>
            <a:r>
              <a:rPr lang="en-US" sz="4400" dirty="0" smtClean="0">
                <a:solidFill>
                  <a:schemeClr val="bg1"/>
                </a:solidFill>
              </a:rPr>
              <a:t>Visualizing the Milky Way Galaxy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25" y="3901636"/>
            <a:ext cx="4401115" cy="23724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7515" y="1296417"/>
            <a:ext cx="8826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Who has been abducted by space aliens?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92170" y="3704047"/>
            <a:ext cx="425999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The vastness of  interstellar space is the reason that the starship Enterprise, even  traveling at Warp Factor 9, never left the Milky Way Galaxy!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8505" y="467430"/>
            <a:ext cx="7761485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smtClean="0">
                <a:solidFill>
                  <a:schemeClr val="bg1"/>
                </a:solidFill>
              </a:rPr>
              <a:t> </a:t>
            </a:r>
            <a:r>
              <a:rPr lang="en-US" sz="4400" dirty="0" smtClean="0">
                <a:solidFill>
                  <a:schemeClr val="bg1"/>
                </a:solidFill>
              </a:rPr>
              <a:t>Visualizing the Milky Way Galaxy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62470" y="2015067"/>
            <a:ext cx="8771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(What happens in Geology class, stays in Geology class. . .)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7864" y="2683933"/>
            <a:ext cx="8449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One question for your ‘friends’:  How did they get here?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6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16727" y="336304"/>
            <a:ext cx="499533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   </a:t>
            </a:r>
            <a:r>
              <a:rPr lang="en-US" sz="4400" dirty="0" smtClean="0">
                <a:solidFill>
                  <a:schemeClr val="bg1"/>
                </a:solidFill>
              </a:rPr>
              <a:t>Distances in Space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736" y="2878639"/>
            <a:ext cx="2794000" cy="2794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05714" y="1790290"/>
            <a:ext cx="4057140" cy="918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Let’s go to the Moon: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chemeClr val="bg1"/>
                </a:solidFill>
              </a:rPr>
              <a:t>Distance = 239,000 miles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8074" y="5926476"/>
            <a:ext cx="3624967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Apollo made it in 3 days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0820" y="1510839"/>
            <a:ext cx="4563180" cy="194035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942436" y="3950984"/>
            <a:ext cx="39568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At 60 miles/hour, our Winnebago will make it in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166 days (nonstop).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Understanding Geologic Time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056" y="1600202"/>
            <a:ext cx="8546454" cy="1329266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700" dirty="0" smtClean="0">
                <a:solidFill>
                  <a:schemeClr val="bg1"/>
                </a:solidFill>
              </a:rPr>
              <a:t>Earth is 4.6 billion years old—but how many years is that?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700" dirty="0" smtClean="0">
                <a:solidFill>
                  <a:schemeClr val="bg1"/>
                </a:solidFill>
              </a:rPr>
              <a:t>How can students comprehend this or any big number?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1278462" y="5198533"/>
            <a:ext cx="685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Let’s start with one million:  One Million Dots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8666" y="3048001"/>
            <a:ext cx="7128934" cy="1570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800" i="1" dirty="0" smtClean="0">
                <a:solidFill>
                  <a:schemeClr val="bg1"/>
                </a:solidFill>
              </a:rPr>
              <a:t>1.  Conceptually</a:t>
            </a:r>
          </a:p>
          <a:p>
            <a:pPr marL="514350" indent="-51435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800" i="1" dirty="0" smtClean="0">
                <a:solidFill>
                  <a:schemeClr val="bg1"/>
                </a:solidFill>
              </a:rPr>
              <a:t>2.  Visually</a:t>
            </a:r>
          </a:p>
          <a:p>
            <a:pPr marL="742950" indent="-74295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800" i="1" dirty="0" smtClean="0">
                <a:solidFill>
                  <a:schemeClr val="bg1"/>
                </a:solidFill>
              </a:rPr>
              <a:t>3. Quantitatively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68212" y="1358152"/>
            <a:ext cx="300757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Distance to the Sun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  93,000,000 miles</a:t>
            </a:r>
          </a:p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346" y="3583345"/>
            <a:ext cx="4409808" cy="207855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68346" y="3730505"/>
            <a:ext cx="42417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At 60 miles/hour, our Winnebago will make it in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177 years (nonstop).</a:t>
            </a: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16727" y="336304"/>
            <a:ext cx="499533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  </a:t>
            </a:r>
            <a:r>
              <a:rPr lang="en-US" sz="4400" dirty="0" smtClean="0">
                <a:solidFill>
                  <a:schemeClr val="bg1"/>
                </a:solidFill>
              </a:rPr>
              <a:t>Distances in Space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68212" y="1358152"/>
            <a:ext cx="300757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Distance to Jupiter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484,000,000 miles</a:t>
            </a:r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868346" y="3730505"/>
            <a:ext cx="426719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At 60 miles/hour, our Winnebago will make it in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921 years (nonstop).</a:t>
            </a: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345" y="3583346"/>
            <a:ext cx="4436211" cy="20697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16727" y="336304"/>
            <a:ext cx="499533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  </a:t>
            </a:r>
            <a:r>
              <a:rPr lang="en-US" sz="4400" dirty="0" smtClean="0">
                <a:solidFill>
                  <a:schemeClr val="bg1"/>
                </a:solidFill>
              </a:rPr>
              <a:t>Distances in Space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16645" y="1358152"/>
            <a:ext cx="429527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          Distance to Pluto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       3,627,000,000 miles</a:t>
            </a:r>
            <a:endParaRPr lang="en-US" sz="2800" dirty="0" smtClean="0"/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919148" y="3730505"/>
            <a:ext cx="42248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At 60 miles/hour, our Winnebago will make it in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6903 years (nonstop).</a:t>
            </a: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148" y="3574529"/>
            <a:ext cx="4392202" cy="20785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16727" y="336304"/>
            <a:ext cx="499533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  </a:t>
            </a:r>
            <a:r>
              <a:rPr lang="en-US" sz="4400" dirty="0" smtClean="0">
                <a:solidFill>
                  <a:schemeClr val="bg1"/>
                </a:solidFill>
              </a:rPr>
              <a:t>Distances in Space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16645" y="1358152"/>
            <a:ext cx="429527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  Distance to Alpha Centauri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   24,780,000,000,000 miles</a:t>
            </a:r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885280" y="3730505"/>
            <a:ext cx="425872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At 60 miles/hour, our Winnebago will make it in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47,113,849 years (nonstop).</a:t>
            </a: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278" y="3600984"/>
            <a:ext cx="4417687" cy="20080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16727" y="336304"/>
            <a:ext cx="499533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  </a:t>
            </a:r>
            <a:r>
              <a:rPr lang="en-US" sz="4400" dirty="0" smtClean="0">
                <a:solidFill>
                  <a:schemeClr val="bg1"/>
                </a:solidFill>
              </a:rPr>
              <a:t>Distances in Space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16645" y="1358152"/>
            <a:ext cx="429527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    Distance to Andromeda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    2,520,000 light years, or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         1.487 × 10</a:t>
            </a:r>
            <a:r>
              <a:rPr lang="en-US" sz="2800" baseline="30000" dirty="0" smtClean="0">
                <a:solidFill>
                  <a:schemeClr val="bg1"/>
                </a:solidFill>
              </a:rPr>
              <a:t>19 </a:t>
            </a:r>
            <a:r>
              <a:rPr lang="en-US" sz="2800" dirty="0" smtClean="0">
                <a:solidFill>
                  <a:schemeClr val="bg1"/>
                </a:solidFill>
              </a:rPr>
              <a:t>miles</a:t>
            </a:r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826011" y="3730505"/>
            <a:ext cx="43179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At 60 miles/hour, our Winnebago will make it in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28,287,670,000,000 years (nonstop).</a:t>
            </a: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810" y="3598218"/>
            <a:ext cx="4475482" cy="20548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16727" y="336304"/>
            <a:ext cx="499533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  </a:t>
            </a:r>
            <a:r>
              <a:rPr lang="en-US" sz="4400" dirty="0" smtClean="0">
                <a:solidFill>
                  <a:schemeClr val="bg1"/>
                </a:solidFill>
              </a:rPr>
              <a:t>Distances in Space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803485" y="238133"/>
            <a:ext cx="562522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Visualizing the Universe</a:t>
            </a:r>
          </a:p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0008" y="1829060"/>
            <a:ext cx="4443984" cy="361188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9891" y="5487266"/>
            <a:ext cx="8264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100 billion (100,000,000,000) stars in the average galaxy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54052" y="1133427"/>
            <a:ext cx="5635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How many stars are in the Universe?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803485" y="238133"/>
            <a:ext cx="562522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Visualizing the Universe</a:t>
            </a:r>
          </a:p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692311" y="5827956"/>
            <a:ext cx="59456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How many galaxies are in the Universe?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2750" y="1229682"/>
            <a:ext cx="3518908" cy="4398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803485" y="238133"/>
            <a:ext cx="562522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Visualizing the Universe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384" y="1134527"/>
            <a:ext cx="4341232" cy="40809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65300" y="5317063"/>
            <a:ext cx="561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Neighboring </a:t>
            </a:r>
            <a:r>
              <a:rPr lang="en-US" sz="2800" dirty="0" err="1" smtClean="0">
                <a:solidFill>
                  <a:schemeClr val="bg1"/>
                </a:solidFill>
              </a:rPr>
              <a:t>superclusters</a:t>
            </a:r>
            <a:r>
              <a:rPr lang="en-US" sz="2800" dirty="0" smtClean="0">
                <a:solidFill>
                  <a:schemeClr val="bg1"/>
                </a:solidFill>
              </a:rPr>
              <a:t> of galaxies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91272" y="5960530"/>
            <a:ext cx="5249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1 trillion galaxies in the Universe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803485" y="238133"/>
            <a:ext cx="562522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Visualizing the Universe</a:t>
            </a:r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63233" y="2075199"/>
            <a:ext cx="7594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100,000,000,000 × 1,000,000,000,000 = 10</a:t>
            </a:r>
            <a:r>
              <a:rPr lang="en-US" sz="2800" baseline="30000" dirty="0" smtClean="0">
                <a:solidFill>
                  <a:schemeClr val="bg1"/>
                </a:solidFill>
              </a:rPr>
              <a:t>23 </a:t>
            </a:r>
            <a:r>
              <a:rPr lang="en-US" sz="2800" dirty="0" smtClean="0">
                <a:solidFill>
                  <a:schemeClr val="bg1"/>
                </a:solidFill>
              </a:rPr>
              <a:t>stars 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55652" y="1243501"/>
            <a:ext cx="5635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How many stars are in the Universe?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56007" y="2667000"/>
            <a:ext cx="2463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100 sextillion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28308" y="5791200"/>
            <a:ext cx="4887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How many is that?  Is that a lot?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72733" y="3429000"/>
            <a:ext cx="5198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100,000,000,000,000,000,000,000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2900" y="4284134"/>
            <a:ext cx="8458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Recent data indicates there could be 3 times this many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or  300,000,000,000,000,000,000,000</a:t>
            </a:r>
          </a:p>
          <a:p>
            <a:r>
              <a:rPr lang="en-US" dirty="0" err="1" smtClean="0">
                <a:solidFill>
                  <a:schemeClr val="bg1"/>
                </a:solidFill>
              </a:rPr>
              <a:t>Dokkum</a:t>
            </a:r>
            <a:r>
              <a:rPr lang="en-US" dirty="0" smtClean="0">
                <a:solidFill>
                  <a:schemeClr val="bg1"/>
                </a:solidFill>
              </a:rPr>
              <a:t> and Conroy, Nature, Dec. 2010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7" grpId="0"/>
      <p:bldP spid="8" grpId="0"/>
      <p:bldP spid="9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803485" y="238133"/>
            <a:ext cx="562522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Visualizing the Universe</a:t>
            </a:r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363137" y="1110002"/>
            <a:ext cx="6646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3 × 10</a:t>
            </a:r>
            <a:r>
              <a:rPr lang="en-US" sz="2800" baseline="30000" dirty="0" smtClean="0">
                <a:solidFill>
                  <a:schemeClr val="bg1"/>
                </a:solidFill>
              </a:rPr>
              <a:t>23 </a:t>
            </a:r>
            <a:r>
              <a:rPr lang="en-US" sz="2800" dirty="0" smtClean="0">
                <a:solidFill>
                  <a:schemeClr val="bg1"/>
                </a:solidFill>
              </a:rPr>
              <a:t>stars  (300 sextillion) in the Universe     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3999" y="1896533"/>
            <a:ext cx="86952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 ... the total number of stars in the universe is greater than all the grains of sand on all the beaches of the planet Earth. (Carl Sagan)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3935" y="3904847"/>
            <a:ext cx="40131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How many grains of sand are there?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6435" y="3429000"/>
            <a:ext cx="4617565" cy="29860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19800" y="6366933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Padre Island, TX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51472" y="5156201"/>
            <a:ext cx="1701795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800" dirty="0" smtClean="0">
                <a:solidFill>
                  <a:schemeClr val="bg1"/>
                </a:solidFill>
              </a:rPr>
              <a:t>7.5 × 10</a:t>
            </a:r>
            <a:r>
              <a:rPr lang="en-US" sz="2800" baseline="30000" dirty="0" smtClean="0">
                <a:solidFill>
                  <a:schemeClr val="bg1"/>
                </a:solidFill>
              </a:rPr>
              <a:t>18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3867" y="5779869"/>
            <a:ext cx="4538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http://</a:t>
            </a:r>
            <a:r>
              <a:rPr lang="en-US" dirty="0" err="1" smtClean="0">
                <a:solidFill>
                  <a:schemeClr val="bg1"/>
                </a:solidFill>
              </a:rPr>
              <a:t>www.hawaii.edu/suremath/jsand.html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7" grpId="0"/>
      <p:bldP spid="10" grpId="0"/>
      <p:bldP spid="12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43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bg1"/>
                </a:solidFill>
              </a:rPr>
              <a:t>One Million Dots</a:t>
            </a: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155" y="1223570"/>
            <a:ext cx="6487975" cy="48659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32544" y="6165334"/>
            <a:ext cx="323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50 inches by 200 inches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803485" y="238133"/>
            <a:ext cx="562522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Visualizing the Universe</a:t>
            </a:r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363137" y="1110002"/>
            <a:ext cx="6646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3 × 10</a:t>
            </a:r>
            <a:r>
              <a:rPr lang="en-US" sz="2800" baseline="30000" dirty="0" smtClean="0">
                <a:solidFill>
                  <a:schemeClr val="bg1"/>
                </a:solidFill>
              </a:rPr>
              <a:t>23 </a:t>
            </a:r>
            <a:r>
              <a:rPr lang="en-US" sz="2800" dirty="0" smtClean="0">
                <a:solidFill>
                  <a:schemeClr val="bg1"/>
                </a:solidFill>
              </a:rPr>
              <a:t>stars  (300 sextillion) in the Universe     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5603" y="1896533"/>
            <a:ext cx="8695267" cy="5247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“That's a huge number to grasp, even for astronomers who are used to dealing in light years and trillions,” Conroy said.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"It's fun because it gets you thinking about these large numbers.” Conroy looked up how many cells are in the average human body – 50 trillion or so – and multiplied that by the 6 billion people on Earth. And he came up with about 300 sextillion.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 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So the number of stars in the universe "is equal to all the cells in the humans on Earth – a kind of funny coincidence," Conroy said.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1900" dirty="0" smtClean="0">
                <a:solidFill>
                  <a:schemeClr val="bg1"/>
                </a:solidFill>
              </a:rPr>
              <a:t>(Charlie Conroy, Department of Astrophysical Sciences, Princeton University)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803485" y="238133"/>
            <a:ext cx="562522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Visualizing the Universe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681" y="1546859"/>
            <a:ext cx="7629651" cy="48654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02576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5000 Dots by Hand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0375" y="945954"/>
            <a:ext cx="3971849" cy="51423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46969" y="6126849"/>
            <a:ext cx="66342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Cut and tape 200 of these: (5000) (200) = 1,000,000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bg1"/>
                </a:solidFill>
              </a:rPr>
              <a:t>One Million Dots</a:t>
            </a: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730" y="1530363"/>
            <a:ext cx="6487975" cy="48659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bg1"/>
                </a:solidFill>
              </a:rPr>
              <a:t>One Million Dots</a:t>
            </a: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942" y="1546321"/>
            <a:ext cx="6487976" cy="48659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bg1"/>
                </a:solidFill>
              </a:rPr>
              <a:t>One Million Dots</a:t>
            </a: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169" y="1510103"/>
            <a:ext cx="6536267" cy="4902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5000 Dots by Computer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2679" y="1417638"/>
            <a:ext cx="3971849" cy="51423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125,000 Dots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1287" y="1417638"/>
            <a:ext cx="2716293" cy="51482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5037</TotalTime>
  <Words>1024</Words>
  <Application>Microsoft Macintosh PowerPoint</Application>
  <PresentationFormat>On-screen Show (4:3)</PresentationFormat>
  <Paragraphs>139</Paragraphs>
  <Slides>31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Geologic Time and other  BIG Numbers</vt:lpstr>
      <vt:lpstr>Understanding Geologic Time</vt:lpstr>
      <vt:lpstr>One Million Dots</vt:lpstr>
      <vt:lpstr>5000 Dots by Hand</vt:lpstr>
      <vt:lpstr>One Million Dots</vt:lpstr>
      <vt:lpstr>One Million Dots</vt:lpstr>
      <vt:lpstr>One Million Dots</vt:lpstr>
      <vt:lpstr>5000 Dots by Computer</vt:lpstr>
      <vt:lpstr>125,000 Dots</vt:lpstr>
      <vt:lpstr>4,600,000,000 Dots?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</vt:vector>
  </TitlesOfParts>
  <Company>Texas A&amp;M University-Corpus Christi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Geologic Time and other  BIG Numbers</dc:title>
  <dc:creator>Office 2004 Test Drive User</dc:creator>
  <cp:lastModifiedBy>Office 2004 Test Drive User</cp:lastModifiedBy>
  <cp:revision>170</cp:revision>
  <dcterms:created xsi:type="dcterms:W3CDTF">2012-02-26T08:17:14Z</dcterms:created>
  <dcterms:modified xsi:type="dcterms:W3CDTF">2012-02-26T08:18:26Z</dcterms:modified>
</cp:coreProperties>
</file>