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309" r:id="rId2"/>
    <p:sldId id="311" r:id="rId3"/>
    <p:sldId id="319" r:id="rId4"/>
    <p:sldId id="326" r:id="rId5"/>
    <p:sldId id="316" r:id="rId6"/>
    <p:sldId id="312" r:id="rId7"/>
    <p:sldId id="328" r:id="rId8"/>
    <p:sldId id="324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 baseline="-250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 baseline="-250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 baseline="-250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 baseline="-250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1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528" y="7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70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cs typeface="+mn-cs"/>
              </a:defRPr>
            </a:lvl1pPr>
          </a:lstStyle>
          <a:p>
            <a:pPr>
              <a:defRPr/>
            </a:pPr>
            <a:fld id="{5A5B0C3B-5E1D-6244-A51A-043106CA7D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34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CA647-D473-4740-B1D7-65BA4A623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11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E07DD-6B09-BC44-8053-7ADB3EAB4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21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CD19C-4033-8D49-B571-89C6ECF8D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606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AED56-B244-BE45-8729-604CDB51A1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47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8883D-3E16-6249-A08B-A233C38DE5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95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E1349-A21D-FF49-B75C-9B705C470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488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9B292-9ED6-9C40-9DDE-DA0248483D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58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3048D-D00F-3347-A4EA-6F08264649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91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F33-E4D5-494F-8452-5F1F83793A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631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C2D27-33EA-174D-9046-B29876DFCD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58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62A0B-E1C0-6B4D-B602-7E18C3055D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830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>
                <a:cs typeface="+mn-cs"/>
              </a:defRPr>
            </a:lvl1pPr>
          </a:lstStyle>
          <a:p>
            <a:pPr>
              <a:defRPr/>
            </a:pPr>
            <a:fld id="{75266CF6-2304-CD41-A6F3-4B8080256B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arth-time.org/" TargetMode="External"/><Relationship Id="rId4" Type="http://schemas.openxmlformats.org/officeDocument/2006/relationships/hyperlink" Target="http://www.geochron.org/" TargetMode="External"/><Relationship Id="rId5" Type="http://schemas.openxmlformats.org/officeDocument/2006/relationships/hyperlink" Target="http://earthtime-eu.eu/earthtime/" TargetMode="External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2971800" y="2362200"/>
            <a:ext cx="6019800" cy="434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baseline="0" dirty="0">
                <a:latin typeface="Arial" charset="0"/>
                <a:cs typeface="+mn-cs"/>
              </a:rPr>
              <a:t>EARTHTIME is an organized, community-based international scientific initiative aimed at sequencing Earth history through the integration of high-precision geochronology and quantitative </a:t>
            </a:r>
            <a:r>
              <a:rPr lang="en-US" baseline="0" dirty="0" err="1">
                <a:latin typeface="Arial" charset="0"/>
                <a:cs typeface="+mn-cs"/>
              </a:rPr>
              <a:t>chronostratigraphy</a:t>
            </a:r>
            <a:r>
              <a:rPr lang="en-US" baseline="0" dirty="0">
                <a:latin typeface="Arial" charset="0"/>
                <a:cs typeface="+mn-cs"/>
              </a:rPr>
              <a:t>. </a:t>
            </a:r>
          </a:p>
          <a:p>
            <a:pPr>
              <a:defRPr/>
            </a:pPr>
            <a:endParaRPr lang="en-US" sz="1200" baseline="0" dirty="0">
              <a:latin typeface="Arial" charset="0"/>
              <a:cs typeface="+mn-cs"/>
            </a:endParaRPr>
          </a:p>
          <a:p>
            <a:pPr>
              <a:defRPr/>
            </a:pPr>
            <a:r>
              <a:rPr lang="en-US" baseline="0" dirty="0">
                <a:latin typeface="Arial" charset="0"/>
                <a:cs typeface="+mn-cs"/>
              </a:rPr>
              <a:t>A major goal is the development of the </a:t>
            </a:r>
            <a:r>
              <a:rPr lang="en-US" baseline="0" dirty="0" err="1">
                <a:latin typeface="Arial" charset="0"/>
                <a:cs typeface="+mn-cs"/>
              </a:rPr>
              <a:t>geochronological</a:t>
            </a:r>
            <a:r>
              <a:rPr lang="en-US" baseline="0" dirty="0">
                <a:latin typeface="Arial" charset="0"/>
                <a:cs typeface="+mn-cs"/>
              </a:rPr>
              <a:t> techniques necessary to produce temporal constraints with uncertainties ≤ 0.1 percent of the </a:t>
            </a:r>
            <a:r>
              <a:rPr lang="en-US" baseline="0" dirty="0" err="1">
                <a:latin typeface="Arial" charset="0"/>
                <a:cs typeface="+mn-cs"/>
              </a:rPr>
              <a:t>radioisotopic</a:t>
            </a:r>
            <a:r>
              <a:rPr lang="en-US" baseline="0" dirty="0">
                <a:latin typeface="Arial" charset="0"/>
                <a:cs typeface="+mn-cs"/>
              </a:rPr>
              <a:t> ages. </a:t>
            </a: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990600" y="1524000"/>
            <a:ext cx="7391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400" b="1" i="1" baseline="0" dirty="0">
                <a:solidFill>
                  <a:schemeClr val="accent2"/>
                </a:solidFill>
                <a:latin typeface="Arial" charset="0"/>
                <a:cs typeface="+mn-cs"/>
              </a:rPr>
              <a:t>WHAT IS EARTHTIME?</a:t>
            </a:r>
          </a:p>
        </p:txBody>
      </p:sp>
      <p:pic>
        <p:nvPicPr>
          <p:cNvPr id="3789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60" t="4425" r="27350" b="5969"/>
          <a:stretch>
            <a:fillRect/>
          </a:stretch>
        </p:blipFill>
        <p:spPr bwMode="auto">
          <a:xfrm>
            <a:off x="276225" y="2438400"/>
            <a:ext cx="2543175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381000" y="2362200"/>
            <a:ext cx="8458200" cy="364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baseline="0" dirty="0">
                <a:latin typeface="Arial" charset="0"/>
                <a:cs typeface="Times" charset="0"/>
              </a:rPr>
              <a:t>The current geological time scale represents the  amalgamation of radiometric dates of widely differing quality. </a:t>
            </a:r>
          </a:p>
          <a:p>
            <a:pPr>
              <a:defRPr/>
            </a:pPr>
            <a:r>
              <a:rPr lang="en-US" baseline="0" dirty="0">
                <a:latin typeface="Arial" charset="0"/>
                <a:cs typeface="Times" charset="0"/>
              </a:rPr>
              <a:t>Much of the existing time scale is insufficient to resolve interpolated time to better than approximately 1- &gt;5  million years for the Paleozoic and Mesozoic.</a:t>
            </a:r>
          </a:p>
          <a:p>
            <a:pPr>
              <a:defRPr/>
            </a:pPr>
            <a:endParaRPr lang="en-US" baseline="0" dirty="0">
              <a:latin typeface="Arial" charset="0"/>
              <a:cs typeface="Times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baseline="0" dirty="0">
                <a:latin typeface="Arial" charset="0"/>
                <a:cs typeface="Times" charset="0"/>
              </a:rPr>
              <a:t>Yet innovations in geochronology and </a:t>
            </a:r>
            <a:r>
              <a:rPr lang="en-US" baseline="0" dirty="0" err="1">
                <a:latin typeface="Arial" charset="0"/>
                <a:cs typeface="Times" charset="0"/>
              </a:rPr>
              <a:t>chronostratigraphy</a:t>
            </a:r>
            <a:r>
              <a:rPr lang="en-US" baseline="0" dirty="0">
                <a:latin typeface="Arial" charset="0"/>
                <a:cs typeface="Times" charset="0"/>
              </a:rPr>
              <a:t> now make it feasible to develop a time scale where interpolated time can be highly resolved (&lt;&lt; 0.1%) with a </a:t>
            </a:r>
            <a:r>
              <a:rPr lang="en-US" b="1" baseline="0" dirty="0">
                <a:latin typeface="Arial" charset="0"/>
                <a:cs typeface="Times" charset="0"/>
              </a:rPr>
              <a:t>unified, cooperative, international effort.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2133600" y="1524000"/>
            <a:ext cx="5638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4400" b="1" i="1" baseline="0">
                <a:solidFill>
                  <a:schemeClr val="accent2"/>
                </a:solidFill>
                <a:latin typeface="Arial" charset="0"/>
                <a:cs typeface="+mn-cs"/>
              </a:rPr>
              <a:t>WHY EARTHTIME?</a:t>
            </a:r>
            <a:endParaRPr lang="en-US" sz="4000" b="1" i="1" baseline="0">
              <a:solidFill>
                <a:schemeClr val="accent2"/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457200" y="2206625"/>
            <a:ext cx="8458200" cy="411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Tx/>
              <a:buChar char="•"/>
              <a:defRPr/>
            </a:pPr>
            <a:r>
              <a:rPr lang="en-US" sz="2200" baseline="0" dirty="0">
                <a:latin typeface="Arial" charset="0"/>
                <a:cs typeface="+mn-cs"/>
              </a:rPr>
              <a:t>Rates of biological evolution</a:t>
            </a:r>
          </a:p>
          <a:p>
            <a:pPr>
              <a:lnSpc>
                <a:spcPct val="150000"/>
              </a:lnSpc>
              <a:buFontTx/>
              <a:buChar char="•"/>
              <a:defRPr/>
            </a:pPr>
            <a:r>
              <a:rPr lang="en-US" sz="2200" baseline="0" dirty="0">
                <a:latin typeface="Arial" charset="0"/>
                <a:cs typeface="+mn-cs"/>
              </a:rPr>
              <a:t>Rates and causes of extinctions/recoveries</a:t>
            </a:r>
          </a:p>
          <a:p>
            <a:pPr>
              <a:lnSpc>
                <a:spcPct val="150000"/>
              </a:lnSpc>
              <a:buFontTx/>
              <a:buChar char="•"/>
              <a:defRPr/>
            </a:pPr>
            <a:r>
              <a:rPr lang="en-US" sz="2200" baseline="0" dirty="0">
                <a:latin typeface="Arial" charset="0"/>
                <a:cs typeface="+mn-cs"/>
              </a:rPr>
              <a:t>Origin of </a:t>
            </a:r>
            <a:r>
              <a:rPr lang="en-US" sz="2200" baseline="0" dirty="0" err="1">
                <a:latin typeface="Arial" charset="0"/>
                <a:cs typeface="+mn-cs"/>
              </a:rPr>
              <a:t>chemostratigraphic</a:t>
            </a:r>
            <a:r>
              <a:rPr lang="en-US" sz="2200" baseline="0" dirty="0">
                <a:latin typeface="Arial" charset="0"/>
                <a:cs typeface="+mn-cs"/>
              </a:rPr>
              <a:t> anomalies</a:t>
            </a:r>
          </a:p>
          <a:p>
            <a:pPr>
              <a:lnSpc>
                <a:spcPct val="150000"/>
              </a:lnSpc>
              <a:buFontTx/>
              <a:buChar char="•"/>
              <a:defRPr/>
            </a:pPr>
            <a:r>
              <a:rPr lang="en-US" sz="2200" baseline="0" dirty="0">
                <a:latin typeface="Arial" charset="0"/>
                <a:cs typeface="+mn-cs"/>
              </a:rPr>
              <a:t>Rapidity of climate change in deep time</a:t>
            </a:r>
          </a:p>
          <a:p>
            <a:pPr>
              <a:lnSpc>
                <a:spcPct val="150000"/>
              </a:lnSpc>
              <a:buFontTx/>
              <a:buChar char="•"/>
              <a:defRPr/>
            </a:pPr>
            <a:r>
              <a:rPr lang="en-US" sz="2200" baseline="0" dirty="0">
                <a:latin typeface="Arial" charset="0"/>
                <a:cs typeface="+mn-cs"/>
              </a:rPr>
              <a:t>Synchrony of </a:t>
            </a:r>
            <a:r>
              <a:rPr lang="en-US" sz="2200" baseline="0" dirty="0" err="1">
                <a:latin typeface="Arial" charset="0"/>
                <a:cs typeface="+mn-cs"/>
              </a:rPr>
              <a:t>chemostratigraphic</a:t>
            </a:r>
            <a:r>
              <a:rPr lang="en-US" sz="2200" baseline="0" dirty="0">
                <a:latin typeface="Arial" charset="0"/>
                <a:cs typeface="+mn-cs"/>
              </a:rPr>
              <a:t> and </a:t>
            </a:r>
            <a:r>
              <a:rPr lang="en-US" sz="2200" baseline="0" dirty="0" err="1">
                <a:latin typeface="Arial" charset="0"/>
                <a:cs typeface="+mn-cs"/>
              </a:rPr>
              <a:t>biostratigraphic</a:t>
            </a:r>
            <a:r>
              <a:rPr lang="en-US" sz="2200" baseline="0" dirty="0">
                <a:latin typeface="Arial" charset="0"/>
                <a:cs typeface="+mn-cs"/>
              </a:rPr>
              <a:t> </a:t>
            </a:r>
            <a:r>
              <a:rPr lang="ja-JP" altLang="en-US" sz="2200" baseline="0" dirty="0">
                <a:latin typeface="Arial"/>
                <a:cs typeface="+mn-cs"/>
              </a:rPr>
              <a:t>“</a:t>
            </a:r>
            <a:r>
              <a:rPr lang="en-US" sz="2200" baseline="0" dirty="0">
                <a:latin typeface="Arial" charset="0"/>
                <a:cs typeface="+mn-cs"/>
              </a:rPr>
              <a:t>events</a:t>
            </a:r>
            <a:r>
              <a:rPr lang="ja-JP" altLang="en-US" sz="2200" baseline="0" dirty="0">
                <a:latin typeface="Arial"/>
                <a:cs typeface="+mn-cs"/>
              </a:rPr>
              <a:t>”</a:t>
            </a:r>
            <a:endParaRPr lang="en-US" sz="2200" baseline="0" dirty="0">
              <a:latin typeface="Arial" charset="0"/>
              <a:cs typeface="+mn-cs"/>
            </a:endParaRPr>
          </a:p>
          <a:p>
            <a:pPr>
              <a:lnSpc>
                <a:spcPct val="150000"/>
              </a:lnSpc>
              <a:buFontTx/>
              <a:buChar char="•"/>
              <a:defRPr/>
            </a:pPr>
            <a:r>
              <a:rPr lang="en-US" sz="2200" baseline="0" dirty="0">
                <a:latin typeface="Arial" charset="0"/>
                <a:cs typeface="+mn-cs"/>
              </a:rPr>
              <a:t>Calibration of sequence stratigraphic architecture</a:t>
            </a:r>
          </a:p>
          <a:p>
            <a:pPr>
              <a:lnSpc>
                <a:spcPct val="150000"/>
              </a:lnSpc>
              <a:buFontTx/>
              <a:buChar char="•"/>
              <a:defRPr/>
            </a:pPr>
            <a:r>
              <a:rPr lang="en-US" sz="2200" baseline="0" dirty="0">
                <a:latin typeface="Arial" charset="0"/>
                <a:cs typeface="+mn-cs"/>
              </a:rPr>
              <a:t>Relationships between tectonics and biology</a:t>
            </a:r>
          </a:p>
          <a:p>
            <a:pPr>
              <a:lnSpc>
                <a:spcPct val="150000"/>
              </a:lnSpc>
              <a:buFontTx/>
              <a:buChar char="•"/>
              <a:defRPr/>
            </a:pPr>
            <a:r>
              <a:rPr lang="en-US" sz="2200" baseline="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+mn-cs"/>
              </a:rPr>
              <a:t>Correlation between faunal provinces</a:t>
            </a:r>
          </a:p>
        </p:txBody>
      </p:sp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1981200" y="1447800"/>
            <a:ext cx="4953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400" b="1" i="1" baseline="0">
                <a:solidFill>
                  <a:schemeClr val="accent2"/>
                </a:solidFill>
                <a:latin typeface="Arial" charset="0"/>
                <a:cs typeface="+mn-cs"/>
              </a:rPr>
              <a:t>OPPORTUNITIES</a:t>
            </a:r>
            <a:endParaRPr lang="en-US" sz="4400" i="1" baseline="0">
              <a:solidFill>
                <a:schemeClr val="accent2"/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22463"/>
            <a:ext cx="64008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28800" y="1447800"/>
            <a:ext cx="54864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400" b="1" i="1" baseline="0" dirty="0">
                <a:solidFill>
                  <a:schemeClr val="accent2"/>
                </a:solidFill>
                <a:latin typeface="Arial" charset="0"/>
                <a:cs typeface="+mn-cs"/>
              </a:rPr>
              <a:t>ORGANIZATION</a:t>
            </a:r>
            <a:endParaRPr lang="en-US" sz="4400" i="1" baseline="0" dirty="0">
              <a:solidFill>
                <a:schemeClr val="accent2"/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1371600" y="1447800"/>
            <a:ext cx="6324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400" b="1" i="1" baseline="0">
                <a:solidFill>
                  <a:schemeClr val="accent2"/>
                </a:solidFill>
                <a:latin typeface="Arial" charset="0"/>
                <a:cs typeface="+mn-cs"/>
              </a:rPr>
              <a:t>IMPLEMENTATION</a:t>
            </a:r>
          </a:p>
        </p:txBody>
      </p:sp>
      <p:pic>
        <p:nvPicPr>
          <p:cNvPr id="4198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2286000"/>
            <a:ext cx="90297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152400" y="2286000"/>
            <a:ext cx="8763000" cy="445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800" baseline="0" dirty="0">
                <a:latin typeface="Arial" charset="0"/>
                <a:cs typeface="+mn-cs"/>
              </a:rPr>
              <a:t> 5-year EARTHTIME Hub funding from Instrumentation and Facilities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800" baseline="0" dirty="0">
                <a:latin typeface="Arial" charset="0"/>
                <a:cs typeface="+mn-cs"/>
              </a:rPr>
              <a:t> Five community workshops between 2003 and 2011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800" baseline="0" dirty="0">
                <a:latin typeface="Arial" charset="0"/>
                <a:cs typeface="+mn-cs"/>
              </a:rPr>
              <a:t> Multiple annual EARTHTIME theme sessions at meetings including AGU, GSA, EGU, AAPG, PS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800" baseline="0" dirty="0">
                <a:latin typeface="Arial" charset="0"/>
                <a:cs typeface="+mn-cs"/>
              </a:rPr>
              <a:t> Parallel initiatives in Europe — </a:t>
            </a:r>
            <a:r>
              <a:rPr lang="en-US" sz="1800" baseline="0" dirty="0" err="1">
                <a:latin typeface="Arial" charset="0"/>
                <a:cs typeface="+mn-cs"/>
              </a:rPr>
              <a:t>GTSNext</a:t>
            </a:r>
            <a:r>
              <a:rPr lang="en-US" sz="1800" baseline="0" dirty="0">
                <a:latin typeface="Arial" charset="0"/>
                <a:cs typeface="+mn-cs"/>
              </a:rPr>
              <a:t>, EARTHTIME-EU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800" baseline="0" dirty="0">
                <a:latin typeface="Arial" charset="0"/>
                <a:cs typeface="+mn-cs"/>
              </a:rPr>
              <a:t> Several new and expanded </a:t>
            </a:r>
            <a:r>
              <a:rPr lang="en-US" sz="1800" baseline="0" dirty="0" err="1">
                <a:latin typeface="Arial" charset="0"/>
                <a:cs typeface="+mn-cs"/>
              </a:rPr>
              <a:t>geochron</a:t>
            </a:r>
            <a:r>
              <a:rPr lang="en-US" sz="1800" baseline="0" dirty="0">
                <a:latin typeface="Arial" charset="0"/>
                <a:cs typeface="+mn-cs"/>
              </a:rPr>
              <a:t> facilities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800" baseline="0" dirty="0">
                <a:latin typeface="Arial" charset="0"/>
                <a:cs typeface="+mn-cs"/>
              </a:rPr>
              <a:t> </a:t>
            </a:r>
            <a:r>
              <a:rPr lang="en-US" sz="1800" baseline="0" dirty="0" err="1">
                <a:latin typeface="Arial" charset="0"/>
                <a:cs typeface="+mn-cs"/>
              </a:rPr>
              <a:t>Intercalibration</a:t>
            </a:r>
            <a:r>
              <a:rPr lang="en-US" sz="1800" baseline="0" dirty="0">
                <a:latin typeface="Arial" charset="0"/>
                <a:cs typeface="+mn-cs"/>
              </a:rPr>
              <a:t> of U-</a:t>
            </a:r>
            <a:r>
              <a:rPr lang="en-US" sz="1800" baseline="0" dirty="0" err="1">
                <a:latin typeface="Arial" charset="0"/>
                <a:cs typeface="+mn-cs"/>
              </a:rPr>
              <a:t>Pb</a:t>
            </a:r>
            <a:r>
              <a:rPr lang="en-US" sz="1800" baseline="0" dirty="0">
                <a:latin typeface="Arial" charset="0"/>
                <a:cs typeface="+mn-cs"/>
              </a:rPr>
              <a:t> laboratories through development of tracers and standards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800" baseline="0" dirty="0">
                <a:latin typeface="Arial" charset="0"/>
                <a:cs typeface="+mn-cs"/>
              </a:rPr>
              <a:t> Identification of &gt;1% dispersion between </a:t>
            </a:r>
            <a:r>
              <a:rPr lang="en-US" sz="1800" baseline="30000" dirty="0">
                <a:latin typeface="Arial" charset="0"/>
                <a:cs typeface="+mn-cs"/>
              </a:rPr>
              <a:t>40</a:t>
            </a:r>
            <a:r>
              <a:rPr lang="en-US" sz="1800" baseline="0" dirty="0">
                <a:latin typeface="Arial" charset="0"/>
                <a:cs typeface="+mn-cs"/>
              </a:rPr>
              <a:t>Ar/</a:t>
            </a:r>
            <a:r>
              <a:rPr lang="en-US" sz="1800" baseline="30000" dirty="0">
                <a:latin typeface="Arial" charset="0"/>
                <a:cs typeface="+mn-cs"/>
              </a:rPr>
              <a:t>39</a:t>
            </a:r>
            <a:r>
              <a:rPr lang="en-US" sz="1800" baseline="0" dirty="0">
                <a:latin typeface="Arial" charset="0"/>
                <a:cs typeface="+mn-cs"/>
              </a:rPr>
              <a:t>Ar laboratories, and between U-</a:t>
            </a:r>
            <a:r>
              <a:rPr lang="en-US" sz="1800" baseline="0" dirty="0" err="1">
                <a:latin typeface="Arial" charset="0"/>
                <a:cs typeface="+mn-cs"/>
              </a:rPr>
              <a:t>Pb</a:t>
            </a:r>
            <a:r>
              <a:rPr lang="en-US" sz="1800" baseline="0" dirty="0">
                <a:latin typeface="Arial" charset="0"/>
                <a:cs typeface="+mn-cs"/>
              </a:rPr>
              <a:t> and </a:t>
            </a:r>
            <a:r>
              <a:rPr lang="en-US" sz="1800" baseline="30000" dirty="0">
                <a:latin typeface="Arial" charset="0"/>
                <a:cs typeface="+mn-cs"/>
              </a:rPr>
              <a:t>40</a:t>
            </a:r>
            <a:r>
              <a:rPr lang="en-US" sz="1800" baseline="0" dirty="0">
                <a:latin typeface="Arial" charset="0"/>
                <a:cs typeface="+mn-cs"/>
              </a:rPr>
              <a:t>Ar/</a:t>
            </a:r>
            <a:r>
              <a:rPr lang="en-US" sz="1800" baseline="30000" dirty="0">
                <a:latin typeface="Arial" charset="0"/>
                <a:cs typeface="+mn-cs"/>
              </a:rPr>
              <a:t>39</a:t>
            </a:r>
            <a:r>
              <a:rPr lang="en-US" sz="1800" baseline="0" dirty="0">
                <a:latin typeface="Arial" charset="0"/>
                <a:cs typeface="+mn-cs"/>
              </a:rPr>
              <a:t>Ar dates on the same standards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800" baseline="0" dirty="0">
                <a:latin typeface="Arial" charset="0"/>
                <a:cs typeface="+mn-cs"/>
              </a:rPr>
              <a:t> Numerous EARTHTIME style collaborations fostered around critical intervals (LPIA, K-P boundary, T-J boundary, E-O boundary, Cretaceous OAEs, PETM) and </a:t>
            </a:r>
            <a:r>
              <a:rPr lang="en-US" sz="1800" baseline="0" dirty="0" err="1">
                <a:latin typeface="Arial" charset="0"/>
                <a:cs typeface="+mn-cs"/>
              </a:rPr>
              <a:t>chronostratigraphic</a:t>
            </a:r>
            <a:r>
              <a:rPr lang="en-US" sz="1800" baseline="0" dirty="0">
                <a:latin typeface="Arial" charset="0"/>
                <a:cs typeface="+mn-cs"/>
              </a:rPr>
              <a:t> integration</a:t>
            </a:r>
            <a:endParaRPr lang="en-US" sz="1800" baseline="0" dirty="0">
              <a:cs typeface="+mn-cs"/>
            </a:endParaRP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2819400" y="1458913"/>
            <a:ext cx="380365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 i="1" baseline="0" dirty="0">
                <a:solidFill>
                  <a:schemeClr val="accent2"/>
                </a:solidFill>
                <a:latin typeface="Arial" charset="0"/>
                <a:cs typeface="+mn-cs"/>
              </a:rPr>
              <a:t>SUCCESSES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152400" y="2286000"/>
            <a:ext cx="8991600" cy="441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200" baseline="0" dirty="0">
                <a:latin typeface="Arial" charset="0"/>
                <a:cs typeface="+mn-cs"/>
              </a:rPr>
              <a:t> Resolving the &gt;1% dispersion between </a:t>
            </a:r>
            <a:r>
              <a:rPr lang="en-US" sz="2200" baseline="30000" dirty="0">
                <a:latin typeface="Arial" charset="0"/>
                <a:cs typeface="+mn-cs"/>
              </a:rPr>
              <a:t>40</a:t>
            </a:r>
            <a:r>
              <a:rPr lang="en-US" sz="2200" baseline="0" dirty="0">
                <a:latin typeface="Arial" charset="0"/>
                <a:cs typeface="+mn-cs"/>
              </a:rPr>
              <a:t>Ar/</a:t>
            </a:r>
            <a:r>
              <a:rPr lang="en-US" sz="2200" baseline="30000" dirty="0">
                <a:latin typeface="Arial" charset="0"/>
                <a:cs typeface="+mn-cs"/>
              </a:rPr>
              <a:t>39</a:t>
            </a:r>
            <a:r>
              <a:rPr lang="en-US" sz="2200" baseline="0" dirty="0">
                <a:latin typeface="Arial" charset="0"/>
                <a:cs typeface="+mn-cs"/>
              </a:rPr>
              <a:t>Ar laboratories (current pipette experiment)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200" baseline="0" dirty="0">
                <a:latin typeface="Arial" charset="0"/>
                <a:cs typeface="+mn-cs"/>
              </a:rPr>
              <a:t> Refining the </a:t>
            </a:r>
            <a:r>
              <a:rPr lang="en-US" sz="2200" baseline="0" dirty="0" err="1">
                <a:latin typeface="Arial" charset="0"/>
                <a:cs typeface="+mn-cs"/>
              </a:rPr>
              <a:t>intercalibration</a:t>
            </a:r>
            <a:r>
              <a:rPr lang="en-US" sz="2200" baseline="0" dirty="0">
                <a:latin typeface="Arial" charset="0"/>
                <a:cs typeface="+mn-cs"/>
              </a:rPr>
              <a:t> between U-</a:t>
            </a:r>
            <a:r>
              <a:rPr lang="en-US" sz="2200" baseline="0" dirty="0" err="1">
                <a:latin typeface="Arial" charset="0"/>
                <a:cs typeface="+mn-cs"/>
              </a:rPr>
              <a:t>Pb</a:t>
            </a:r>
            <a:r>
              <a:rPr lang="en-US" sz="2200" baseline="0" dirty="0">
                <a:latin typeface="Arial" charset="0"/>
                <a:cs typeface="+mn-cs"/>
              </a:rPr>
              <a:t>, </a:t>
            </a:r>
            <a:r>
              <a:rPr lang="en-US" sz="2200" baseline="30000" dirty="0">
                <a:latin typeface="Arial" charset="0"/>
                <a:cs typeface="+mn-cs"/>
              </a:rPr>
              <a:t>40</a:t>
            </a:r>
            <a:r>
              <a:rPr lang="en-US" sz="2200" baseline="0" dirty="0">
                <a:latin typeface="Arial" charset="0"/>
                <a:cs typeface="+mn-cs"/>
              </a:rPr>
              <a:t>Ar/</a:t>
            </a:r>
            <a:r>
              <a:rPr lang="en-US" sz="2200" baseline="30000" dirty="0">
                <a:latin typeface="Arial" charset="0"/>
                <a:cs typeface="+mn-cs"/>
              </a:rPr>
              <a:t>39</a:t>
            </a:r>
            <a:r>
              <a:rPr lang="en-US" sz="2200" baseline="0" dirty="0">
                <a:latin typeface="Arial" charset="0"/>
                <a:cs typeface="+mn-cs"/>
              </a:rPr>
              <a:t>Ar, and astronomical clocks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200" baseline="0" dirty="0">
                <a:latin typeface="Arial" charset="0"/>
                <a:cs typeface="+mn-cs"/>
              </a:rPr>
              <a:t> Developing </a:t>
            </a:r>
            <a:r>
              <a:rPr lang="en-US" sz="2200" baseline="0" dirty="0" err="1">
                <a:latin typeface="Arial" charset="0"/>
                <a:cs typeface="+mn-cs"/>
              </a:rPr>
              <a:t>geoinformatics</a:t>
            </a:r>
            <a:r>
              <a:rPr lang="en-US" sz="2200" baseline="0" dirty="0">
                <a:latin typeface="Arial" charset="0"/>
                <a:cs typeface="+mn-cs"/>
              </a:rPr>
              <a:t> for geochronology (</a:t>
            </a:r>
            <a:r>
              <a:rPr lang="en-US" sz="2200" baseline="0" dirty="0" err="1">
                <a:latin typeface="Arial" charset="0"/>
                <a:cs typeface="+mn-cs"/>
              </a:rPr>
              <a:t>EarthChem</a:t>
            </a:r>
            <a:r>
              <a:rPr lang="en-US" sz="2200" baseline="0" dirty="0">
                <a:latin typeface="Arial" charset="0"/>
                <a:cs typeface="+mn-cs"/>
              </a:rPr>
              <a:t>, </a:t>
            </a:r>
            <a:r>
              <a:rPr lang="en-US" sz="2200" baseline="0" dirty="0" err="1">
                <a:latin typeface="Arial" charset="0"/>
                <a:cs typeface="+mn-cs"/>
              </a:rPr>
              <a:t>Geochron</a:t>
            </a:r>
            <a:r>
              <a:rPr lang="en-US" sz="2200" baseline="0" dirty="0">
                <a:latin typeface="Arial" charset="0"/>
                <a:cs typeface="+mn-cs"/>
              </a:rPr>
              <a:t>, CIRDLES)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200" baseline="0" dirty="0">
                <a:latin typeface="Arial" charset="0"/>
                <a:cs typeface="+mn-cs"/>
              </a:rPr>
              <a:t> Increasing the bandwidth and access to geochronology labs to meet the burgeoning demand from community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200" baseline="0" dirty="0">
                <a:latin typeface="Arial" charset="0"/>
                <a:cs typeface="+mn-cs"/>
              </a:rPr>
              <a:t> Increasing the effectiveness of community outreach and </a:t>
            </a:r>
            <a:r>
              <a:rPr lang="en-US" sz="2200" baseline="0" dirty="0" err="1">
                <a:latin typeface="Arial" charset="0"/>
                <a:cs typeface="+mn-cs"/>
              </a:rPr>
              <a:t>inreach</a:t>
            </a:r>
            <a:r>
              <a:rPr lang="en-US" sz="2200" baseline="0" dirty="0">
                <a:latin typeface="Arial" charset="0"/>
                <a:cs typeface="+mn-cs"/>
              </a:rPr>
              <a:t> for understanding the science and practice of geochronology</a:t>
            </a:r>
            <a:endParaRPr lang="en-US" sz="2200" baseline="0" dirty="0">
              <a:cs typeface="+mn-cs"/>
            </a:endParaRP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1066800" y="1458913"/>
            <a:ext cx="7094538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 i="1" baseline="0" dirty="0">
                <a:solidFill>
                  <a:schemeClr val="accent2"/>
                </a:solidFill>
                <a:latin typeface="Arial" charset="0"/>
                <a:cs typeface="+mn-cs"/>
              </a:rPr>
              <a:t>ONGOING CHALLENGES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762000" y="2209800"/>
            <a:ext cx="7843838" cy="354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baseline="0" dirty="0">
                <a:latin typeface="Arial" charset="0"/>
                <a:cs typeface="+mn-cs"/>
              </a:rPr>
              <a:t>Visit the websites: </a:t>
            </a:r>
          </a:p>
          <a:p>
            <a:pPr algn="ctr">
              <a:defRPr/>
            </a:pPr>
            <a:r>
              <a:rPr lang="en-US" sz="3200" b="1" baseline="0" dirty="0">
                <a:latin typeface="Arial" charset="0"/>
                <a:cs typeface="+mn-cs"/>
              </a:rPr>
              <a:t> </a:t>
            </a:r>
          </a:p>
          <a:p>
            <a:pPr algn="ctr">
              <a:defRPr/>
            </a:pPr>
            <a:r>
              <a:rPr lang="en-US" sz="3200" b="1" baseline="0" dirty="0">
                <a:solidFill>
                  <a:srgbClr val="FF0000"/>
                </a:solidFill>
                <a:latin typeface="Arial" charset="0"/>
                <a:cs typeface="+mn-cs"/>
                <a:hlinkClick r:id="rId3"/>
              </a:rPr>
              <a:t>http://www.earth-time.org/</a:t>
            </a:r>
            <a:endParaRPr lang="en-US" sz="3200" b="1" baseline="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algn="ctr">
              <a:defRPr/>
            </a:pPr>
            <a:endParaRPr lang="en-US" sz="3200" b="1" baseline="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algn="ctr">
              <a:defRPr/>
            </a:pPr>
            <a:r>
              <a:rPr lang="en-US" sz="3200" b="1" baseline="0" dirty="0">
                <a:solidFill>
                  <a:srgbClr val="FF0000"/>
                </a:solidFill>
                <a:latin typeface="Arial" charset="0"/>
                <a:cs typeface="+mn-cs"/>
                <a:hlinkClick r:id="rId4"/>
              </a:rPr>
              <a:t>http://www.geochron.org/</a:t>
            </a:r>
            <a:endParaRPr lang="en-US" sz="3200" b="1" baseline="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algn="ctr">
              <a:defRPr/>
            </a:pPr>
            <a:endParaRPr lang="en-US" sz="3200" b="1" baseline="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algn="ctr">
              <a:defRPr/>
            </a:pPr>
            <a:r>
              <a:rPr lang="en-US" sz="3200" b="1" baseline="0" dirty="0">
                <a:solidFill>
                  <a:srgbClr val="FF0000"/>
                </a:solidFill>
                <a:latin typeface="Arial" charset="0"/>
                <a:cs typeface="+mn-cs"/>
                <a:hlinkClick r:id="rId5"/>
              </a:rPr>
              <a:t>http://</a:t>
            </a:r>
            <a:r>
              <a:rPr lang="en-US" sz="3200" b="1" baseline="0" dirty="0" err="1">
                <a:solidFill>
                  <a:srgbClr val="FF0000"/>
                </a:solidFill>
                <a:latin typeface="Arial" charset="0"/>
                <a:cs typeface="+mn-cs"/>
                <a:hlinkClick r:id="rId5"/>
              </a:rPr>
              <a:t>earthtime-eu.eu</a:t>
            </a:r>
            <a:r>
              <a:rPr lang="en-US" sz="3200" b="1" baseline="0" dirty="0">
                <a:solidFill>
                  <a:srgbClr val="FF0000"/>
                </a:solidFill>
                <a:latin typeface="Arial" charset="0"/>
                <a:cs typeface="+mn-cs"/>
                <a:hlinkClick r:id="rId5"/>
              </a:rPr>
              <a:t>/</a:t>
            </a:r>
            <a:r>
              <a:rPr lang="en-US" sz="3200" b="1" baseline="0" dirty="0" err="1">
                <a:solidFill>
                  <a:srgbClr val="FF0000"/>
                </a:solidFill>
                <a:latin typeface="Arial" charset="0"/>
                <a:cs typeface="+mn-cs"/>
                <a:hlinkClick r:id="rId5"/>
              </a:rPr>
              <a:t>earthtime</a:t>
            </a:r>
            <a:r>
              <a:rPr lang="en-US" sz="3200" b="1" baseline="0" dirty="0">
                <a:solidFill>
                  <a:srgbClr val="FF0000"/>
                </a:solidFill>
                <a:latin typeface="Arial" charset="0"/>
                <a:cs typeface="+mn-cs"/>
                <a:hlinkClick r:id="rId5"/>
              </a:rPr>
              <a:t>/</a:t>
            </a:r>
            <a:endParaRPr lang="en-US" sz="3200" b="1" baseline="0" dirty="0">
              <a:solidFill>
                <a:srgbClr val="FF0000"/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2429</TotalTime>
  <Words>428</Words>
  <Application>Microsoft Macintosh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Massachusetts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Samuel Bowring</dc:creator>
  <cp:lastModifiedBy>Mark Schmitz</cp:lastModifiedBy>
  <cp:revision>67</cp:revision>
  <dcterms:created xsi:type="dcterms:W3CDTF">2004-10-22T13:39:28Z</dcterms:created>
  <dcterms:modified xsi:type="dcterms:W3CDTF">2012-02-28T15:44:28Z</dcterms:modified>
</cp:coreProperties>
</file>