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27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1F6B2F-D93A-4B05-9FB2-93B746AD5AD5}" type="datetimeFigureOut">
              <a:rPr lang="en-US" smtClean="0"/>
              <a:t>2/20/2012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299963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1F6B2F-D93A-4B05-9FB2-93B746AD5AD5}" type="datetimeFigureOut">
              <a:rPr lang="en-US" smtClean="0"/>
              <a:t>2/20/2012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1505745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1F6B2F-D93A-4B05-9FB2-93B746AD5AD5}" type="datetimeFigureOut">
              <a:rPr lang="en-US" smtClean="0"/>
              <a:t>2/20/2012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2633313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E00C111-CC3E-445F-9536-B9457DB210A1}"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91553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BE778E-FD19-4FB0-A39E-FDDE8FD46CE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27079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3FB1A9A-AB3E-4ED4-9C34-5E1FC7635B2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0234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814D25B-BA14-453C-B344-EC4802EE28F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25692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A70600A-868F-410F-BB60-7F38E5DAC1C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85516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D02BA24-AAF5-4F36-878E-885C2CC4D3D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299032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F1DD052-CEEE-4B1B-9995-95E0A6A4C23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18718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E1B1673-8A0C-43EB-B839-7CBC27319F7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820219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1F6B2F-D93A-4B05-9FB2-93B746AD5AD5}" type="datetimeFigureOut">
              <a:rPr lang="en-US" smtClean="0"/>
              <a:t>2/20/2012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26065673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0AAF40-DEAD-43CE-9351-AACB87659BF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023928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ACD48F-ED3B-4F9C-873E-2FD9EF9CE33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3043681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08C0E9-A71A-41D0-850F-F79B6335612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563801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1F6B2F-D93A-4B05-9FB2-93B746AD5AD5}" type="datetimeFigureOut">
              <a:rPr lang="en-US" smtClean="0"/>
              <a:t>2/20/2012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559718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1F6B2F-D93A-4B05-9FB2-93B746AD5AD5}" type="datetimeFigureOut">
              <a:rPr lang="en-US" smtClean="0"/>
              <a:t>2/20/2012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271727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1F6B2F-D93A-4B05-9FB2-93B746AD5AD5}" type="datetimeFigureOut">
              <a:rPr lang="en-US" smtClean="0"/>
              <a:t>2/20/2012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1787746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1F6B2F-D93A-4B05-9FB2-93B746AD5AD5}" type="datetimeFigureOut">
              <a:rPr lang="en-US" smtClean="0"/>
              <a:t>2/20/2012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3507494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F6B2F-D93A-4B05-9FB2-93B746AD5AD5}" type="datetimeFigureOut">
              <a:rPr lang="en-US" smtClean="0"/>
              <a:t>2/20/2012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351299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1F6B2F-D93A-4B05-9FB2-93B746AD5AD5}" type="datetimeFigureOut">
              <a:rPr lang="en-US" smtClean="0"/>
              <a:t>2/20/2012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3151568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1F6B2F-D93A-4B05-9FB2-93B746AD5AD5}" type="datetimeFigureOut">
              <a:rPr lang="en-US" smtClean="0"/>
              <a:t>2/20/2012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F3C977-FC56-47CE-A15B-52C9C57B856F}" type="slidenum">
              <a:rPr lang="en-US" smtClean="0"/>
              <a:t>‹#›</a:t>
            </a:fld>
            <a:endParaRPr lang="en-US"/>
          </a:p>
        </p:txBody>
      </p:sp>
    </p:spTree>
    <p:extLst>
      <p:ext uri="{BB962C8B-B14F-4D97-AF65-F5344CB8AC3E}">
        <p14:creationId xmlns:p14="http://schemas.microsoft.com/office/powerpoint/2010/main" val="2244269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1F6B2F-D93A-4B05-9FB2-93B746AD5AD5}" type="datetimeFigureOut">
              <a:rPr lang="en-US" smtClean="0"/>
              <a:t>2/20/2012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F3C977-FC56-47CE-A15B-52C9C57B856F}" type="slidenum">
              <a:rPr lang="en-US" smtClean="0"/>
              <a:t>‹#›</a:t>
            </a:fld>
            <a:endParaRPr lang="en-US"/>
          </a:p>
        </p:txBody>
      </p:sp>
    </p:spTree>
    <p:extLst>
      <p:ext uri="{BB962C8B-B14F-4D97-AF65-F5344CB8AC3E}">
        <p14:creationId xmlns:p14="http://schemas.microsoft.com/office/powerpoint/2010/main" val="103401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ACA547E-FEDD-49E6-A34F-2017C4C16F3C}"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42762691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18.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microsoft.com/office/2007/relationships/hdphoto" Target="../media/hdphoto1.wdp"/><Relationship Id="rId7"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8.xml"/><Relationship Id="rId6" Type="http://schemas.openxmlformats.org/officeDocument/2006/relationships/image" Target="../media/image5.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8.xml"/><Relationship Id="rId6" Type="http://schemas.openxmlformats.org/officeDocument/2006/relationships/image" Target="../media/image11.jp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8.xml"/><Relationship Id="rId5" Type="http://schemas.openxmlformats.org/officeDocument/2006/relationships/image" Target="../media/image6.jpeg"/><Relationship Id="rId4" Type="http://schemas.openxmlformats.org/officeDocument/2006/relationships/audio" Target="../media/audio3.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152399" y="457200"/>
            <a:ext cx="8839201" cy="6096000"/>
          </a:xfrm>
          <a:prstGeom prst="rect">
            <a:avLst/>
          </a:prstGeom>
          <a:blipFill dpi="0" rotWithShape="1">
            <a:blip r:embed="rId2">
              <a:extLst>
                <a:ext uri="{BEBA8EAE-BF5A-486C-A8C5-ECC9F3942E4B}">
                  <a14:imgProps xmlns:a14="http://schemas.microsoft.com/office/drawing/2010/main">
                    <a14:imgLayer r:embed="rId3">
                      <a14:imgEffect>
                        <a14:artisticGlowDiffused/>
                      </a14:imgEffect>
                    </a14:imgLayer>
                  </a14:imgProps>
                </a:ext>
              </a:extLst>
            </a:blip>
            <a:srcRect/>
            <a:tile tx="0" ty="0" sx="100000" sy="100000" flip="none" algn="tl"/>
          </a:blip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8" name="Rectangle 2" descr="Blue tissue paper"/>
          <p:cNvSpPr>
            <a:spLocks noChangeArrowheads="1"/>
          </p:cNvSpPr>
          <p:nvPr/>
        </p:nvSpPr>
        <p:spPr bwMode="auto">
          <a:xfrm>
            <a:off x="1219200" y="1371600"/>
            <a:ext cx="7086600" cy="3962400"/>
          </a:xfrm>
          <a:prstGeom prst="rect">
            <a:avLst/>
          </a:prstGeom>
          <a:gradFill rotWithShape="0">
            <a:gsLst>
              <a:gs pos="0">
                <a:srgbClr val="6666FF"/>
              </a:gs>
              <a:gs pos="100000">
                <a:srgbClr val="2F2F76"/>
              </a:gs>
            </a:gsLst>
            <a:lin ang="5400000" scaled="1"/>
          </a:grad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99683" name="Freeform 3" descr="Sand"/>
          <p:cNvSpPr>
            <a:spLocks/>
          </p:cNvSpPr>
          <p:nvPr/>
        </p:nvSpPr>
        <p:spPr bwMode="auto">
          <a:xfrm flipH="1">
            <a:off x="1219200" y="2514600"/>
            <a:ext cx="7086600" cy="1295400"/>
          </a:xfrm>
          <a:custGeom>
            <a:avLst/>
            <a:gdLst>
              <a:gd name="T0" fmla="*/ 2147483647 w 4464"/>
              <a:gd name="T1" fmla="*/ 2147483647 h 503"/>
              <a:gd name="T2" fmla="*/ 2147483647 w 4464"/>
              <a:gd name="T3" fmla="*/ 152545586 h 503"/>
              <a:gd name="T4" fmla="*/ 2147483647 w 4464"/>
              <a:gd name="T5" fmla="*/ 13265619 h 503"/>
              <a:gd name="T6" fmla="*/ 2147483647 w 4464"/>
              <a:gd name="T7" fmla="*/ 66322939 h 503"/>
              <a:gd name="T8" fmla="*/ 2147483647 w 4464"/>
              <a:gd name="T9" fmla="*/ 232134159 h 503"/>
              <a:gd name="T10" fmla="*/ 2147483647 w 4464"/>
              <a:gd name="T11" fmla="*/ 504062584 h 503"/>
              <a:gd name="T12" fmla="*/ 2147483647 w 4464"/>
              <a:gd name="T13" fmla="*/ 451005279 h 503"/>
              <a:gd name="T14" fmla="*/ 2147483647 w 4464"/>
              <a:gd name="T15" fmla="*/ 835685065 h 503"/>
              <a:gd name="T16" fmla="*/ 2147483647 w 4464"/>
              <a:gd name="T17" fmla="*/ 782625184 h 503"/>
              <a:gd name="T18" fmla="*/ 2147483647 w 4464"/>
              <a:gd name="T19" fmla="*/ 1054553529 h 503"/>
              <a:gd name="T20" fmla="*/ 2147483647 w 4464"/>
              <a:gd name="T21" fmla="*/ 616813864 h 503"/>
              <a:gd name="T22" fmla="*/ 2147483647 w 4464"/>
              <a:gd name="T23" fmla="*/ 504062584 h 503"/>
              <a:gd name="T24" fmla="*/ 2147483647 w 4464"/>
              <a:gd name="T25" fmla="*/ 835685065 h 503"/>
              <a:gd name="T26" fmla="*/ 2147483647 w 4464"/>
              <a:gd name="T27" fmla="*/ 1107613409 h 503"/>
              <a:gd name="T28" fmla="*/ 2147483647 w 4464"/>
              <a:gd name="T29" fmla="*/ 835685065 h 503"/>
              <a:gd name="T30" fmla="*/ 1086186472 w 4464"/>
              <a:gd name="T31" fmla="*/ 888744945 h 503"/>
              <a:gd name="T32" fmla="*/ 877014388 w 4464"/>
              <a:gd name="T33" fmla="*/ 1107613409 h 503"/>
              <a:gd name="T34" fmla="*/ 191531841 w 4464"/>
              <a:gd name="T35" fmla="*/ 1160673290 h 503"/>
              <a:gd name="T36" fmla="*/ 128527168 w 4464"/>
              <a:gd name="T37" fmla="*/ 1379542076 h 503"/>
              <a:gd name="T38" fmla="*/ 0 w 4464"/>
              <a:gd name="T39" fmla="*/ 2147483647 h 503"/>
              <a:gd name="T40" fmla="*/ 0 w 4464"/>
              <a:gd name="T41" fmla="*/ 2147483647 h 503"/>
              <a:gd name="T42" fmla="*/ 2147483647 w 4464"/>
              <a:gd name="T43" fmla="*/ 2147483647 h 5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64"/>
              <a:gd name="T67" fmla="*/ 0 h 503"/>
              <a:gd name="T68" fmla="*/ 4464 w 4464"/>
              <a:gd name="T69" fmla="*/ 503 h 5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64" h="503">
                <a:moveTo>
                  <a:pt x="4464" y="503"/>
                </a:moveTo>
                <a:lnTo>
                  <a:pt x="4464" y="23"/>
                </a:lnTo>
                <a:cubicBezTo>
                  <a:pt x="4442" y="16"/>
                  <a:pt x="4420" y="4"/>
                  <a:pt x="4398" y="2"/>
                </a:cubicBezTo>
                <a:cubicBezTo>
                  <a:pt x="4384" y="0"/>
                  <a:pt x="4370" y="8"/>
                  <a:pt x="4357" y="10"/>
                </a:cubicBezTo>
                <a:cubicBezTo>
                  <a:pt x="4285" y="18"/>
                  <a:pt x="4213" y="26"/>
                  <a:pt x="4142" y="35"/>
                </a:cubicBezTo>
                <a:cubicBezTo>
                  <a:pt x="4089" y="71"/>
                  <a:pt x="3998" y="69"/>
                  <a:pt x="3936" y="76"/>
                </a:cubicBezTo>
                <a:cubicBezTo>
                  <a:pt x="3766" y="67"/>
                  <a:pt x="3676" y="61"/>
                  <a:pt x="3499" y="68"/>
                </a:cubicBezTo>
                <a:cubicBezTo>
                  <a:pt x="3438" y="87"/>
                  <a:pt x="3378" y="105"/>
                  <a:pt x="3318" y="126"/>
                </a:cubicBezTo>
                <a:cubicBezTo>
                  <a:pt x="3142" y="109"/>
                  <a:pt x="3188" y="109"/>
                  <a:pt x="2922" y="118"/>
                </a:cubicBezTo>
                <a:cubicBezTo>
                  <a:pt x="2870" y="127"/>
                  <a:pt x="2822" y="143"/>
                  <a:pt x="2773" y="159"/>
                </a:cubicBezTo>
                <a:cubicBezTo>
                  <a:pt x="2586" y="141"/>
                  <a:pt x="2406" y="102"/>
                  <a:pt x="2221" y="93"/>
                </a:cubicBezTo>
                <a:cubicBezTo>
                  <a:pt x="2081" y="69"/>
                  <a:pt x="1959" y="69"/>
                  <a:pt x="1817" y="76"/>
                </a:cubicBezTo>
                <a:cubicBezTo>
                  <a:pt x="1736" y="103"/>
                  <a:pt x="1661" y="116"/>
                  <a:pt x="1577" y="126"/>
                </a:cubicBezTo>
                <a:cubicBezTo>
                  <a:pt x="1516" y="142"/>
                  <a:pt x="1455" y="147"/>
                  <a:pt x="1396" y="167"/>
                </a:cubicBezTo>
                <a:cubicBezTo>
                  <a:pt x="1280" y="159"/>
                  <a:pt x="1171" y="139"/>
                  <a:pt x="1058" y="126"/>
                </a:cubicBezTo>
                <a:cubicBezTo>
                  <a:pt x="849" y="128"/>
                  <a:pt x="639" y="125"/>
                  <a:pt x="431" y="134"/>
                </a:cubicBezTo>
                <a:cubicBezTo>
                  <a:pt x="408" y="134"/>
                  <a:pt x="375" y="165"/>
                  <a:pt x="348" y="167"/>
                </a:cubicBezTo>
                <a:cubicBezTo>
                  <a:pt x="257" y="171"/>
                  <a:pt x="166" y="172"/>
                  <a:pt x="76" y="175"/>
                </a:cubicBezTo>
                <a:cubicBezTo>
                  <a:pt x="55" y="196"/>
                  <a:pt x="63" y="185"/>
                  <a:pt x="51" y="208"/>
                </a:cubicBezTo>
                <a:lnTo>
                  <a:pt x="0" y="407"/>
                </a:lnTo>
                <a:lnTo>
                  <a:pt x="0" y="503"/>
                </a:lnTo>
                <a:lnTo>
                  <a:pt x="4464" y="503"/>
                </a:lnTo>
                <a:close/>
              </a:path>
            </a:pathLst>
          </a:custGeom>
          <a:blipFill dpi="0" rotWithShape="0">
            <a:blip r:embed="rId4"/>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99684" name="Freeform 4" descr="Cork"/>
          <p:cNvSpPr>
            <a:spLocks/>
          </p:cNvSpPr>
          <p:nvPr/>
        </p:nvSpPr>
        <p:spPr bwMode="auto">
          <a:xfrm>
            <a:off x="1219200" y="3468688"/>
            <a:ext cx="7086600" cy="798512"/>
          </a:xfrm>
          <a:custGeom>
            <a:avLst/>
            <a:gdLst>
              <a:gd name="T0" fmla="*/ 2147483647 w 4464"/>
              <a:gd name="T1" fmla="*/ 1267637095 h 503"/>
              <a:gd name="T2" fmla="*/ 2147483647 w 4464"/>
              <a:gd name="T3" fmla="*/ 57962774 h 503"/>
              <a:gd name="T4" fmla="*/ 2147483647 w 4464"/>
              <a:gd name="T5" fmla="*/ 5040310 h 503"/>
              <a:gd name="T6" fmla="*/ 2147483647 w 4464"/>
              <a:gd name="T7" fmla="*/ 25201547 h 503"/>
              <a:gd name="T8" fmla="*/ 2147483647 w 4464"/>
              <a:gd name="T9" fmla="*/ 88204623 h 503"/>
              <a:gd name="T10" fmla="*/ 2147483647 w 4464"/>
              <a:gd name="T11" fmla="*/ 191531758 h 503"/>
              <a:gd name="T12" fmla="*/ 2147483647 w 4464"/>
              <a:gd name="T13" fmla="*/ 171370526 h 503"/>
              <a:gd name="T14" fmla="*/ 2147483647 w 4464"/>
              <a:gd name="T15" fmla="*/ 317539511 h 503"/>
              <a:gd name="T16" fmla="*/ 2147483647 w 4464"/>
              <a:gd name="T17" fmla="*/ 297378278 h 503"/>
              <a:gd name="T18" fmla="*/ 2147483647 w 4464"/>
              <a:gd name="T19" fmla="*/ 400703801 h 503"/>
              <a:gd name="T20" fmla="*/ 2147483647 w 4464"/>
              <a:gd name="T21" fmla="*/ 234373633 h 503"/>
              <a:gd name="T22" fmla="*/ 2147483647 w 4464"/>
              <a:gd name="T23" fmla="*/ 191531758 h 503"/>
              <a:gd name="T24" fmla="*/ 2147483647 w 4464"/>
              <a:gd name="T25" fmla="*/ 317539511 h 503"/>
              <a:gd name="T26" fmla="*/ 2147483647 w 4464"/>
              <a:gd name="T27" fmla="*/ 420865133 h 503"/>
              <a:gd name="T28" fmla="*/ 2147483647 w 4464"/>
              <a:gd name="T29" fmla="*/ 317539511 h 503"/>
              <a:gd name="T30" fmla="*/ 1086186472 w 4464"/>
              <a:gd name="T31" fmla="*/ 337700743 h 503"/>
              <a:gd name="T32" fmla="*/ 877014388 w 4464"/>
              <a:gd name="T33" fmla="*/ 420865133 h 503"/>
              <a:gd name="T34" fmla="*/ 191531841 w 4464"/>
              <a:gd name="T35" fmla="*/ 441026365 h 503"/>
              <a:gd name="T36" fmla="*/ 128527168 w 4464"/>
              <a:gd name="T37" fmla="*/ 524192243 h 503"/>
              <a:gd name="T38" fmla="*/ 0 w 4464"/>
              <a:gd name="T39" fmla="*/ 1025702306 h 503"/>
              <a:gd name="T40" fmla="*/ 0 w 4464"/>
              <a:gd name="T41" fmla="*/ 1267637095 h 503"/>
              <a:gd name="T42" fmla="*/ 2147483647 w 4464"/>
              <a:gd name="T43" fmla="*/ 1267637095 h 5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64"/>
              <a:gd name="T67" fmla="*/ 0 h 503"/>
              <a:gd name="T68" fmla="*/ 4464 w 4464"/>
              <a:gd name="T69" fmla="*/ 503 h 5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64" h="503">
                <a:moveTo>
                  <a:pt x="4464" y="503"/>
                </a:moveTo>
                <a:lnTo>
                  <a:pt x="4464" y="23"/>
                </a:lnTo>
                <a:cubicBezTo>
                  <a:pt x="4442" y="16"/>
                  <a:pt x="4420" y="4"/>
                  <a:pt x="4398" y="2"/>
                </a:cubicBezTo>
                <a:cubicBezTo>
                  <a:pt x="4384" y="0"/>
                  <a:pt x="4370" y="8"/>
                  <a:pt x="4357" y="10"/>
                </a:cubicBezTo>
                <a:cubicBezTo>
                  <a:pt x="4285" y="18"/>
                  <a:pt x="4213" y="26"/>
                  <a:pt x="4142" y="35"/>
                </a:cubicBezTo>
                <a:cubicBezTo>
                  <a:pt x="4089" y="71"/>
                  <a:pt x="3998" y="69"/>
                  <a:pt x="3936" y="76"/>
                </a:cubicBezTo>
                <a:cubicBezTo>
                  <a:pt x="3766" y="67"/>
                  <a:pt x="3676" y="61"/>
                  <a:pt x="3499" y="68"/>
                </a:cubicBezTo>
                <a:cubicBezTo>
                  <a:pt x="3438" y="87"/>
                  <a:pt x="3378" y="105"/>
                  <a:pt x="3318" y="126"/>
                </a:cubicBezTo>
                <a:cubicBezTo>
                  <a:pt x="3142" y="109"/>
                  <a:pt x="3188" y="109"/>
                  <a:pt x="2922" y="118"/>
                </a:cubicBezTo>
                <a:cubicBezTo>
                  <a:pt x="2870" y="127"/>
                  <a:pt x="2822" y="143"/>
                  <a:pt x="2773" y="159"/>
                </a:cubicBezTo>
                <a:cubicBezTo>
                  <a:pt x="2586" y="141"/>
                  <a:pt x="2406" y="102"/>
                  <a:pt x="2221" y="93"/>
                </a:cubicBezTo>
                <a:cubicBezTo>
                  <a:pt x="2081" y="69"/>
                  <a:pt x="1959" y="69"/>
                  <a:pt x="1817" y="76"/>
                </a:cubicBezTo>
                <a:cubicBezTo>
                  <a:pt x="1736" y="103"/>
                  <a:pt x="1661" y="116"/>
                  <a:pt x="1577" y="126"/>
                </a:cubicBezTo>
                <a:cubicBezTo>
                  <a:pt x="1516" y="142"/>
                  <a:pt x="1455" y="147"/>
                  <a:pt x="1396" y="167"/>
                </a:cubicBezTo>
                <a:cubicBezTo>
                  <a:pt x="1280" y="159"/>
                  <a:pt x="1171" y="139"/>
                  <a:pt x="1058" y="126"/>
                </a:cubicBezTo>
                <a:cubicBezTo>
                  <a:pt x="849" y="128"/>
                  <a:pt x="639" y="125"/>
                  <a:pt x="431" y="134"/>
                </a:cubicBezTo>
                <a:cubicBezTo>
                  <a:pt x="408" y="134"/>
                  <a:pt x="375" y="165"/>
                  <a:pt x="348" y="167"/>
                </a:cubicBezTo>
                <a:cubicBezTo>
                  <a:pt x="257" y="171"/>
                  <a:pt x="166" y="172"/>
                  <a:pt x="76" y="175"/>
                </a:cubicBezTo>
                <a:cubicBezTo>
                  <a:pt x="55" y="196"/>
                  <a:pt x="63" y="185"/>
                  <a:pt x="51" y="208"/>
                </a:cubicBezTo>
                <a:lnTo>
                  <a:pt x="0" y="407"/>
                </a:lnTo>
                <a:lnTo>
                  <a:pt x="0" y="503"/>
                </a:lnTo>
                <a:lnTo>
                  <a:pt x="4464" y="503"/>
                </a:lnTo>
                <a:close/>
              </a:path>
            </a:pathLst>
          </a:custGeom>
          <a:blipFill dpi="0" rotWithShape="0">
            <a:blip r:embed="rId5"/>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9221" name="Rectangle 5" descr="Granite"/>
          <p:cNvSpPr>
            <a:spLocks noChangeArrowheads="1"/>
          </p:cNvSpPr>
          <p:nvPr/>
        </p:nvSpPr>
        <p:spPr bwMode="auto">
          <a:xfrm>
            <a:off x="1219200" y="4724400"/>
            <a:ext cx="7086600" cy="609600"/>
          </a:xfrm>
          <a:prstGeom prst="rect">
            <a:avLst/>
          </a:prstGeom>
          <a:blipFill dpi="0" rotWithShape="0">
            <a:blip r:embed="rId6"/>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99686" name="Freeform 6" descr="Stationery"/>
          <p:cNvSpPr>
            <a:spLocks/>
          </p:cNvSpPr>
          <p:nvPr/>
        </p:nvSpPr>
        <p:spPr bwMode="auto">
          <a:xfrm>
            <a:off x="1219200" y="3962400"/>
            <a:ext cx="7086600" cy="798513"/>
          </a:xfrm>
          <a:custGeom>
            <a:avLst/>
            <a:gdLst>
              <a:gd name="T0" fmla="*/ 2147483647 w 4464"/>
              <a:gd name="T1" fmla="*/ 1267640270 h 503"/>
              <a:gd name="T2" fmla="*/ 2147483647 w 4464"/>
              <a:gd name="T3" fmla="*/ 57964435 h 503"/>
              <a:gd name="T4" fmla="*/ 2147483647 w 4464"/>
              <a:gd name="T5" fmla="*/ 5040316 h 503"/>
              <a:gd name="T6" fmla="*/ 2147483647 w 4464"/>
              <a:gd name="T7" fmla="*/ 25201578 h 503"/>
              <a:gd name="T8" fmla="*/ 2147483647 w 4464"/>
              <a:gd name="T9" fmla="*/ 88206321 h 503"/>
              <a:gd name="T10" fmla="*/ 2147483647 w 4464"/>
              <a:gd name="T11" fmla="*/ 191531998 h 503"/>
              <a:gd name="T12" fmla="*/ 2147483647 w 4464"/>
              <a:gd name="T13" fmla="*/ 171370740 h 503"/>
              <a:gd name="T14" fmla="*/ 2147483647 w 4464"/>
              <a:gd name="T15" fmla="*/ 317539908 h 503"/>
              <a:gd name="T16" fmla="*/ 2147483647 w 4464"/>
              <a:gd name="T17" fmla="*/ 297378651 h 503"/>
              <a:gd name="T18" fmla="*/ 2147483647 w 4464"/>
              <a:gd name="T19" fmla="*/ 400705890 h 503"/>
              <a:gd name="T20" fmla="*/ 2147483647 w 4464"/>
              <a:gd name="T21" fmla="*/ 234375514 h 503"/>
              <a:gd name="T22" fmla="*/ 2147483647 w 4464"/>
              <a:gd name="T23" fmla="*/ 191531998 h 503"/>
              <a:gd name="T24" fmla="*/ 2147483647 w 4464"/>
              <a:gd name="T25" fmla="*/ 317539908 h 503"/>
              <a:gd name="T26" fmla="*/ 2147483647 w 4464"/>
              <a:gd name="T27" fmla="*/ 420867247 h 503"/>
              <a:gd name="T28" fmla="*/ 2147483647 w 4464"/>
              <a:gd name="T29" fmla="*/ 317539908 h 503"/>
              <a:gd name="T30" fmla="*/ 1086186472 w 4464"/>
              <a:gd name="T31" fmla="*/ 337701166 h 503"/>
              <a:gd name="T32" fmla="*/ 877014388 w 4464"/>
              <a:gd name="T33" fmla="*/ 420867247 h 503"/>
              <a:gd name="T34" fmla="*/ 191531841 w 4464"/>
              <a:gd name="T35" fmla="*/ 441028505 h 503"/>
              <a:gd name="T36" fmla="*/ 128527168 w 4464"/>
              <a:gd name="T37" fmla="*/ 524192899 h 503"/>
              <a:gd name="T38" fmla="*/ 0 w 4464"/>
              <a:gd name="T39" fmla="*/ 1025705178 h 503"/>
              <a:gd name="T40" fmla="*/ 0 w 4464"/>
              <a:gd name="T41" fmla="*/ 1267640270 h 503"/>
              <a:gd name="T42" fmla="*/ 2147483647 w 4464"/>
              <a:gd name="T43" fmla="*/ 1267640270 h 5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64"/>
              <a:gd name="T67" fmla="*/ 0 h 503"/>
              <a:gd name="T68" fmla="*/ 4464 w 4464"/>
              <a:gd name="T69" fmla="*/ 503 h 5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64" h="503">
                <a:moveTo>
                  <a:pt x="4464" y="503"/>
                </a:moveTo>
                <a:lnTo>
                  <a:pt x="4464" y="23"/>
                </a:lnTo>
                <a:cubicBezTo>
                  <a:pt x="4442" y="16"/>
                  <a:pt x="4420" y="4"/>
                  <a:pt x="4398" y="2"/>
                </a:cubicBezTo>
                <a:cubicBezTo>
                  <a:pt x="4384" y="0"/>
                  <a:pt x="4370" y="8"/>
                  <a:pt x="4357" y="10"/>
                </a:cubicBezTo>
                <a:cubicBezTo>
                  <a:pt x="4285" y="18"/>
                  <a:pt x="4213" y="26"/>
                  <a:pt x="4142" y="35"/>
                </a:cubicBezTo>
                <a:cubicBezTo>
                  <a:pt x="4089" y="71"/>
                  <a:pt x="3998" y="69"/>
                  <a:pt x="3936" y="76"/>
                </a:cubicBezTo>
                <a:cubicBezTo>
                  <a:pt x="3766" y="67"/>
                  <a:pt x="3676" y="61"/>
                  <a:pt x="3499" y="68"/>
                </a:cubicBezTo>
                <a:cubicBezTo>
                  <a:pt x="3438" y="87"/>
                  <a:pt x="3378" y="105"/>
                  <a:pt x="3318" y="126"/>
                </a:cubicBezTo>
                <a:cubicBezTo>
                  <a:pt x="3142" y="109"/>
                  <a:pt x="3188" y="109"/>
                  <a:pt x="2922" y="118"/>
                </a:cubicBezTo>
                <a:cubicBezTo>
                  <a:pt x="2870" y="127"/>
                  <a:pt x="2822" y="143"/>
                  <a:pt x="2773" y="159"/>
                </a:cubicBezTo>
                <a:cubicBezTo>
                  <a:pt x="2586" y="141"/>
                  <a:pt x="2406" y="102"/>
                  <a:pt x="2221" y="93"/>
                </a:cubicBezTo>
                <a:cubicBezTo>
                  <a:pt x="2081" y="69"/>
                  <a:pt x="1959" y="69"/>
                  <a:pt x="1817" y="76"/>
                </a:cubicBezTo>
                <a:cubicBezTo>
                  <a:pt x="1736" y="103"/>
                  <a:pt x="1661" y="116"/>
                  <a:pt x="1577" y="126"/>
                </a:cubicBezTo>
                <a:cubicBezTo>
                  <a:pt x="1516" y="142"/>
                  <a:pt x="1455" y="147"/>
                  <a:pt x="1396" y="167"/>
                </a:cubicBezTo>
                <a:cubicBezTo>
                  <a:pt x="1280" y="159"/>
                  <a:pt x="1171" y="139"/>
                  <a:pt x="1058" y="126"/>
                </a:cubicBezTo>
                <a:cubicBezTo>
                  <a:pt x="849" y="128"/>
                  <a:pt x="639" y="125"/>
                  <a:pt x="431" y="134"/>
                </a:cubicBezTo>
                <a:cubicBezTo>
                  <a:pt x="408" y="134"/>
                  <a:pt x="375" y="165"/>
                  <a:pt x="348" y="167"/>
                </a:cubicBezTo>
                <a:cubicBezTo>
                  <a:pt x="257" y="171"/>
                  <a:pt x="166" y="172"/>
                  <a:pt x="76" y="175"/>
                </a:cubicBezTo>
                <a:cubicBezTo>
                  <a:pt x="55" y="196"/>
                  <a:pt x="63" y="185"/>
                  <a:pt x="51" y="208"/>
                </a:cubicBezTo>
                <a:lnTo>
                  <a:pt x="0" y="407"/>
                </a:lnTo>
                <a:lnTo>
                  <a:pt x="0" y="503"/>
                </a:lnTo>
                <a:lnTo>
                  <a:pt x="4464" y="503"/>
                </a:lnTo>
                <a:close/>
              </a:path>
            </a:pathLst>
          </a:custGeom>
          <a:blipFill dpi="0" rotWithShape="0">
            <a:blip r:embed="rId7"/>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99687" name="AutoShape 7" descr="Cork"/>
          <p:cNvSpPr>
            <a:spLocks noChangeArrowheads="1"/>
          </p:cNvSpPr>
          <p:nvPr/>
        </p:nvSpPr>
        <p:spPr bwMode="auto">
          <a:xfrm>
            <a:off x="6934200" y="3962400"/>
            <a:ext cx="152400" cy="152400"/>
          </a:xfrm>
          <a:prstGeom prst="diamond">
            <a:avLst/>
          </a:prstGeom>
          <a:blipFill dpi="0" rotWithShape="0">
            <a:blip r:embed="rId5"/>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99688" name="AutoShape 8" descr="Cork"/>
          <p:cNvSpPr>
            <a:spLocks noChangeArrowheads="1"/>
          </p:cNvSpPr>
          <p:nvPr/>
        </p:nvSpPr>
        <p:spPr bwMode="auto">
          <a:xfrm>
            <a:off x="7086600" y="3962400"/>
            <a:ext cx="152400" cy="152400"/>
          </a:xfrm>
          <a:prstGeom prst="diamond">
            <a:avLst/>
          </a:prstGeom>
          <a:blipFill dpi="0" rotWithShape="0">
            <a:blip r:embed="rId5"/>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99689" name="AutoShape 9" descr="Cork"/>
          <p:cNvSpPr>
            <a:spLocks noChangeArrowheads="1"/>
          </p:cNvSpPr>
          <p:nvPr/>
        </p:nvSpPr>
        <p:spPr bwMode="auto">
          <a:xfrm>
            <a:off x="7391400" y="3962400"/>
            <a:ext cx="152400" cy="152400"/>
          </a:xfrm>
          <a:prstGeom prst="diamond">
            <a:avLst/>
          </a:prstGeom>
          <a:blipFill dpi="0" rotWithShape="0">
            <a:blip r:embed="rId5"/>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99690" name="AutoShape 10" descr="Cork"/>
          <p:cNvSpPr>
            <a:spLocks noChangeArrowheads="1"/>
          </p:cNvSpPr>
          <p:nvPr/>
        </p:nvSpPr>
        <p:spPr bwMode="auto">
          <a:xfrm>
            <a:off x="6705600" y="3962400"/>
            <a:ext cx="152400" cy="152400"/>
          </a:xfrm>
          <a:prstGeom prst="diamond">
            <a:avLst/>
          </a:prstGeom>
          <a:blipFill dpi="0" rotWithShape="0">
            <a:blip r:embed="rId5"/>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99691" name="AutoShape 11" descr="Cork"/>
          <p:cNvSpPr>
            <a:spLocks noChangeArrowheads="1"/>
          </p:cNvSpPr>
          <p:nvPr/>
        </p:nvSpPr>
        <p:spPr bwMode="auto">
          <a:xfrm>
            <a:off x="7543800" y="3886200"/>
            <a:ext cx="152400" cy="152400"/>
          </a:xfrm>
          <a:prstGeom prst="diamond">
            <a:avLst/>
          </a:prstGeom>
          <a:blipFill dpi="0" rotWithShape="0">
            <a:blip r:embed="rId5"/>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99692" name="AutoShape 12" descr="Cork"/>
          <p:cNvSpPr>
            <a:spLocks noChangeArrowheads="1"/>
          </p:cNvSpPr>
          <p:nvPr/>
        </p:nvSpPr>
        <p:spPr bwMode="auto">
          <a:xfrm>
            <a:off x="6400800" y="4038600"/>
            <a:ext cx="152400" cy="152400"/>
          </a:xfrm>
          <a:prstGeom prst="diamond">
            <a:avLst/>
          </a:prstGeom>
          <a:blipFill dpi="0" rotWithShape="0">
            <a:blip r:embed="rId5"/>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9229" name="AutoShape 13"/>
          <p:cNvSpPr>
            <a:spLocks noChangeArrowheads="1"/>
          </p:cNvSpPr>
          <p:nvPr/>
        </p:nvSpPr>
        <p:spPr bwMode="auto">
          <a:xfrm>
            <a:off x="533400" y="2819400"/>
            <a:ext cx="457200" cy="1905000"/>
          </a:xfrm>
          <a:prstGeom prst="downArrow">
            <a:avLst>
              <a:gd name="adj1" fmla="val 50000"/>
              <a:gd name="adj2" fmla="val 104167"/>
            </a:avLst>
          </a:prstGeom>
          <a:gradFill rotWithShape="0">
            <a:gsLst>
              <a:gs pos="0">
                <a:srgbClr val="5E1847"/>
              </a:gs>
              <a:gs pos="100000">
                <a:srgbClr val="CC3399"/>
              </a:gs>
            </a:gsLst>
            <a:lin ang="5400000" scaled="1"/>
          </a:grad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9230" name="Text Box 14"/>
          <p:cNvSpPr txBox="1">
            <a:spLocks noChangeArrowheads="1"/>
          </p:cNvSpPr>
          <p:nvPr/>
        </p:nvSpPr>
        <p:spPr bwMode="auto">
          <a:xfrm rot="-5400000">
            <a:off x="-160338" y="3435351"/>
            <a:ext cx="1082675" cy="457200"/>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US" altLang="en-US" sz="2400">
                <a:solidFill>
                  <a:srgbClr val="000000"/>
                </a:solidFill>
              </a:rPr>
              <a:t>gravity</a:t>
            </a:r>
          </a:p>
        </p:txBody>
      </p:sp>
      <p:sp>
        <p:nvSpPr>
          <p:cNvPr id="199695" name="Text Box 15" descr="Oak"/>
          <p:cNvSpPr txBox="1">
            <a:spLocks noChangeArrowheads="1"/>
          </p:cNvSpPr>
          <p:nvPr/>
        </p:nvSpPr>
        <p:spPr bwMode="auto">
          <a:xfrm>
            <a:off x="3429000" y="4800600"/>
            <a:ext cx="3176588" cy="466725"/>
          </a:xfrm>
          <a:prstGeom prst="rect">
            <a:avLst/>
          </a:prstGeom>
          <a:gradFill rotWithShape="0">
            <a:gsLst>
              <a:gs pos="0">
                <a:srgbClr val="FFFF99"/>
              </a:gs>
              <a:gs pos="50000">
                <a:srgbClr val="FFFFD7"/>
              </a:gs>
              <a:gs pos="100000">
                <a:srgbClr val="FFFF99"/>
              </a:gs>
            </a:gsLst>
            <a:lin ang="5400000" scaled="1"/>
          </a:gradFill>
          <a:ln w="9525">
            <a:solidFill>
              <a:schemeClr val="bg2"/>
            </a:solidFill>
            <a:miter lim="800000"/>
            <a:headEnd/>
            <a:tailEnd/>
          </a:ln>
        </p:spPr>
        <p:txBody>
          <a:bodyPr wrap="none">
            <a:spAutoFit/>
          </a:bodyPr>
          <a:lstStyle/>
          <a:p>
            <a:pPr eaLnBrk="0" fontAlgn="base" hangingPunct="0">
              <a:spcBef>
                <a:spcPct val="0"/>
              </a:spcBef>
              <a:spcAft>
                <a:spcPct val="0"/>
              </a:spcAft>
            </a:pPr>
            <a:r>
              <a:rPr lang="en-US" altLang="en-US" sz="2400">
                <a:solidFill>
                  <a:srgbClr val="000000"/>
                </a:solidFill>
              </a:rPr>
              <a:t>deposited first - oldest</a:t>
            </a:r>
          </a:p>
        </p:txBody>
      </p:sp>
      <p:sp>
        <p:nvSpPr>
          <p:cNvPr id="199696" name="Text Box 16" descr="Oak"/>
          <p:cNvSpPr txBox="1">
            <a:spLocks noChangeArrowheads="1"/>
          </p:cNvSpPr>
          <p:nvPr/>
        </p:nvSpPr>
        <p:spPr bwMode="auto">
          <a:xfrm>
            <a:off x="3200400" y="3114675"/>
            <a:ext cx="3584575" cy="466725"/>
          </a:xfrm>
          <a:prstGeom prst="rect">
            <a:avLst/>
          </a:prstGeom>
          <a:gradFill rotWithShape="0">
            <a:gsLst>
              <a:gs pos="0">
                <a:srgbClr val="FFFF99"/>
              </a:gs>
              <a:gs pos="50000">
                <a:srgbClr val="FFFFD7"/>
              </a:gs>
              <a:gs pos="100000">
                <a:srgbClr val="FFFF99"/>
              </a:gs>
            </a:gsLst>
            <a:lin ang="5400000" scaled="1"/>
          </a:gradFill>
          <a:ln w="9525">
            <a:solidFill>
              <a:schemeClr val="bg2"/>
            </a:solidFill>
            <a:miter lim="800000"/>
            <a:headEnd/>
            <a:tailEnd/>
          </a:ln>
        </p:spPr>
        <p:txBody>
          <a:bodyPr wrap="none">
            <a:spAutoFit/>
          </a:bodyPr>
          <a:lstStyle/>
          <a:p>
            <a:pPr eaLnBrk="0" fontAlgn="base" hangingPunct="0">
              <a:spcBef>
                <a:spcPct val="0"/>
              </a:spcBef>
              <a:spcAft>
                <a:spcPct val="0"/>
              </a:spcAft>
            </a:pPr>
            <a:r>
              <a:rPr lang="en-US" altLang="en-US" sz="2400">
                <a:solidFill>
                  <a:srgbClr val="000000"/>
                </a:solidFill>
              </a:rPr>
              <a:t>deposited last - youngest</a:t>
            </a:r>
          </a:p>
        </p:txBody>
      </p:sp>
      <p:sp>
        <p:nvSpPr>
          <p:cNvPr id="9233" name="Rectangle 17"/>
          <p:cNvSpPr>
            <a:spLocks noChangeArrowheads="1"/>
          </p:cNvSpPr>
          <p:nvPr/>
        </p:nvSpPr>
        <p:spPr bwMode="auto">
          <a:xfrm>
            <a:off x="1219200" y="1371600"/>
            <a:ext cx="76200" cy="3962400"/>
          </a:xfrm>
          <a:prstGeom prst="rect">
            <a:avLst/>
          </a:prstGeom>
          <a:solidFill>
            <a:schemeClr val="tx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US">
              <a:solidFill>
                <a:srgbClr val="000000"/>
              </a:solidFill>
            </a:endParaRPr>
          </a:p>
        </p:txBody>
      </p:sp>
      <p:sp>
        <p:nvSpPr>
          <p:cNvPr id="199698" name="Text Box 18"/>
          <p:cNvSpPr txBox="1">
            <a:spLocks noChangeArrowheads="1"/>
          </p:cNvSpPr>
          <p:nvPr/>
        </p:nvSpPr>
        <p:spPr bwMode="auto">
          <a:xfrm>
            <a:off x="691403" y="5562600"/>
            <a:ext cx="7785847" cy="1128713"/>
          </a:xfrm>
          <a:prstGeom prst="rect">
            <a:avLst/>
          </a:prstGeom>
          <a:solidFill>
            <a:schemeClr val="bg1">
              <a:alpha val="96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b">
              <a:rot lat="0" lon="0" rev="4800000"/>
            </a:lightRig>
          </a:scene3d>
          <a:sp3d prstMaterial="matte">
            <a:bevelT w="127000" h="63500"/>
          </a:sp3d>
        </p:spPr>
        <p:txBody>
          <a:bodyPr wrap="square">
            <a:spAutoFit/>
            <a:flatTx/>
          </a:bodyPr>
          <a:lstStyle/>
          <a:p>
            <a:pPr algn="ctr" eaLnBrk="0" fontAlgn="base" hangingPunct="0">
              <a:spcBef>
                <a:spcPct val="0"/>
              </a:spcBef>
              <a:spcAft>
                <a:spcPct val="0"/>
              </a:spcAft>
              <a:defRPr/>
            </a:pPr>
            <a:r>
              <a:rPr lang="en-US" altLang="en-US" sz="2800" dirty="0">
                <a:solidFill>
                  <a:srgbClr val="7030A0"/>
                </a:solidFill>
                <a:effectLst>
                  <a:outerShdw blurRad="38100" dist="38100" dir="2700000" algn="tl">
                    <a:srgbClr val="C0C0C0"/>
                  </a:outerShdw>
                </a:effectLst>
              </a:rPr>
              <a:t>Principle of Superposition</a:t>
            </a:r>
          </a:p>
          <a:p>
            <a:pPr algn="ctr" eaLnBrk="0" fontAlgn="base" hangingPunct="0">
              <a:spcBef>
                <a:spcPct val="0"/>
              </a:spcBef>
              <a:spcAft>
                <a:spcPct val="0"/>
              </a:spcAft>
              <a:defRPr/>
            </a:pPr>
            <a:r>
              <a:rPr lang="en-US" altLang="en-US" sz="2000" dirty="0">
                <a:solidFill>
                  <a:srgbClr val="000000"/>
                </a:solidFill>
                <a:effectLst>
                  <a:outerShdw blurRad="38100" dist="38100" dir="2700000" algn="tl">
                    <a:srgbClr val="C0C0C0"/>
                  </a:outerShdw>
                </a:effectLst>
              </a:rPr>
              <a:t>In an undisturbed sedimentary sequence, the oldest rocks are on the bottom of the stack</a:t>
            </a:r>
          </a:p>
        </p:txBody>
      </p:sp>
      <p:sp>
        <p:nvSpPr>
          <p:cNvPr id="199700" name="Oval 20" descr="Stationery"/>
          <p:cNvSpPr>
            <a:spLocks noChangeArrowheads="1"/>
          </p:cNvSpPr>
          <p:nvPr/>
        </p:nvSpPr>
        <p:spPr bwMode="auto">
          <a:xfrm>
            <a:off x="6019800" y="4648200"/>
            <a:ext cx="228600" cy="152400"/>
          </a:xfrm>
          <a:prstGeom prst="ellipse">
            <a:avLst/>
          </a:prstGeom>
          <a:blipFill dpi="0" rotWithShape="0">
            <a:blip r:embed="rId7"/>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99701" name="Oval 21" descr="Stationery"/>
          <p:cNvSpPr>
            <a:spLocks noChangeArrowheads="1"/>
          </p:cNvSpPr>
          <p:nvPr/>
        </p:nvSpPr>
        <p:spPr bwMode="auto">
          <a:xfrm>
            <a:off x="7505700" y="4648200"/>
            <a:ext cx="152400" cy="152400"/>
          </a:xfrm>
          <a:prstGeom prst="ellipse">
            <a:avLst/>
          </a:prstGeom>
          <a:blipFill dpi="0" rotWithShape="0">
            <a:blip r:embed="rId7"/>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99702" name="Oval 22" descr="Stationery"/>
          <p:cNvSpPr>
            <a:spLocks noChangeArrowheads="1"/>
          </p:cNvSpPr>
          <p:nvPr/>
        </p:nvSpPr>
        <p:spPr bwMode="auto">
          <a:xfrm>
            <a:off x="7962900" y="4648200"/>
            <a:ext cx="76200" cy="152400"/>
          </a:xfrm>
          <a:prstGeom prst="ellipse">
            <a:avLst/>
          </a:prstGeom>
          <a:blipFill dpi="0" rotWithShape="0">
            <a:blip r:embed="rId7"/>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99703" name="Oval 23" descr="Stationery"/>
          <p:cNvSpPr>
            <a:spLocks noChangeArrowheads="1"/>
          </p:cNvSpPr>
          <p:nvPr/>
        </p:nvSpPr>
        <p:spPr bwMode="auto">
          <a:xfrm>
            <a:off x="6743700" y="4648200"/>
            <a:ext cx="228600" cy="152400"/>
          </a:xfrm>
          <a:prstGeom prst="ellipse">
            <a:avLst/>
          </a:prstGeom>
          <a:blipFill dpi="0" rotWithShape="0">
            <a:blip r:embed="rId7"/>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99704" name="Oval 24" descr="Stationery"/>
          <p:cNvSpPr>
            <a:spLocks noChangeArrowheads="1"/>
          </p:cNvSpPr>
          <p:nvPr/>
        </p:nvSpPr>
        <p:spPr bwMode="auto">
          <a:xfrm>
            <a:off x="7200900" y="4648200"/>
            <a:ext cx="228600" cy="228600"/>
          </a:xfrm>
          <a:prstGeom prst="ellipse">
            <a:avLst/>
          </a:prstGeom>
          <a:blipFill dpi="0" rotWithShape="0">
            <a:blip r:embed="rId7"/>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25" name="Rectangle 17"/>
          <p:cNvSpPr>
            <a:spLocks noChangeArrowheads="1"/>
          </p:cNvSpPr>
          <p:nvPr/>
        </p:nvSpPr>
        <p:spPr bwMode="auto">
          <a:xfrm>
            <a:off x="8229600" y="1371600"/>
            <a:ext cx="76200" cy="3962400"/>
          </a:xfrm>
          <a:prstGeom prst="rect">
            <a:avLst/>
          </a:prstGeom>
          <a:solidFill>
            <a:schemeClr val="tx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pPr>
            <a:endParaRPr lang="en-US">
              <a:solidFill>
                <a:srgbClr val="000000"/>
              </a:solidFill>
            </a:endParaRPr>
          </a:p>
        </p:txBody>
      </p:sp>
      <p:sp>
        <p:nvSpPr>
          <p:cNvPr id="199699" name="Text Box 19"/>
          <p:cNvSpPr txBox="1">
            <a:spLocks noChangeArrowheads="1"/>
          </p:cNvSpPr>
          <p:nvPr/>
        </p:nvSpPr>
        <p:spPr bwMode="auto">
          <a:xfrm>
            <a:off x="698126" y="152400"/>
            <a:ext cx="7772400" cy="830997"/>
          </a:xfrm>
          <a:prstGeom prst="rect">
            <a:avLst/>
          </a:prstGeom>
          <a:solidFill>
            <a:schemeClr val="bg1">
              <a:alpha val="96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flatTx/>
          </a:bodyPr>
          <a:lstStyle/>
          <a:p>
            <a:pPr algn="ctr" eaLnBrk="0" fontAlgn="base" hangingPunct="0">
              <a:spcBef>
                <a:spcPct val="0"/>
              </a:spcBef>
              <a:spcAft>
                <a:spcPct val="0"/>
              </a:spcAft>
              <a:defRPr/>
            </a:pPr>
            <a:r>
              <a:rPr lang="en-US" altLang="en-US" sz="2800" dirty="0">
                <a:solidFill>
                  <a:srgbClr val="7030A0"/>
                </a:solidFill>
                <a:effectLst>
                  <a:outerShdw blurRad="38100" dist="38100" dir="2700000" algn="tl">
                    <a:srgbClr val="C0C0C0"/>
                  </a:outerShdw>
                </a:effectLst>
              </a:rPr>
              <a:t>Principle of Original Horizontality</a:t>
            </a:r>
          </a:p>
          <a:p>
            <a:pPr algn="ctr" eaLnBrk="0" fontAlgn="base" hangingPunct="0">
              <a:spcBef>
                <a:spcPct val="0"/>
              </a:spcBef>
              <a:spcAft>
                <a:spcPct val="0"/>
              </a:spcAft>
              <a:defRPr/>
            </a:pPr>
            <a:r>
              <a:rPr lang="en-US" altLang="en-US" sz="2000" dirty="0">
                <a:solidFill>
                  <a:srgbClr val="000000"/>
                </a:solidFill>
              </a:rPr>
              <a:t>Sedimentary rocks were deposited in primarily horizontal beds</a:t>
            </a:r>
          </a:p>
        </p:txBody>
      </p:sp>
    </p:spTree>
    <p:extLst>
      <p:ext uri="{BB962C8B-B14F-4D97-AF65-F5344CB8AC3E}">
        <p14:creationId xmlns:p14="http://schemas.microsoft.com/office/powerpoint/2010/main" val="4064119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99700"/>
                                        </p:tgtEl>
                                        <p:attrNameLst>
                                          <p:attrName>style.visibility</p:attrName>
                                        </p:attrNameLst>
                                      </p:cBhvr>
                                      <p:to>
                                        <p:strVal val="visible"/>
                                      </p:to>
                                    </p:set>
                                    <p:animEffect transition="in" filter="fade">
                                      <p:cBhvr>
                                        <p:cTn id="7" dur="1000"/>
                                        <p:tgtEl>
                                          <p:spTgt spid="199700"/>
                                        </p:tgtEl>
                                      </p:cBhvr>
                                    </p:animEffect>
                                    <p:anim calcmode="lin" valueType="num">
                                      <p:cBhvr>
                                        <p:cTn id="8" dur="1000" fill="hold"/>
                                        <p:tgtEl>
                                          <p:spTgt spid="199700"/>
                                        </p:tgtEl>
                                        <p:attrNameLst>
                                          <p:attrName>ppt_x</p:attrName>
                                        </p:attrNameLst>
                                      </p:cBhvr>
                                      <p:tavLst>
                                        <p:tav tm="0">
                                          <p:val>
                                            <p:strVal val="#ppt_x"/>
                                          </p:val>
                                        </p:tav>
                                        <p:tav tm="100000">
                                          <p:val>
                                            <p:strVal val="#ppt_x"/>
                                          </p:val>
                                        </p:tav>
                                      </p:tavLst>
                                    </p:anim>
                                    <p:anim calcmode="lin" valueType="num">
                                      <p:cBhvr>
                                        <p:cTn id="9" dur="1000" fill="hold"/>
                                        <p:tgtEl>
                                          <p:spTgt spid="199700"/>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99701"/>
                                        </p:tgtEl>
                                        <p:attrNameLst>
                                          <p:attrName>style.visibility</p:attrName>
                                        </p:attrNameLst>
                                      </p:cBhvr>
                                      <p:to>
                                        <p:strVal val="visible"/>
                                      </p:to>
                                    </p:set>
                                    <p:animEffect transition="in" filter="fade">
                                      <p:cBhvr>
                                        <p:cTn id="12" dur="1000"/>
                                        <p:tgtEl>
                                          <p:spTgt spid="199701"/>
                                        </p:tgtEl>
                                      </p:cBhvr>
                                    </p:animEffect>
                                    <p:anim calcmode="lin" valueType="num">
                                      <p:cBhvr>
                                        <p:cTn id="13" dur="1000" fill="hold"/>
                                        <p:tgtEl>
                                          <p:spTgt spid="199701"/>
                                        </p:tgtEl>
                                        <p:attrNameLst>
                                          <p:attrName>ppt_x</p:attrName>
                                        </p:attrNameLst>
                                      </p:cBhvr>
                                      <p:tavLst>
                                        <p:tav tm="0">
                                          <p:val>
                                            <p:strVal val="#ppt_x"/>
                                          </p:val>
                                        </p:tav>
                                        <p:tav tm="100000">
                                          <p:val>
                                            <p:strVal val="#ppt_x"/>
                                          </p:val>
                                        </p:tav>
                                      </p:tavLst>
                                    </p:anim>
                                    <p:anim calcmode="lin" valueType="num">
                                      <p:cBhvr>
                                        <p:cTn id="14" dur="1000" fill="hold"/>
                                        <p:tgtEl>
                                          <p:spTgt spid="199701"/>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99702"/>
                                        </p:tgtEl>
                                        <p:attrNameLst>
                                          <p:attrName>style.visibility</p:attrName>
                                        </p:attrNameLst>
                                      </p:cBhvr>
                                      <p:to>
                                        <p:strVal val="visible"/>
                                      </p:to>
                                    </p:set>
                                    <p:animEffect transition="in" filter="fade">
                                      <p:cBhvr>
                                        <p:cTn id="17" dur="500"/>
                                        <p:tgtEl>
                                          <p:spTgt spid="199702"/>
                                        </p:tgtEl>
                                      </p:cBhvr>
                                    </p:animEffect>
                                    <p:anim calcmode="lin" valueType="num">
                                      <p:cBhvr>
                                        <p:cTn id="18" dur="500" fill="hold"/>
                                        <p:tgtEl>
                                          <p:spTgt spid="199702"/>
                                        </p:tgtEl>
                                        <p:attrNameLst>
                                          <p:attrName>ppt_x</p:attrName>
                                        </p:attrNameLst>
                                      </p:cBhvr>
                                      <p:tavLst>
                                        <p:tav tm="0">
                                          <p:val>
                                            <p:strVal val="#ppt_x"/>
                                          </p:val>
                                        </p:tav>
                                        <p:tav tm="100000">
                                          <p:val>
                                            <p:strVal val="#ppt_x"/>
                                          </p:val>
                                        </p:tav>
                                      </p:tavLst>
                                    </p:anim>
                                    <p:anim calcmode="lin" valueType="num">
                                      <p:cBhvr>
                                        <p:cTn id="19" dur="500" fill="hold"/>
                                        <p:tgtEl>
                                          <p:spTgt spid="199702"/>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99703"/>
                                        </p:tgtEl>
                                        <p:attrNameLst>
                                          <p:attrName>style.visibility</p:attrName>
                                        </p:attrNameLst>
                                      </p:cBhvr>
                                      <p:to>
                                        <p:strVal val="visible"/>
                                      </p:to>
                                    </p:set>
                                    <p:animEffect transition="in" filter="fade">
                                      <p:cBhvr>
                                        <p:cTn id="22" dur="3000"/>
                                        <p:tgtEl>
                                          <p:spTgt spid="199703"/>
                                        </p:tgtEl>
                                      </p:cBhvr>
                                    </p:animEffect>
                                    <p:anim calcmode="lin" valueType="num">
                                      <p:cBhvr>
                                        <p:cTn id="23" dur="3000" fill="hold"/>
                                        <p:tgtEl>
                                          <p:spTgt spid="199703"/>
                                        </p:tgtEl>
                                        <p:attrNameLst>
                                          <p:attrName>ppt_x</p:attrName>
                                        </p:attrNameLst>
                                      </p:cBhvr>
                                      <p:tavLst>
                                        <p:tav tm="0">
                                          <p:val>
                                            <p:strVal val="#ppt_x"/>
                                          </p:val>
                                        </p:tav>
                                        <p:tav tm="100000">
                                          <p:val>
                                            <p:strVal val="#ppt_x"/>
                                          </p:val>
                                        </p:tav>
                                      </p:tavLst>
                                    </p:anim>
                                    <p:anim calcmode="lin" valueType="num">
                                      <p:cBhvr>
                                        <p:cTn id="24" dur="3000" fill="hold"/>
                                        <p:tgtEl>
                                          <p:spTgt spid="199703"/>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99704"/>
                                        </p:tgtEl>
                                        <p:attrNameLst>
                                          <p:attrName>style.visibility</p:attrName>
                                        </p:attrNameLst>
                                      </p:cBhvr>
                                      <p:to>
                                        <p:strVal val="visible"/>
                                      </p:to>
                                    </p:set>
                                    <p:animEffect transition="in" filter="fade">
                                      <p:cBhvr>
                                        <p:cTn id="27" dur="3000"/>
                                        <p:tgtEl>
                                          <p:spTgt spid="199704"/>
                                        </p:tgtEl>
                                      </p:cBhvr>
                                    </p:animEffect>
                                    <p:anim calcmode="lin" valueType="num">
                                      <p:cBhvr>
                                        <p:cTn id="28" dur="3000" fill="hold"/>
                                        <p:tgtEl>
                                          <p:spTgt spid="199704"/>
                                        </p:tgtEl>
                                        <p:attrNameLst>
                                          <p:attrName>ppt_x</p:attrName>
                                        </p:attrNameLst>
                                      </p:cBhvr>
                                      <p:tavLst>
                                        <p:tav tm="0">
                                          <p:val>
                                            <p:strVal val="#ppt_x"/>
                                          </p:val>
                                        </p:tav>
                                        <p:tav tm="100000">
                                          <p:val>
                                            <p:strVal val="#ppt_x"/>
                                          </p:val>
                                        </p:tav>
                                      </p:tavLst>
                                    </p:anim>
                                    <p:anim calcmode="lin" valueType="num">
                                      <p:cBhvr>
                                        <p:cTn id="29" dur="3000" fill="hold"/>
                                        <p:tgtEl>
                                          <p:spTgt spid="199704"/>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12" presetClass="entr" presetSubtype="4" fill="hold" grpId="0" nodeType="afterEffect">
                                  <p:stCondLst>
                                    <p:cond delay="0"/>
                                  </p:stCondLst>
                                  <p:childTnLst>
                                    <p:set>
                                      <p:cBhvr>
                                        <p:cTn id="32" dur="1" fill="hold">
                                          <p:stCondLst>
                                            <p:cond delay="0"/>
                                          </p:stCondLst>
                                        </p:cTn>
                                        <p:tgtEl>
                                          <p:spTgt spid="199686"/>
                                        </p:tgtEl>
                                        <p:attrNameLst>
                                          <p:attrName>style.visibility</p:attrName>
                                        </p:attrNameLst>
                                      </p:cBhvr>
                                      <p:to>
                                        <p:strVal val="visible"/>
                                      </p:to>
                                    </p:set>
                                    <p:animEffect transition="in" filter="slide(fromBottom)">
                                      <p:cBhvr>
                                        <p:cTn id="33" dur="500"/>
                                        <p:tgtEl>
                                          <p:spTgt spid="199686"/>
                                        </p:tgtEl>
                                      </p:cBhvr>
                                    </p:animEffect>
                                  </p:childTnLst>
                                </p:cTn>
                              </p:par>
                            </p:childTnLst>
                          </p:cTn>
                        </p:par>
                        <p:par>
                          <p:cTn id="34" fill="hold">
                            <p:stCondLst>
                              <p:cond delay="3500"/>
                            </p:stCondLst>
                            <p:childTnLst>
                              <p:par>
                                <p:cTn id="35" presetID="47" presetClass="entr" presetSubtype="0" fill="hold" grpId="0" nodeType="afterEffect">
                                  <p:stCondLst>
                                    <p:cond delay="0"/>
                                  </p:stCondLst>
                                  <p:childTnLst>
                                    <p:set>
                                      <p:cBhvr>
                                        <p:cTn id="36" dur="1" fill="hold">
                                          <p:stCondLst>
                                            <p:cond delay="0"/>
                                          </p:stCondLst>
                                        </p:cTn>
                                        <p:tgtEl>
                                          <p:spTgt spid="199687"/>
                                        </p:tgtEl>
                                        <p:attrNameLst>
                                          <p:attrName>style.visibility</p:attrName>
                                        </p:attrNameLst>
                                      </p:cBhvr>
                                      <p:to>
                                        <p:strVal val="visible"/>
                                      </p:to>
                                    </p:set>
                                    <p:animEffect transition="in" filter="fade">
                                      <p:cBhvr>
                                        <p:cTn id="37" dur="500"/>
                                        <p:tgtEl>
                                          <p:spTgt spid="199687"/>
                                        </p:tgtEl>
                                      </p:cBhvr>
                                    </p:animEffect>
                                    <p:anim calcmode="lin" valueType="num">
                                      <p:cBhvr>
                                        <p:cTn id="38" dur="500" fill="hold"/>
                                        <p:tgtEl>
                                          <p:spTgt spid="199687"/>
                                        </p:tgtEl>
                                        <p:attrNameLst>
                                          <p:attrName>ppt_x</p:attrName>
                                        </p:attrNameLst>
                                      </p:cBhvr>
                                      <p:tavLst>
                                        <p:tav tm="0">
                                          <p:val>
                                            <p:strVal val="#ppt_x"/>
                                          </p:val>
                                        </p:tav>
                                        <p:tav tm="100000">
                                          <p:val>
                                            <p:strVal val="#ppt_x"/>
                                          </p:val>
                                        </p:tav>
                                      </p:tavLst>
                                    </p:anim>
                                    <p:anim calcmode="lin" valueType="num">
                                      <p:cBhvr>
                                        <p:cTn id="39" dur="500" fill="hold"/>
                                        <p:tgtEl>
                                          <p:spTgt spid="199687"/>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199688"/>
                                        </p:tgtEl>
                                        <p:attrNameLst>
                                          <p:attrName>style.visibility</p:attrName>
                                        </p:attrNameLst>
                                      </p:cBhvr>
                                      <p:to>
                                        <p:strVal val="visible"/>
                                      </p:to>
                                    </p:set>
                                    <p:animEffect transition="in" filter="fade">
                                      <p:cBhvr>
                                        <p:cTn id="42" dur="5000"/>
                                        <p:tgtEl>
                                          <p:spTgt spid="199688"/>
                                        </p:tgtEl>
                                      </p:cBhvr>
                                    </p:animEffect>
                                    <p:anim calcmode="lin" valueType="num">
                                      <p:cBhvr>
                                        <p:cTn id="43" dur="5000" fill="hold"/>
                                        <p:tgtEl>
                                          <p:spTgt spid="199688"/>
                                        </p:tgtEl>
                                        <p:attrNameLst>
                                          <p:attrName>ppt_x</p:attrName>
                                        </p:attrNameLst>
                                      </p:cBhvr>
                                      <p:tavLst>
                                        <p:tav tm="0">
                                          <p:val>
                                            <p:strVal val="#ppt_x"/>
                                          </p:val>
                                        </p:tav>
                                        <p:tav tm="100000">
                                          <p:val>
                                            <p:strVal val="#ppt_x"/>
                                          </p:val>
                                        </p:tav>
                                      </p:tavLst>
                                    </p:anim>
                                    <p:anim calcmode="lin" valueType="num">
                                      <p:cBhvr>
                                        <p:cTn id="44" dur="5000" fill="hold"/>
                                        <p:tgtEl>
                                          <p:spTgt spid="199688"/>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199689"/>
                                        </p:tgtEl>
                                        <p:attrNameLst>
                                          <p:attrName>style.visibility</p:attrName>
                                        </p:attrNameLst>
                                      </p:cBhvr>
                                      <p:to>
                                        <p:strVal val="visible"/>
                                      </p:to>
                                    </p:set>
                                    <p:animEffect transition="in" filter="fade">
                                      <p:cBhvr>
                                        <p:cTn id="47" dur="2000"/>
                                        <p:tgtEl>
                                          <p:spTgt spid="199689"/>
                                        </p:tgtEl>
                                      </p:cBhvr>
                                    </p:animEffect>
                                    <p:anim calcmode="lin" valueType="num">
                                      <p:cBhvr>
                                        <p:cTn id="48" dur="2000" fill="hold"/>
                                        <p:tgtEl>
                                          <p:spTgt spid="199689"/>
                                        </p:tgtEl>
                                        <p:attrNameLst>
                                          <p:attrName>ppt_x</p:attrName>
                                        </p:attrNameLst>
                                      </p:cBhvr>
                                      <p:tavLst>
                                        <p:tav tm="0">
                                          <p:val>
                                            <p:strVal val="#ppt_x"/>
                                          </p:val>
                                        </p:tav>
                                        <p:tav tm="100000">
                                          <p:val>
                                            <p:strVal val="#ppt_x"/>
                                          </p:val>
                                        </p:tav>
                                      </p:tavLst>
                                    </p:anim>
                                    <p:anim calcmode="lin" valueType="num">
                                      <p:cBhvr>
                                        <p:cTn id="49" dur="2000" fill="hold"/>
                                        <p:tgtEl>
                                          <p:spTgt spid="199689"/>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199690"/>
                                        </p:tgtEl>
                                        <p:attrNameLst>
                                          <p:attrName>style.visibility</p:attrName>
                                        </p:attrNameLst>
                                      </p:cBhvr>
                                      <p:to>
                                        <p:strVal val="visible"/>
                                      </p:to>
                                    </p:set>
                                    <p:animEffect transition="in" filter="fade">
                                      <p:cBhvr>
                                        <p:cTn id="52" dur="3000"/>
                                        <p:tgtEl>
                                          <p:spTgt spid="199690"/>
                                        </p:tgtEl>
                                      </p:cBhvr>
                                    </p:animEffect>
                                    <p:anim calcmode="lin" valueType="num">
                                      <p:cBhvr>
                                        <p:cTn id="53" dur="3000" fill="hold"/>
                                        <p:tgtEl>
                                          <p:spTgt spid="199690"/>
                                        </p:tgtEl>
                                        <p:attrNameLst>
                                          <p:attrName>ppt_x</p:attrName>
                                        </p:attrNameLst>
                                      </p:cBhvr>
                                      <p:tavLst>
                                        <p:tav tm="0">
                                          <p:val>
                                            <p:strVal val="#ppt_x"/>
                                          </p:val>
                                        </p:tav>
                                        <p:tav tm="100000">
                                          <p:val>
                                            <p:strVal val="#ppt_x"/>
                                          </p:val>
                                        </p:tav>
                                      </p:tavLst>
                                    </p:anim>
                                    <p:anim calcmode="lin" valueType="num">
                                      <p:cBhvr>
                                        <p:cTn id="54" dur="3000" fill="hold"/>
                                        <p:tgtEl>
                                          <p:spTgt spid="19969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199691"/>
                                        </p:tgtEl>
                                        <p:attrNameLst>
                                          <p:attrName>style.visibility</p:attrName>
                                        </p:attrNameLst>
                                      </p:cBhvr>
                                      <p:to>
                                        <p:strVal val="visible"/>
                                      </p:to>
                                    </p:set>
                                    <p:animEffect transition="in" filter="fade">
                                      <p:cBhvr>
                                        <p:cTn id="57" dur="500"/>
                                        <p:tgtEl>
                                          <p:spTgt spid="199691"/>
                                        </p:tgtEl>
                                      </p:cBhvr>
                                    </p:animEffect>
                                    <p:anim calcmode="lin" valueType="num">
                                      <p:cBhvr>
                                        <p:cTn id="58" dur="500" fill="hold"/>
                                        <p:tgtEl>
                                          <p:spTgt spid="199691"/>
                                        </p:tgtEl>
                                        <p:attrNameLst>
                                          <p:attrName>ppt_x</p:attrName>
                                        </p:attrNameLst>
                                      </p:cBhvr>
                                      <p:tavLst>
                                        <p:tav tm="0">
                                          <p:val>
                                            <p:strVal val="#ppt_x"/>
                                          </p:val>
                                        </p:tav>
                                        <p:tav tm="100000">
                                          <p:val>
                                            <p:strVal val="#ppt_x"/>
                                          </p:val>
                                        </p:tav>
                                      </p:tavLst>
                                    </p:anim>
                                    <p:anim calcmode="lin" valueType="num">
                                      <p:cBhvr>
                                        <p:cTn id="59" dur="500" fill="hold"/>
                                        <p:tgtEl>
                                          <p:spTgt spid="199691"/>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199692"/>
                                        </p:tgtEl>
                                        <p:attrNameLst>
                                          <p:attrName>style.visibility</p:attrName>
                                        </p:attrNameLst>
                                      </p:cBhvr>
                                      <p:to>
                                        <p:strVal val="visible"/>
                                      </p:to>
                                    </p:set>
                                    <p:animEffect transition="in" filter="fade">
                                      <p:cBhvr>
                                        <p:cTn id="62" dur="2000"/>
                                        <p:tgtEl>
                                          <p:spTgt spid="199692"/>
                                        </p:tgtEl>
                                      </p:cBhvr>
                                    </p:animEffect>
                                    <p:anim calcmode="lin" valueType="num">
                                      <p:cBhvr>
                                        <p:cTn id="63" dur="2000" fill="hold"/>
                                        <p:tgtEl>
                                          <p:spTgt spid="199692"/>
                                        </p:tgtEl>
                                        <p:attrNameLst>
                                          <p:attrName>ppt_x</p:attrName>
                                        </p:attrNameLst>
                                      </p:cBhvr>
                                      <p:tavLst>
                                        <p:tav tm="0">
                                          <p:val>
                                            <p:strVal val="#ppt_x"/>
                                          </p:val>
                                        </p:tav>
                                        <p:tav tm="100000">
                                          <p:val>
                                            <p:strVal val="#ppt_x"/>
                                          </p:val>
                                        </p:tav>
                                      </p:tavLst>
                                    </p:anim>
                                    <p:anim calcmode="lin" valueType="num">
                                      <p:cBhvr>
                                        <p:cTn id="64" dur="2000" fill="hold"/>
                                        <p:tgtEl>
                                          <p:spTgt spid="199692"/>
                                        </p:tgtEl>
                                        <p:attrNameLst>
                                          <p:attrName>ppt_y</p:attrName>
                                        </p:attrNameLst>
                                      </p:cBhvr>
                                      <p:tavLst>
                                        <p:tav tm="0">
                                          <p:val>
                                            <p:strVal val="#ppt_y-.1"/>
                                          </p:val>
                                        </p:tav>
                                        <p:tav tm="100000">
                                          <p:val>
                                            <p:strVal val="#ppt_y"/>
                                          </p:val>
                                        </p:tav>
                                      </p:tavLst>
                                    </p:anim>
                                  </p:childTnLst>
                                </p:cTn>
                              </p:par>
                            </p:childTnLst>
                          </p:cTn>
                        </p:par>
                        <p:par>
                          <p:cTn id="65" fill="hold">
                            <p:stCondLst>
                              <p:cond delay="8500"/>
                            </p:stCondLst>
                            <p:childTnLst>
                              <p:par>
                                <p:cTn id="66" presetID="12" presetClass="entr" presetSubtype="4" fill="hold" grpId="0" nodeType="afterEffect">
                                  <p:stCondLst>
                                    <p:cond delay="0"/>
                                  </p:stCondLst>
                                  <p:childTnLst>
                                    <p:set>
                                      <p:cBhvr>
                                        <p:cTn id="67" dur="1" fill="hold">
                                          <p:stCondLst>
                                            <p:cond delay="0"/>
                                          </p:stCondLst>
                                        </p:cTn>
                                        <p:tgtEl>
                                          <p:spTgt spid="199684"/>
                                        </p:tgtEl>
                                        <p:attrNameLst>
                                          <p:attrName>style.visibility</p:attrName>
                                        </p:attrNameLst>
                                      </p:cBhvr>
                                      <p:to>
                                        <p:strVal val="visible"/>
                                      </p:to>
                                    </p:set>
                                    <p:animEffect transition="in" filter="slide(fromBottom)">
                                      <p:cBhvr>
                                        <p:cTn id="68" dur="500"/>
                                        <p:tgtEl>
                                          <p:spTgt spid="199684"/>
                                        </p:tgtEl>
                                      </p:cBhvr>
                                    </p:animEffect>
                                  </p:childTnLst>
                                </p:cTn>
                              </p:par>
                            </p:childTnLst>
                          </p:cTn>
                        </p:par>
                        <p:par>
                          <p:cTn id="69" fill="hold">
                            <p:stCondLst>
                              <p:cond delay="9000"/>
                            </p:stCondLst>
                            <p:childTnLst>
                              <p:par>
                                <p:cTn id="70" presetID="9" presetClass="entr" presetSubtype="0" fill="hold" grpId="0" nodeType="afterEffect">
                                  <p:stCondLst>
                                    <p:cond delay="0"/>
                                  </p:stCondLst>
                                  <p:childTnLst>
                                    <p:set>
                                      <p:cBhvr>
                                        <p:cTn id="71" dur="1" fill="hold">
                                          <p:stCondLst>
                                            <p:cond delay="0"/>
                                          </p:stCondLst>
                                        </p:cTn>
                                        <p:tgtEl>
                                          <p:spTgt spid="199683"/>
                                        </p:tgtEl>
                                        <p:attrNameLst>
                                          <p:attrName>style.visibility</p:attrName>
                                        </p:attrNameLst>
                                      </p:cBhvr>
                                      <p:to>
                                        <p:strVal val="visible"/>
                                      </p:to>
                                    </p:set>
                                    <p:animEffect transition="in" filter="dissolve">
                                      <p:cBhvr>
                                        <p:cTn id="72" dur="500"/>
                                        <p:tgtEl>
                                          <p:spTgt spid="199683"/>
                                        </p:tgtEl>
                                      </p:cBhvr>
                                    </p:animEffect>
                                  </p:childTnLst>
                                </p:cTn>
                              </p:par>
                            </p:childTnLst>
                          </p:cTn>
                        </p:par>
                      </p:childTnLst>
                    </p:cTn>
                  </p:par>
                  <p:par>
                    <p:cTn id="73" fill="hold">
                      <p:stCondLst>
                        <p:cond delay="indefinite"/>
                      </p:stCondLst>
                      <p:childTnLst>
                        <p:par>
                          <p:cTn id="74" fill="hold">
                            <p:stCondLst>
                              <p:cond delay="0"/>
                            </p:stCondLst>
                            <p:childTnLst>
                              <p:par>
                                <p:cTn id="75" presetID="17" presetClass="entr" presetSubtype="10" fill="hold" grpId="0" nodeType="clickEffect">
                                  <p:stCondLst>
                                    <p:cond delay="0"/>
                                  </p:stCondLst>
                                  <p:childTnLst>
                                    <p:set>
                                      <p:cBhvr>
                                        <p:cTn id="76" dur="1" fill="hold">
                                          <p:stCondLst>
                                            <p:cond delay="0"/>
                                          </p:stCondLst>
                                        </p:cTn>
                                        <p:tgtEl>
                                          <p:spTgt spid="199698"/>
                                        </p:tgtEl>
                                        <p:attrNameLst>
                                          <p:attrName>style.visibility</p:attrName>
                                        </p:attrNameLst>
                                      </p:cBhvr>
                                      <p:to>
                                        <p:strVal val="visible"/>
                                      </p:to>
                                    </p:set>
                                    <p:anim calcmode="lin" valueType="num">
                                      <p:cBhvr>
                                        <p:cTn id="77" dur="500" fill="hold"/>
                                        <p:tgtEl>
                                          <p:spTgt spid="199698"/>
                                        </p:tgtEl>
                                        <p:attrNameLst>
                                          <p:attrName>ppt_w</p:attrName>
                                        </p:attrNameLst>
                                      </p:cBhvr>
                                      <p:tavLst>
                                        <p:tav tm="0">
                                          <p:val>
                                            <p:fltVal val="0"/>
                                          </p:val>
                                        </p:tav>
                                        <p:tav tm="100000">
                                          <p:val>
                                            <p:strVal val="#ppt_w"/>
                                          </p:val>
                                        </p:tav>
                                      </p:tavLst>
                                    </p:anim>
                                    <p:anim calcmode="lin" valueType="num">
                                      <p:cBhvr>
                                        <p:cTn id="78" dur="500" fill="hold"/>
                                        <p:tgtEl>
                                          <p:spTgt spid="199698"/>
                                        </p:tgtEl>
                                        <p:attrNameLst>
                                          <p:attrName>ppt_h</p:attrName>
                                        </p:attrNameLst>
                                      </p:cBhvr>
                                      <p:tavLst>
                                        <p:tav tm="0">
                                          <p:val>
                                            <p:strVal val="#ppt_h"/>
                                          </p:val>
                                        </p:tav>
                                        <p:tav tm="100000">
                                          <p:val>
                                            <p:strVal val="#ppt_h"/>
                                          </p:val>
                                        </p:tav>
                                      </p:tavLst>
                                    </p:anim>
                                  </p:childTnLst>
                                </p:cTn>
                              </p:par>
                              <p:par>
                                <p:cTn id="79" presetID="23" presetClass="entr" presetSubtype="16" fill="hold" grpId="0" nodeType="withEffect">
                                  <p:stCondLst>
                                    <p:cond delay="0"/>
                                  </p:stCondLst>
                                  <p:childTnLst>
                                    <p:set>
                                      <p:cBhvr>
                                        <p:cTn id="80" dur="1" fill="hold">
                                          <p:stCondLst>
                                            <p:cond delay="0"/>
                                          </p:stCondLst>
                                        </p:cTn>
                                        <p:tgtEl>
                                          <p:spTgt spid="199695"/>
                                        </p:tgtEl>
                                        <p:attrNameLst>
                                          <p:attrName>style.visibility</p:attrName>
                                        </p:attrNameLst>
                                      </p:cBhvr>
                                      <p:to>
                                        <p:strVal val="visible"/>
                                      </p:to>
                                    </p:set>
                                    <p:anim calcmode="lin" valueType="num">
                                      <p:cBhvr>
                                        <p:cTn id="81" dur="500" fill="hold"/>
                                        <p:tgtEl>
                                          <p:spTgt spid="199695"/>
                                        </p:tgtEl>
                                        <p:attrNameLst>
                                          <p:attrName>ppt_w</p:attrName>
                                        </p:attrNameLst>
                                      </p:cBhvr>
                                      <p:tavLst>
                                        <p:tav tm="0">
                                          <p:val>
                                            <p:fltVal val="0"/>
                                          </p:val>
                                        </p:tav>
                                        <p:tav tm="100000">
                                          <p:val>
                                            <p:strVal val="#ppt_w"/>
                                          </p:val>
                                        </p:tav>
                                      </p:tavLst>
                                    </p:anim>
                                    <p:anim calcmode="lin" valueType="num">
                                      <p:cBhvr>
                                        <p:cTn id="82" dur="500" fill="hold"/>
                                        <p:tgtEl>
                                          <p:spTgt spid="199695"/>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199696"/>
                                        </p:tgtEl>
                                        <p:attrNameLst>
                                          <p:attrName>style.visibility</p:attrName>
                                        </p:attrNameLst>
                                      </p:cBhvr>
                                      <p:to>
                                        <p:strVal val="visible"/>
                                      </p:to>
                                    </p:set>
                                    <p:anim calcmode="lin" valueType="num">
                                      <p:cBhvr>
                                        <p:cTn id="85" dur="500" fill="hold"/>
                                        <p:tgtEl>
                                          <p:spTgt spid="199696"/>
                                        </p:tgtEl>
                                        <p:attrNameLst>
                                          <p:attrName>ppt_w</p:attrName>
                                        </p:attrNameLst>
                                      </p:cBhvr>
                                      <p:tavLst>
                                        <p:tav tm="0">
                                          <p:val>
                                            <p:fltVal val="0"/>
                                          </p:val>
                                        </p:tav>
                                        <p:tav tm="100000">
                                          <p:val>
                                            <p:strVal val="#ppt_w"/>
                                          </p:val>
                                        </p:tav>
                                      </p:tavLst>
                                    </p:anim>
                                    <p:anim calcmode="lin" valueType="num">
                                      <p:cBhvr>
                                        <p:cTn id="86" dur="500" fill="hold"/>
                                        <p:tgtEl>
                                          <p:spTgt spid="19969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animBg="1"/>
      <p:bldP spid="199684" grpId="0" animBg="1"/>
      <p:bldP spid="199686" grpId="0" animBg="1"/>
      <p:bldP spid="199687" grpId="0" animBg="1"/>
      <p:bldP spid="199688" grpId="0" animBg="1"/>
      <p:bldP spid="199689" grpId="0" animBg="1"/>
      <p:bldP spid="199690" grpId="0" animBg="1"/>
      <p:bldP spid="199691" grpId="0" animBg="1"/>
      <p:bldP spid="199692" grpId="0" animBg="1"/>
      <p:bldP spid="199695" grpId="0" animBg="1" autoUpdateAnimBg="0"/>
      <p:bldP spid="199696" grpId="0" animBg="1" autoUpdateAnimBg="0"/>
      <p:bldP spid="199698" grpId="0" animBg="1"/>
      <p:bldP spid="199700" grpId="0" animBg="1"/>
      <p:bldP spid="199701" grpId="0" animBg="1"/>
      <p:bldP spid="199702" grpId="0" animBg="1"/>
      <p:bldP spid="199703" grpId="0" animBg="1"/>
      <p:bldP spid="19970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349" y="457200"/>
            <a:ext cx="8375651" cy="5943600"/>
          </a:xfrm>
          <a:prstGeom prst="rect">
            <a:avLst/>
          </a:prstGeom>
          <a:blipFill>
            <a:blip r:embed="rId2">
              <a:extLst>
                <a:ext uri="{BEBA8EAE-BF5A-486C-A8C5-ECC9F3942E4B}">
                  <a14:imgProps xmlns:a14="http://schemas.microsoft.com/office/drawing/2010/main">
                    <a14:imgLayer r:embed="rId3">
                      <a14:imgEffect>
                        <a14:artisticGlowDiffused/>
                      </a14:imgEffect>
                    </a14:imgLayer>
                  </a14:imgProps>
                </a:ext>
              </a:extLst>
            </a:blip>
            <a:stretch>
              <a:fillRect/>
            </a:stretch>
          </a:blip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713" name="Text Box 9"/>
          <p:cNvSpPr txBox="1">
            <a:spLocks noChangeArrowheads="1"/>
          </p:cNvSpPr>
          <p:nvPr/>
        </p:nvSpPr>
        <p:spPr bwMode="auto">
          <a:xfrm>
            <a:off x="844550" y="744583"/>
            <a:ext cx="7620000" cy="1323439"/>
          </a:xfrm>
          <a:prstGeom prst="rect">
            <a:avLst/>
          </a:prstGeom>
          <a:solidFill>
            <a:schemeClr val="bg1">
              <a:alpha val="96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b">
              <a:rot lat="0" lon="0" rev="4800000"/>
            </a:lightRig>
          </a:scene3d>
          <a:sp3d prstMaterial="matte">
            <a:bevelT w="127000" h="63500"/>
          </a:sp3d>
        </p:spPr>
        <p:txBody>
          <a:bodyPr>
            <a:spAutoFit/>
            <a:flatTx/>
          </a:bodyPr>
          <a:lstStyle/>
          <a:p>
            <a:pPr algn="ctr" eaLnBrk="0" fontAlgn="base" hangingPunct="0">
              <a:spcBef>
                <a:spcPct val="0"/>
              </a:spcBef>
              <a:spcAft>
                <a:spcPct val="0"/>
              </a:spcAft>
              <a:defRPr/>
            </a:pPr>
            <a:r>
              <a:rPr lang="en-US" altLang="en-US" sz="3200" dirty="0">
                <a:solidFill>
                  <a:srgbClr val="7030A0"/>
                </a:solidFill>
                <a:effectLst>
                  <a:outerShdw blurRad="38100" dist="38100" dir="2700000" algn="tl">
                    <a:srgbClr val="C0C0C0"/>
                  </a:outerShdw>
                </a:effectLst>
              </a:rPr>
              <a:t>Principle of Superposition</a:t>
            </a:r>
          </a:p>
          <a:p>
            <a:pPr algn="ctr" eaLnBrk="0" fontAlgn="base" hangingPunct="0">
              <a:spcBef>
                <a:spcPct val="0"/>
              </a:spcBef>
              <a:spcAft>
                <a:spcPct val="0"/>
              </a:spcAft>
              <a:defRPr/>
            </a:pPr>
            <a:r>
              <a:rPr lang="en-US" altLang="en-US" sz="2400" dirty="0">
                <a:solidFill>
                  <a:srgbClr val="000000"/>
                </a:solidFill>
              </a:rPr>
              <a:t>In an undisturbed sedimentary sequence, the oldest rocks are on the bottom of the stack</a:t>
            </a:r>
            <a:endParaRPr lang="en-US" altLang="en-US" sz="2400" b="1" dirty="0">
              <a:solidFill>
                <a:srgbClr val="000000"/>
              </a:solidFill>
            </a:endParaRPr>
          </a:p>
        </p:txBody>
      </p:sp>
      <p:sp>
        <p:nvSpPr>
          <p:cNvPr id="10242" name="AutoShape 2" descr="Parchment"/>
          <p:cNvSpPr>
            <a:spLocks noChangeArrowheads="1"/>
          </p:cNvSpPr>
          <p:nvPr/>
        </p:nvSpPr>
        <p:spPr bwMode="auto">
          <a:xfrm>
            <a:off x="2292350" y="3543300"/>
            <a:ext cx="5486400" cy="990600"/>
          </a:xfrm>
          <a:prstGeom prst="cube">
            <a:avLst>
              <a:gd name="adj" fmla="val 87019"/>
            </a:avLst>
          </a:prstGeom>
          <a:blipFill dpi="0" rotWithShape="0">
            <a:blip r:embed="rId4"/>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0243" name="AutoShape 3"/>
          <p:cNvSpPr>
            <a:spLocks noChangeArrowheads="1"/>
          </p:cNvSpPr>
          <p:nvPr/>
        </p:nvSpPr>
        <p:spPr bwMode="auto">
          <a:xfrm>
            <a:off x="768350" y="2857500"/>
            <a:ext cx="457200" cy="1905000"/>
          </a:xfrm>
          <a:prstGeom prst="downArrow">
            <a:avLst>
              <a:gd name="adj1" fmla="val 50000"/>
              <a:gd name="adj2" fmla="val 104167"/>
            </a:avLst>
          </a:prstGeom>
          <a:gradFill rotWithShape="0">
            <a:gsLst>
              <a:gs pos="0">
                <a:srgbClr val="5E1847"/>
              </a:gs>
              <a:gs pos="100000">
                <a:srgbClr val="CC3399"/>
              </a:gs>
            </a:gsLst>
            <a:lin ang="5400000" scaled="1"/>
          </a:grad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0244" name="Text Box 4"/>
          <p:cNvSpPr txBox="1">
            <a:spLocks noChangeArrowheads="1"/>
          </p:cNvSpPr>
          <p:nvPr/>
        </p:nvSpPr>
        <p:spPr bwMode="auto">
          <a:xfrm rot="-5400000">
            <a:off x="74612" y="3475038"/>
            <a:ext cx="1082675" cy="457200"/>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US" altLang="en-US" sz="2400">
                <a:solidFill>
                  <a:srgbClr val="000000"/>
                </a:solidFill>
              </a:rPr>
              <a:t>gravity</a:t>
            </a:r>
          </a:p>
        </p:txBody>
      </p:sp>
      <p:sp>
        <p:nvSpPr>
          <p:cNvPr id="200709" name="AutoShape 5" descr="Newsprint"/>
          <p:cNvSpPr>
            <a:spLocks noChangeArrowheads="1"/>
          </p:cNvSpPr>
          <p:nvPr/>
        </p:nvSpPr>
        <p:spPr bwMode="auto">
          <a:xfrm>
            <a:off x="2292350" y="3390900"/>
            <a:ext cx="5486400" cy="990600"/>
          </a:xfrm>
          <a:prstGeom prst="cube">
            <a:avLst>
              <a:gd name="adj" fmla="val 87019"/>
            </a:avLst>
          </a:prstGeom>
          <a:blipFill dpi="0" rotWithShape="0">
            <a:blip r:embed="rId5"/>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00710" name="AutoShape 6" descr="Granite"/>
          <p:cNvSpPr>
            <a:spLocks noChangeArrowheads="1"/>
          </p:cNvSpPr>
          <p:nvPr/>
        </p:nvSpPr>
        <p:spPr bwMode="auto">
          <a:xfrm>
            <a:off x="2292350" y="3238500"/>
            <a:ext cx="5486400" cy="990600"/>
          </a:xfrm>
          <a:prstGeom prst="cube">
            <a:avLst>
              <a:gd name="adj" fmla="val 87019"/>
            </a:avLst>
          </a:prstGeom>
          <a:blipFill dpi="0" rotWithShape="0">
            <a:blip r:embed="rId6"/>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00711" name="AutoShape 7" descr="Sand"/>
          <p:cNvSpPr>
            <a:spLocks noChangeArrowheads="1"/>
          </p:cNvSpPr>
          <p:nvPr/>
        </p:nvSpPr>
        <p:spPr bwMode="auto">
          <a:xfrm>
            <a:off x="2292350" y="3086100"/>
            <a:ext cx="5486400" cy="990600"/>
          </a:xfrm>
          <a:prstGeom prst="cube">
            <a:avLst>
              <a:gd name="adj" fmla="val 87019"/>
            </a:avLst>
          </a:prstGeom>
          <a:blipFill dpi="0" rotWithShape="0">
            <a:blip r:embed="rId7"/>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00712" name="AutoShape 8" descr="Cork"/>
          <p:cNvSpPr>
            <a:spLocks noChangeArrowheads="1"/>
          </p:cNvSpPr>
          <p:nvPr/>
        </p:nvSpPr>
        <p:spPr bwMode="auto">
          <a:xfrm>
            <a:off x="2292350" y="2933700"/>
            <a:ext cx="5486400" cy="990600"/>
          </a:xfrm>
          <a:prstGeom prst="cube">
            <a:avLst>
              <a:gd name="adj" fmla="val 87019"/>
            </a:avLst>
          </a:prstGeom>
          <a:blipFill dpi="0" rotWithShape="0">
            <a:blip r:embed="rId8"/>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00714" name="Text Box 10"/>
          <p:cNvSpPr txBox="1">
            <a:spLocks noChangeArrowheads="1"/>
          </p:cNvSpPr>
          <p:nvPr/>
        </p:nvSpPr>
        <p:spPr bwMode="auto">
          <a:xfrm>
            <a:off x="6940550" y="4305300"/>
            <a:ext cx="844550" cy="366713"/>
          </a:xfrm>
          <a:prstGeom prst="rect">
            <a:avLst/>
          </a:prstGeom>
          <a:solidFill>
            <a:srgbClr val="CCFFFF">
              <a:alpha val="45882"/>
            </a:srgbClr>
          </a:solidFill>
          <a:ln w="9525">
            <a:noFill/>
            <a:miter lim="800000"/>
            <a:headEnd/>
            <a:tailEnd/>
          </a:ln>
        </p:spPr>
        <p:txBody>
          <a:bodyPr wrap="none">
            <a:spAutoFit/>
          </a:bodyPr>
          <a:lstStyle/>
          <a:p>
            <a:pPr eaLnBrk="0" fontAlgn="base" hangingPunct="0">
              <a:spcBef>
                <a:spcPct val="0"/>
              </a:spcBef>
              <a:spcAft>
                <a:spcPct val="0"/>
              </a:spcAft>
            </a:pPr>
            <a:r>
              <a:rPr lang="en-US" altLang="en-US">
                <a:solidFill>
                  <a:srgbClr val="D60093"/>
                </a:solidFill>
              </a:rPr>
              <a:t>Oldest</a:t>
            </a:r>
          </a:p>
        </p:txBody>
      </p:sp>
      <p:sp>
        <p:nvSpPr>
          <p:cNvPr id="200715" name="Text Box 11"/>
          <p:cNvSpPr txBox="1">
            <a:spLocks noChangeArrowheads="1"/>
          </p:cNvSpPr>
          <p:nvPr/>
        </p:nvSpPr>
        <p:spPr bwMode="auto">
          <a:xfrm>
            <a:off x="6940550" y="3086100"/>
            <a:ext cx="1149350" cy="366713"/>
          </a:xfrm>
          <a:prstGeom prst="rect">
            <a:avLst/>
          </a:prstGeom>
          <a:solidFill>
            <a:srgbClr val="CCFFFF">
              <a:alpha val="45882"/>
            </a:srgbClr>
          </a:solidFill>
          <a:ln w="9525">
            <a:noFill/>
            <a:miter lim="800000"/>
            <a:headEnd/>
            <a:tailEnd/>
          </a:ln>
        </p:spPr>
        <p:txBody>
          <a:bodyPr wrap="none">
            <a:spAutoFit/>
          </a:bodyPr>
          <a:lstStyle/>
          <a:p>
            <a:pPr eaLnBrk="0" fontAlgn="base" hangingPunct="0">
              <a:spcBef>
                <a:spcPct val="0"/>
              </a:spcBef>
              <a:spcAft>
                <a:spcPct val="0"/>
              </a:spcAft>
            </a:pPr>
            <a:r>
              <a:rPr lang="en-US" altLang="en-US">
                <a:solidFill>
                  <a:srgbClr val="D60093"/>
                </a:solidFill>
              </a:rPr>
              <a:t>Youngest</a:t>
            </a:r>
          </a:p>
        </p:txBody>
      </p:sp>
    </p:spTree>
    <p:extLst>
      <p:ext uri="{BB962C8B-B14F-4D97-AF65-F5344CB8AC3E}">
        <p14:creationId xmlns:p14="http://schemas.microsoft.com/office/powerpoint/2010/main" val="146084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00709"/>
                                        </p:tgtEl>
                                        <p:attrNameLst>
                                          <p:attrName>style.visibility</p:attrName>
                                        </p:attrNameLst>
                                      </p:cBhvr>
                                      <p:to>
                                        <p:strVal val="visible"/>
                                      </p:to>
                                    </p:set>
                                    <p:anim calcmode="lin" valueType="num">
                                      <p:cBhvr additive="base">
                                        <p:cTn id="7" dur="500" fill="hold"/>
                                        <p:tgtEl>
                                          <p:spTgt spid="200709"/>
                                        </p:tgtEl>
                                        <p:attrNameLst>
                                          <p:attrName>ppt_x</p:attrName>
                                        </p:attrNameLst>
                                      </p:cBhvr>
                                      <p:tavLst>
                                        <p:tav tm="0">
                                          <p:val>
                                            <p:strVal val="#ppt_x"/>
                                          </p:val>
                                        </p:tav>
                                        <p:tav tm="100000">
                                          <p:val>
                                            <p:strVal val="#ppt_x"/>
                                          </p:val>
                                        </p:tav>
                                      </p:tavLst>
                                    </p:anim>
                                    <p:anim calcmode="lin" valueType="num">
                                      <p:cBhvr additive="base">
                                        <p:cTn id="8" dur="500" fill="hold"/>
                                        <p:tgtEl>
                                          <p:spTgt spid="20070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200710"/>
                                        </p:tgtEl>
                                        <p:attrNameLst>
                                          <p:attrName>style.visibility</p:attrName>
                                        </p:attrNameLst>
                                      </p:cBhvr>
                                      <p:to>
                                        <p:strVal val="visible"/>
                                      </p:to>
                                    </p:set>
                                    <p:anim calcmode="lin" valueType="num">
                                      <p:cBhvr additive="base">
                                        <p:cTn id="12" dur="500" fill="hold"/>
                                        <p:tgtEl>
                                          <p:spTgt spid="200710"/>
                                        </p:tgtEl>
                                        <p:attrNameLst>
                                          <p:attrName>ppt_x</p:attrName>
                                        </p:attrNameLst>
                                      </p:cBhvr>
                                      <p:tavLst>
                                        <p:tav tm="0">
                                          <p:val>
                                            <p:strVal val="#ppt_x"/>
                                          </p:val>
                                        </p:tav>
                                        <p:tav tm="100000">
                                          <p:val>
                                            <p:strVal val="#ppt_x"/>
                                          </p:val>
                                        </p:tav>
                                      </p:tavLst>
                                    </p:anim>
                                    <p:anim calcmode="lin" valueType="num">
                                      <p:cBhvr additive="base">
                                        <p:cTn id="13" dur="500" fill="hold"/>
                                        <p:tgtEl>
                                          <p:spTgt spid="200710"/>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200711"/>
                                        </p:tgtEl>
                                        <p:attrNameLst>
                                          <p:attrName>style.visibility</p:attrName>
                                        </p:attrNameLst>
                                      </p:cBhvr>
                                      <p:to>
                                        <p:strVal val="visible"/>
                                      </p:to>
                                    </p:set>
                                    <p:anim calcmode="lin" valueType="num">
                                      <p:cBhvr additive="base">
                                        <p:cTn id="17" dur="500" fill="hold"/>
                                        <p:tgtEl>
                                          <p:spTgt spid="200711"/>
                                        </p:tgtEl>
                                        <p:attrNameLst>
                                          <p:attrName>ppt_x</p:attrName>
                                        </p:attrNameLst>
                                      </p:cBhvr>
                                      <p:tavLst>
                                        <p:tav tm="0">
                                          <p:val>
                                            <p:strVal val="#ppt_x"/>
                                          </p:val>
                                        </p:tav>
                                        <p:tav tm="100000">
                                          <p:val>
                                            <p:strVal val="#ppt_x"/>
                                          </p:val>
                                        </p:tav>
                                      </p:tavLst>
                                    </p:anim>
                                    <p:anim calcmode="lin" valueType="num">
                                      <p:cBhvr additive="base">
                                        <p:cTn id="18" dur="500" fill="hold"/>
                                        <p:tgtEl>
                                          <p:spTgt spid="200711"/>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fill="hold" grpId="0" nodeType="afterEffect">
                                  <p:stCondLst>
                                    <p:cond delay="0"/>
                                  </p:stCondLst>
                                  <p:childTnLst>
                                    <p:set>
                                      <p:cBhvr>
                                        <p:cTn id="21" dur="1" fill="hold">
                                          <p:stCondLst>
                                            <p:cond delay="0"/>
                                          </p:stCondLst>
                                        </p:cTn>
                                        <p:tgtEl>
                                          <p:spTgt spid="200712"/>
                                        </p:tgtEl>
                                        <p:attrNameLst>
                                          <p:attrName>style.visibility</p:attrName>
                                        </p:attrNameLst>
                                      </p:cBhvr>
                                      <p:to>
                                        <p:strVal val="visible"/>
                                      </p:to>
                                    </p:set>
                                    <p:anim calcmode="lin" valueType="num">
                                      <p:cBhvr additive="base">
                                        <p:cTn id="22" dur="500" fill="hold"/>
                                        <p:tgtEl>
                                          <p:spTgt spid="200712"/>
                                        </p:tgtEl>
                                        <p:attrNameLst>
                                          <p:attrName>ppt_x</p:attrName>
                                        </p:attrNameLst>
                                      </p:cBhvr>
                                      <p:tavLst>
                                        <p:tav tm="0">
                                          <p:val>
                                            <p:strVal val="#ppt_x"/>
                                          </p:val>
                                        </p:tav>
                                        <p:tav tm="100000">
                                          <p:val>
                                            <p:strVal val="#ppt_x"/>
                                          </p:val>
                                        </p:tav>
                                      </p:tavLst>
                                    </p:anim>
                                    <p:anim calcmode="lin" valueType="num">
                                      <p:cBhvr additive="base">
                                        <p:cTn id="23" dur="500" fill="hold"/>
                                        <p:tgtEl>
                                          <p:spTgt spid="200712"/>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200714"/>
                                        </p:tgtEl>
                                        <p:attrNameLst>
                                          <p:attrName>style.visibility</p:attrName>
                                        </p:attrNameLst>
                                      </p:cBhvr>
                                      <p:to>
                                        <p:strVal val="visible"/>
                                      </p:to>
                                    </p:set>
                                    <p:anim calcmode="lin" valueType="num">
                                      <p:cBhvr additive="base">
                                        <p:cTn id="27" dur="1000" fill="hold"/>
                                        <p:tgtEl>
                                          <p:spTgt spid="200714"/>
                                        </p:tgtEl>
                                        <p:attrNameLst>
                                          <p:attrName>ppt_x</p:attrName>
                                        </p:attrNameLst>
                                      </p:cBhvr>
                                      <p:tavLst>
                                        <p:tav tm="0">
                                          <p:val>
                                            <p:strVal val="#ppt_x"/>
                                          </p:val>
                                        </p:tav>
                                        <p:tav tm="100000">
                                          <p:val>
                                            <p:strVal val="#ppt_x"/>
                                          </p:val>
                                        </p:tav>
                                      </p:tavLst>
                                    </p:anim>
                                    <p:anim calcmode="lin" valueType="num">
                                      <p:cBhvr additive="base">
                                        <p:cTn id="28" dur="1000" fill="hold"/>
                                        <p:tgtEl>
                                          <p:spTgt spid="200714"/>
                                        </p:tgtEl>
                                        <p:attrNameLst>
                                          <p:attrName>ppt_y</p:attrName>
                                        </p:attrNameLst>
                                      </p:cBhvr>
                                      <p:tavLst>
                                        <p:tav tm="0">
                                          <p:val>
                                            <p:strVal val="1+#ppt_h/2"/>
                                          </p:val>
                                        </p:tav>
                                        <p:tav tm="100000">
                                          <p:val>
                                            <p:strVal val="#ppt_y"/>
                                          </p:val>
                                        </p:tav>
                                      </p:tavLst>
                                    </p:anim>
                                  </p:childTnLst>
                                </p:cTn>
                              </p:par>
                            </p:childTnLst>
                          </p:cTn>
                        </p:par>
                        <p:par>
                          <p:cTn id="29" fill="hold">
                            <p:stCondLst>
                              <p:cond delay="3000"/>
                            </p:stCondLst>
                            <p:childTnLst>
                              <p:par>
                                <p:cTn id="30" presetID="2" presetClass="entr" presetSubtype="4" fill="hold" grpId="0" nodeType="afterEffect">
                                  <p:stCondLst>
                                    <p:cond delay="0"/>
                                  </p:stCondLst>
                                  <p:childTnLst>
                                    <p:set>
                                      <p:cBhvr>
                                        <p:cTn id="31" dur="1" fill="hold">
                                          <p:stCondLst>
                                            <p:cond delay="0"/>
                                          </p:stCondLst>
                                        </p:cTn>
                                        <p:tgtEl>
                                          <p:spTgt spid="200715"/>
                                        </p:tgtEl>
                                        <p:attrNameLst>
                                          <p:attrName>style.visibility</p:attrName>
                                        </p:attrNameLst>
                                      </p:cBhvr>
                                      <p:to>
                                        <p:strVal val="visible"/>
                                      </p:to>
                                    </p:set>
                                    <p:anim calcmode="lin" valueType="num">
                                      <p:cBhvr additive="base">
                                        <p:cTn id="32" dur="1000" fill="hold"/>
                                        <p:tgtEl>
                                          <p:spTgt spid="200715"/>
                                        </p:tgtEl>
                                        <p:attrNameLst>
                                          <p:attrName>ppt_x</p:attrName>
                                        </p:attrNameLst>
                                      </p:cBhvr>
                                      <p:tavLst>
                                        <p:tav tm="0">
                                          <p:val>
                                            <p:strVal val="#ppt_x"/>
                                          </p:val>
                                        </p:tav>
                                        <p:tav tm="100000">
                                          <p:val>
                                            <p:strVal val="#ppt_x"/>
                                          </p:val>
                                        </p:tav>
                                      </p:tavLst>
                                    </p:anim>
                                    <p:anim calcmode="lin" valueType="num">
                                      <p:cBhvr additive="base">
                                        <p:cTn id="33" dur="1000" fill="hold"/>
                                        <p:tgtEl>
                                          <p:spTgt spid="2007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9" grpId="0" animBg="1"/>
      <p:bldP spid="200710" grpId="0" animBg="1"/>
      <p:bldP spid="200711" grpId="0" animBg="1"/>
      <p:bldP spid="200712" grpId="0" animBg="1"/>
      <p:bldP spid="200714" grpId="0" animBg="1"/>
      <p:bldP spid="2007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52399" y="457200"/>
            <a:ext cx="8839201" cy="6096000"/>
          </a:xfrm>
          <a:prstGeom prst="rect">
            <a:avLst/>
          </a:prstGeom>
          <a:blipFill dpi="0" rotWithShape="1">
            <a:blip r:embed="rId2">
              <a:extLst>
                <a:ext uri="{BEBA8EAE-BF5A-486C-A8C5-ECC9F3942E4B}">
                  <a14:imgProps xmlns:a14="http://schemas.microsoft.com/office/drawing/2010/main">
                    <a14:imgLayer r:embed="rId3">
                      <a14:imgEffect>
                        <a14:artisticGlowDiffused/>
                      </a14:imgEffect>
                    </a14:imgLayer>
                  </a14:imgProps>
                </a:ext>
              </a:extLst>
            </a:blip>
            <a:srcRect/>
            <a:tile tx="0" ty="0" sx="100000" sy="100000" flip="none" algn="tl"/>
          </a:blip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730" name="Text Box 2"/>
          <p:cNvSpPr txBox="1">
            <a:spLocks noChangeArrowheads="1"/>
          </p:cNvSpPr>
          <p:nvPr/>
        </p:nvSpPr>
        <p:spPr bwMode="auto">
          <a:xfrm>
            <a:off x="762000" y="228600"/>
            <a:ext cx="7924800" cy="1433513"/>
          </a:xfrm>
          <a:prstGeom prst="rect">
            <a:avLst/>
          </a:prstGeom>
          <a:solidFill>
            <a:schemeClr val="bg1">
              <a:alpha val="96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flatTx/>
          </a:bodyPr>
          <a:lstStyle/>
          <a:p>
            <a:pPr algn="ctr" eaLnBrk="0" fontAlgn="base" hangingPunct="0">
              <a:spcBef>
                <a:spcPct val="0"/>
              </a:spcBef>
              <a:spcAft>
                <a:spcPct val="0"/>
              </a:spcAft>
              <a:defRPr/>
            </a:pPr>
            <a:r>
              <a:rPr lang="en-US" altLang="en-US" sz="2800" dirty="0">
                <a:solidFill>
                  <a:srgbClr val="7030A0"/>
                </a:solidFill>
                <a:effectLst>
                  <a:outerShdw blurRad="38100" dist="38100" dir="2700000" algn="tl">
                    <a:srgbClr val="C0C0C0"/>
                  </a:outerShdw>
                </a:effectLst>
              </a:rPr>
              <a:t>Principle of Inclusion</a:t>
            </a:r>
          </a:p>
          <a:p>
            <a:pPr algn="ctr" eaLnBrk="0" fontAlgn="base" hangingPunct="0">
              <a:spcBef>
                <a:spcPct val="0"/>
              </a:spcBef>
              <a:spcAft>
                <a:spcPct val="0"/>
              </a:spcAft>
              <a:defRPr/>
            </a:pPr>
            <a:r>
              <a:rPr lang="en-US" altLang="en-US" sz="2000" dirty="0">
                <a:solidFill>
                  <a:srgbClr val="000000"/>
                </a:solidFill>
              </a:rPr>
              <a:t>When clasts of one rock are found in another, the rock from which the clasts were derived is the older rock, since it must have already existed in order to be included in the new rock</a:t>
            </a:r>
            <a:endParaRPr lang="en-US" altLang="en-US" sz="2000" b="1" dirty="0">
              <a:solidFill>
                <a:srgbClr val="333399"/>
              </a:solidFill>
            </a:endParaRPr>
          </a:p>
        </p:txBody>
      </p:sp>
      <p:sp>
        <p:nvSpPr>
          <p:cNvPr id="11267" name="Rectangle 3" descr="Green marble"/>
          <p:cNvSpPr>
            <a:spLocks noChangeArrowheads="1"/>
          </p:cNvSpPr>
          <p:nvPr/>
        </p:nvSpPr>
        <p:spPr bwMode="auto">
          <a:xfrm>
            <a:off x="1371600" y="3810000"/>
            <a:ext cx="6553200" cy="1981200"/>
          </a:xfrm>
          <a:prstGeom prst="rect">
            <a:avLst/>
          </a:prstGeom>
          <a:blipFill dpi="0" rotWithShape="0">
            <a:blip r:embed="rId4"/>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11268" name="Rectangle 4" descr="White marble"/>
          <p:cNvSpPr>
            <a:spLocks noChangeArrowheads="1"/>
          </p:cNvSpPr>
          <p:nvPr/>
        </p:nvSpPr>
        <p:spPr bwMode="auto">
          <a:xfrm>
            <a:off x="1371600" y="1828800"/>
            <a:ext cx="6553200" cy="1981200"/>
          </a:xfrm>
          <a:prstGeom prst="rect">
            <a:avLst/>
          </a:prstGeom>
          <a:blipFill dpi="0" rotWithShape="0">
            <a:blip r:embed="rId5"/>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01733" name="Freeform 5"/>
          <p:cNvSpPr>
            <a:spLocks/>
          </p:cNvSpPr>
          <p:nvPr/>
        </p:nvSpPr>
        <p:spPr bwMode="auto">
          <a:xfrm>
            <a:off x="3219450" y="2355850"/>
            <a:ext cx="3775075" cy="3444875"/>
          </a:xfrm>
          <a:custGeom>
            <a:avLst/>
            <a:gdLst>
              <a:gd name="T0" fmla="*/ 2147483647 w 2378"/>
              <a:gd name="T1" fmla="*/ 2147483647 h 2170"/>
              <a:gd name="T2" fmla="*/ 2147483647 w 2378"/>
              <a:gd name="T3" fmla="*/ 2147483647 h 2170"/>
              <a:gd name="T4" fmla="*/ 2147483647 w 2378"/>
              <a:gd name="T5" fmla="*/ 2147483647 h 2170"/>
              <a:gd name="T6" fmla="*/ 2147483647 w 2378"/>
              <a:gd name="T7" fmla="*/ 2147483647 h 2170"/>
              <a:gd name="T8" fmla="*/ 2147483647 w 2378"/>
              <a:gd name="T9" fmla="*/ 2147483647 h 2170"/>
              <a:gd name="T10" fmla="*/ 2147483647 w 2378"/>
              <a:gd name="T11" fmla="*/ 2147483647 h 2170"/>
              <a:gd name="T12" fmla="*/ 2147483647 w 2378"/>
              <a:gd name="T13" fmla="*/ 2147483647 h 2170"/>
              <a:gd name="T14" fmla="*/ 2147483647 w 2378"/>
              <a:gd name="T15" fmla="*/ 2147483647 h 2170"/>
              <a:gd name="T16" fmla="*/ 2147483647 w 2378"/>
              <a:gd name="T17" fmla="*/ 2147483647 h 2170"/>
              <a:gd name="T18" fmla="*/ 2147483647 w 2378"/>
              <a:gd name="T19" fmla="*/ 1693545032 h 2170"/>
              <a:gd name="T20" fmla="*/ 2147483647 w 2378"/>
              <a:gd name="T21" fmla="*/ 1527214397 h 2170"/>
              <a:gd name="T22" fmla="*/ 2147483647 w 2378"/>
              <a:gd name="T23" fmla="*/ 1068546166 h 2170"/>
              <a:gd name="T24" fmla="*/ 2147483647 w 2378"/>
              <a:gd name="T25" fmla="*/ 10080624 h 2170"/>
              <a:gd name="T26" fmla="*/ 2147483647 w 2378"/>
              <a:gd name="T27" fmla="*/ 342741195 h 2170"/>
              <a:gd name="T28" fmla="*/ 2147483647 w 2378"/>
              <a:gd name="T29" fmla="*/ 652721167 h 2170"/>
              <a:gd name="T30" fmla="*/ 2147483647 w 2378"/>
              <a:gd name="T31" fmla="*/ 882054687 h 2170"/>
              <a:gd name="T32" fmla="*/ 2147483647 w 2378"/>
              <a:gd name="T33" fmla="*/ 1318042316 h 2170"/>
              <a:gd name="T34" fmla="*/ 2147483647 w 2378"/>
              <a:gd name="T35" fmla="*/ 1381045400 h 2170"/>
              <a:gd name="T36" fmla="*/ 2147483647 w 2378"/>
              <a:gd name="T37" fmla="*/ 1547375638 h 2170"/>
              <a:gd name="T38" fmla="*/ 2147483647 w 2378"/>
              <a:gd name="T39" fmla="*/ 1028223684 h 2170"/>
              <a:gd name="T40" fmla="*/ 1869955963 w 2378"/>
              <a:gd name="T41" fmla="*/ 798888576 h 2170"/>
              <a:gd name="T42" fmla="*/ 1454130750 w 2378"/>
              <a:gd name="T43" fmla="*/ 279736523 h 2170"/>
              <a:gd name="T44" fmla="*/ 1559975681 w 2378"/>
              <a:gd name="T45" fmla="*/ 945057772 h 2170"/>
              <a:gd name="T46" fmla="*/ 1975802482 w 2378"/>
              <a:gd name="T47" fmla="*/ 1381045400 h 2170"/>
              <a:gd name="T48" fmla="*/ 791328936 w 2378"/>
              <a:gd name="T49" fmla="*/ 1900197751 h 2170"/>
              <a:gd name="T50" fmla="*/ 1350803592 w 2378"/>
              <a:gd name="T51" fmla="*/ 2147483647 h 2170"/>
              <a:gd name="T52" fmla="*/ 874493463 w 2378"/>
              <a:gd name="T53" fmla="*/ 2147483647 h 2170"/>
              <a:gd name="T54" fmla="*/ 561994018 w 2378"/>
              <a:gd name="T55" fmla="*/ 2147483647 h 2170"/>
              <a:gd name="T56" fmla="*/ 166330294 w 2378"/>
              <a:gd name="T57" fmla="*/ 2147483647 h 2170"/>
              <a:gd name="T58" fmla="*/ 126007810 w 2378"/>
              <a:gd name="T59" fmla="*/ 2147483647 h 2170"/>
              <a:gd name="T60" fmla="*/ 20161248 w 2378"/>
              <a:gd name="T61" fmla="*/ 2147483647 h 2170"/>
              <a:gd name="T62" fmla="*/ 63003111 w 2378"/>
              <a:gd name="T63" fmla="*/ 2147483647 h 2170"/>
              <a:gd name="T64" fmla="*/ 561994018 w 2378"/>
              <a:gd name="T65" fmla="*/ 2147483647 h 2170"/>
              <a:gd name="T66" fmla="*/ 458668448 w 2378"/>
              <a:gd name="T67" fmla="*/ 2147483647 h 2170"/>
              <a:gd name="T68" fmla="*/ 103325595 w 2378"/>
              <a:gd name="T69" fmla="*/ 2147483647 h 21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378"/>
              <a:gd name="T106" fmla="*/ 0 h 2170"/>
              <a:gd name="T107" fmla="*/ 2378 w 2378"/>
              <a:gd name="T108" fmla="*/ 2170 h 217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378" h="2170">
                <a:moveTo>
                  <a:pt x="84" y="2164"/>
                </a:moveTo>
                <a:lnTo>
                  <a:pt x="1476" y="2164"/>
                </a:lnTo>
                <a:cubicBezTo>
                  <a:pt x="1458" y="2111"/>
                  <a:pt x="1482" y="2170"/>
                  <a:pt x="1443" y="2115"/>
                </a:cubicBezTo>
                <a:cubicBezTo>
                  <a:pt x="1411" y="2071"/>
                  <a:pt x="1391" y="2024"/>
                  <a:pt x="1345" y="1991"/>
                </a:cubicBezTo>
                <a:cubicBezTo>
                  <a:pt x="1325" y="1977"/>
                  <a:pt x="1309" y="1957"/>
                  <a:pt x="1287" y="1950"/>
                </a:cubicBezTo>
                <a:cubicBezTo>
                  <a:pt x="1270" y="1944"/>
                  <a:pt x="1237" y="1934"/>
                  <a:pt x="1237" y="1934"/>
                </a:cubicBezTo>
                <a:cubicBezTo>
                  <a:pt x="1223" y="1914"/>
                  <a:pt x="1198" y="1899"/>
                  <a:pt x="1196" y="1876"/>
                </a:cubicBezTo>
                <a:cubicBezTo>
                  <a:pt x="1191" y="1841"/>
                  <a:pt x="1185" y="1767"/>
                  <a:pt x="1171" y="1736"/>
                </a:cubicBezTo>
                <a:cubicBezTo>
                  <a:pt x="1159" y="1711"/>
                  <a:pt x="1071" y="1677"/>
                  <a:pt x="1048" y="1670"/>
                </a:cubicBezTo>
                <a:cubicBezTo>
                  <a:pt x="1034" y="1656"/>
                  <a:pt x="1002" y="1648"/>
                  <a:pt x="1006" y="1629"/>
                </a:cubicBezTo>
                <a:cubicBezTo>
                  <a:pt x="1009" y="1607"/>
                  <a:pt x="1009" y="1570"/>
                  <a:pt x="1031" y="1554"/>
                </a:cubicBezTo>
                <a:cubicBezTo>
                  <a:pt x="1037" y="1548"/>
                  <a:pt x="1048" y="1549"/>
                  <a:pt x="1056" y="1546"/>
                </a:cubicBezTo>
                <a:cubicBezTo>
                  <a:pt x="1083" y="1532"/>
                  <a:pt x="1100" y="1514"/>
                  <a:pt x="1130" y="1505"/>
                </a:cubicBezTo>
                <a:cubicBezTo>
                  <a:pt x="1148" y="1450"/>
                  <a:pt x="1163" y="1412"/>
                  <a:pt x="1196" y="1365"/>
                </a:cubicBezTo>
                <a:cubicBezTo>
                  <a:pt x="1219" y="1290"/>
                  <a:pt x="1181" y="1407"/>
                  <a:pt x="1221" y="1299"/>
                </a:cubicBezTo>
                <a:cubicBezTo>
                  <a:pt x="1226" y="1282"/>
                  <a:pt x="1237" y="1249"/>
                  <a:pt x="1237" y="1249"/>
                </a:cubicBezTo>
                <a:cubicBezTo>
                  <a:pt x="1223" y="1181"/>
                  <a:pt x="1176" y="1158"/>
                  <a:pt x="1155" y="1092"/>
                </a:cubicBezTo>
                <a:cubicBezTo>
                  <a:pt x="1196" y="878"/>
                  <a:pt x="1430" y="877"/>
                  <a:pt x="1600" y="870"/>
                </a:cubicBezTo>
                <a:cubicBezTo>
                  <a:pt x="1685" y="854"/>
                  <a:pt x="1772" y="863"/>
                  <a:pt x="1856" y="837"/>
                </a:cubicBezTo>
                <a:cubicBezTo>
                  <a:pt x="1935" y="782"/>
                  <a:pt x="2034" y="701"/>
                  <a:pt x="2128" y="672"/>
                </a:cubicBezTo>
                <a:cubicBezTo>
                  <a:pt x="2144" y="655"/>
                  <a:pt x="2146" y="651"/>
                  <a:pt x="2169" y="639"/>
                </a:cubicBezTo>
                <a:cubicBezTo>
                  <a:pt x="2190" y="627"/>
                  <a:pt x="2235" y="606"/>
                  <a:pt x="2235" y="606"/>
                </a:cubicBezTo>
                <a:cubicBezTo>
                  <a:pt x="2270" y="570"/>
                  <a:pt x="2324" y="513"/>
                  <a:pt x="2342" y="466"/>
                </a:cubicBezTo>
                <a:cubicBezTo>
                  <a:pt x="2353" y="433"/>
                  <a:pt x="2344" y="447"/>
                  <a:pt x="2367" y="424"/>
                </a:cubicBezTo>
                <a:cubicBezTo>
                  <a:pt x="2369" y="416"/>
                  <a:pt x="2375" y="408"/>
                  <a:pt x="2375" y="400"/>
                </a:cubicBezTo>
                <a:cubicBezTo>
                  <a:pt x="2375" y="267"/>
                  <a:pt x="2378" y="135"/>
                  <a:pt x="2367" y="4"/>
                </a:cubicBezTo>
                <a:cubicBezTo>
                  <a:pt x="2366" y="0"/>
                  <a:pt x="2329" y="41"/>
                  <a:pt x="2326" y="45"/>
                </a:cubicBezTo>
                <a:cubicBezTo>
                  <a:pt x="2298" y="72"/>
                  <a:pt x="2289" y="104"/>
                  <a:pt x="2268" y="136"/>
                </a:cubicBezTo>
                <a:cubicBezTo>
                  <a:pt x="2245" y="203"/>
                  <a:pt x="2251" y="185"/>
                  <a:pt x="2202" y="235"/>
                </a:cubicBezTo>
                <a:cubicBezTo>
                  <a:pt x="2195" y="241"/>
                  <a:pt x="2193" y="252"/>
                  <a:pt x="2186" y="259"/>
                </a:cubicBezTo>
                <a:cubicBezTo>
                  <a:pt x="2176" y="266"/>
                  <a:pt x="2162" y="267"/>
                  <a:pt x="2153" y="276"/>
                </a:cubicBezTo>
                <a:cubicBezTo>
                  <a:pt x="2126" y="298"/>
                  <a:pt x="2108" y="331"/>
                  <a:pt x="2079" y="350"/>
                </a:cubicBezTo>
                <a:cubicBezTo>
                  <a:pt x="1996" y="401"/>
                  <a:pt x="2031" y="372"/>
                  <a:pt x="1971" y="433"/>
                </a:cubicBezTo>
                <a:cubicBezTo>
                  <a:pt x="1946" y="457"/>
                  <a:pt x="1900" y="505"/>
                  <a:pt x="1872" y="523"/>
                </a:cubicBezTo>
                <a:cubicBezTo>
                  <a:pt x="1849" y="536"/>
                  <a:pt x="1798" y="548"/>
                  <a:pt x="1798" y="548"/>
                </a:cubicBezTo>
                <a:cubicBezTo>
                  <a:pt x="1661" y="542"/>
                  <a:pt x="1608" y="532"/>
                  <a:pt x="1493" y="548"/>
                </a:cubicBezTo>
                <a:cubicBezTo>
                  <a:pt x="1401" y="560"/>
                  <a:pt x="1333" y="625"/>
                  <a:pt x="1246" y="647"/>
                </a:cubicBezTo>
                <a:cubicBezTo>
                  <a:pt x="1212" y="638"/>
                  <a:pt x="1202" y="623"/>
                  <a:pt x="1171" y="614"/>
                </a:cubicBezTo>
                <a:cubicBezTo>
                  <a:pt x="1140" y="583"/>
                  <a:pt x="1100" y="560"/>
                  <a:pt x="1081" y="523"/>
                </a:cubicBezTo>
                <a:cubicBezTo>
                  <a:pt x="1057" y="477"/>
                  <a:pt x="1023" y="438"/>
                  <a:pt x="982" y="408"/>
                </a:cubicBezTo>
                <a:cubicBezTo>
                  <a:pt x="959" y="391"/>
                  <a:pt x="943" y="363"/>
                  <a:pt x="916" y="358"/>
                </a:cubicBezTo>
                <a:cubicBezTo>
                  <a:pt x="857" y="346"/>
                  <a:pt x="800" y="329"/>
                  <a:pt x="742" y="317"/>
                </a:cubicBezTo>
                <a:cubicBezTo>
                  <a:pt x="692" y="306"/>
                  <a:pt x="652" y="303"/>
                  <a:pt x="610" y="276"/>
                </a:cubicBezTo>
                <a:cubicBezTo>
                  <a:pt x="581" y="217"/>
                  <a:pt x="583" y="180"/>
                  <a:pt x="577" y="111"/>
                </a:cubicBezTo>
                <a:cubicBezTo>
                  <a:pt x="545" y="149"/>
                  <a:pt x="542" y="165"/>
                  <a:pt x="528" y="210"/>
                </a:cubicBezTo>
                <a:cubicBezTo>
                  <a:pt x="547" y="301"/>
                  <a:pt x="558" y="314"/>
                  <a:pt x="619" y="375"/>
                </a:cubicBezTo>
                <a:cubicBezTo>
                  <a:pt x="625" y="381"/>
                  <a:pt x="660" y="418"/>
                  <a:pt x="668" y="424"/>
                </a:cubicBezTo>
                <a:cubicBezTo>
                  <a:pt x="719" y="457"/>
                  <a:pt x="762" y="488"/>
                  <a:pt x="784" y="548"/>
                </a:cubicBezTo>
                <a:cubicBezTo>
                  <a:pt x="750" y="669"/>
                  <a:pt x="653" y="625"/>
                  <a:pt x="536" y="631"/>
                </a:cubicBezTo>
                <a:cubicBezTo>
                  <a:pt x="465" y="676"/>
                  <a:pt x="385" y="709"/>
                  <a:pt x="314" y="754"/>
                </a:cubicBezTo>
                <a:cubicBezTo>
                  <a:pt x="336" y="845"/>
                  <a:pt x="412" y="777"/>
                  <a:pt x="487" y="804"/>
                </a:cubicBezTo>
                <a:cubicBezTo>
                  <a:pt x="534" y="851"/>
                  <a:pt x="522" y="826"/>
                  <a:pt x="536" y="870"/>
                </a:cubicBezTo>
                <a:cubicBezTo>
                  <a:pt x="528" y="958"/>
                  <a:pt x="536" y="989"/>
                  <a:pt x="462" y="1026"/>
                </a:cubicBezTo>
                <a:cubicBezTo>
                  <a:pt x="427" y="1060"/>
                  <a:pt x="393" y="1064"/>
                  <a:pt x="347" y="1076"/>
                </a:cubicBezTo>
                <a:cubicBezTo>
                  <a:pt x="321" y="1100"/>
                  <a:pt x="295" y="1117"/>
                  <a:pt x="264" y="1134"/>
                </a:cubicBezTo>
                <a:cubicBezTo>
                  <a:pt x="242" y="1177"/>
                  <a:pt x="234" y="1218"/>
                  <a:pt x="223" y="1266"/>
                </a:cubicBezTo>
                <a:cubicBezTo>
                  <a:pt x="178" y="1249"/>
                  <a:pt x="143" y="1222"/>
                  <a:pt x="107" y="1191"/>
                </a:cubicBezTo>
                <a:cubicBezTo>
                  <a:pt x="92" y="1178"/>
                  <a:pt x="66" y="1150"/>
                  <a:pt x="66" y="1150"/>
                </a:cubicBezTo>
                <a:cubicBezTo>
                  <a:pt x="63" y="1141"/>
                  <a:pt x="63" y="1118"/>
                  <a:pt x="58" y="1125"/>
                </a:cubicBezTo>
                <a:cubicBezTo>
                  <a:pt x="48" y="1135"/>
                  <a:pt x="53" y="1153"/>
                  <a:pt x="50" y="1167"/>
                </a:cubicBezTo>
                <a:cubicBezTo>
                  <a:pt x="40" y="1208"/>
                  <a:pt x="28" y="1249"/>
                  <a:pt x="17" y="1290"/>
                </a:cubicBezTo>
                <a:cubicBezTo>
                  <a:pt x="14" y="1315"/>
                  <a:pt x="12" y="1340"/>
                  <a:pt x="8" y="1365"/>
                </a:cubicBezTo>
                <a:cubicBezTo>
                  <a:pt x="6" y="1373"/>
                  <a:pt x="0" y="1380"/>
                  <a:pt x="0" y="1389"/>
                </a:cubicBezTo>
                <a:cubicBezTo>
                  <a:pt x="0" y="1426"/>
                  <a:pt x="6" y="1416"/>
                  <a:pt x="25" y="1439"/>
                </a:cubicBezTo>
                <a:cubicBezTo>
                  <a:pt x="38" y="1455"/>
                  <a:pt x="53" y="1486"/>
                  <a:pt x="74" y="1497"/>
                </a:cubicBezTo>
                <a:cubicBezTo>
                  <a:pt x="115" y="1518"/>
                  <a:pt x="177" y="1526"/>
                  <a:pt x="223" y="1538"/>
                </a:cubicBezTo>
                <a:cubicBezTo>
                  <a:pt x="279" y="1574"/>
                  <a:pt x="286" y="1616"/>
                  <a:pt x="256" y="1695"/>
                </a:cubicBezTo>
                <a:cubicBezTo>
                  <a:pt x="247" y="1716"/>
                  <a:pt x="204" y="1728"/>
                  <a:pt x="182" y="1736"/>
                </a:cubicBezTo>
                <a:cubicBezTo>
                  <a:pt x="141" y="1774"/>
                  <a:pt x="98" y="1805"/>
                  <a:pt x="66" y="1851"/>
                </a:cubicBezTo>
                <a:cubicBezTo>
                  <a:pt x="47" y="1909"/>
                  <a:pt x="56" y="1884"/>
                  <a:pt x="41" y="1925"/>
                </a:cubicBezTo>
                <a:cubicBezTo>
                  <a:pt x="49" y="2007"/>
                  <a:pt x="68" y="2082"/>
                  <a:pt x="84" y="2164"/>
                </a:cubicBezTo>
                <a:close/>
              </a:path>
            </a:pathLst>
          </a:custGeom>
          <a:blipFill dpi="0" rotWithShape="1">
            <a:blip r:embed="rId6"/>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201740" name="Freeform 12" descr="Green marble"/>
          <p:cNvSpPr>
            <a:spLocks/>
          </p:cNvSpPr>
          <p:nvPr/>
        </p:nvSpPr>
        <p:spPr bwMode="auto">
          <a:xfrm>
            <a:off x="4953000" y="5486400"/>
            <a:ext cx="304800" cy="228600"/>
          </a:xfrm>
          <a:custGeom>
            <a:avLst/>
            <a:gdLst>
              <a:gd name="T0" fmla="*/ 0 w 157"/>
              <a:gd name="T1" fmla="*/ 220378811 h 136"/>
              <a:gd name="T2" fmla="*/ 64074013 w 157"/>
              <a:gd name="T3" fmla="*/ 268410002 h 136"/>
              <a:gd name="T4" fmla="*/ 94225905 w 157"/>
              <a:gd name="T5" fmla="*/ 336218447 h 136"/>
              <a:gd name="T6" fmla="*/ 278909486 w 157"/>
              <a:gd name="T7" fmla="*/ 384249638 h 136"/>
              <a:gd name="T8" fmla="*/ 591739121 w 157"/>
              <a:gd name="T9" fmla="*/ 220378811 h 136"/>
              <a:gd name="T10" fmla="*/ 561587229 w 157"/>
              <a:gd name="T11" fmla="*/ 81936281 h 136"/>
              <a:gd name="T12" fmla="*/ 278909486 w 157"/>
              <a:gd name="T13" fmla="*/ 127141937 h 136"/>
              <a:gd name="T14" fmla="*/ 0 w 157"/>
              <a:gd name="T15" fmla="*/ 220378811 h 136"/>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36"/>
              <a:gd name="T26" fmla="*/ 157 w 157"/>
              <a:gd name="T27" fmla="*/ 136 h 1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36">
                <a:moveTo>
                  <a:pt x="0" y="78"/>
                </a:moveTo>
                <a:cubicBezTo>
                  <a:pt x="5" y="83"/>
                  <a:pt x="12" y="88"/>
                  <a:pt x="17" y="95"/>
                </a:cubicBezTo>
                <a:cubicBezTo>
                  <a:pt x="21" y="102"/>
                  <a:pt x="18" y="114"/>
                  <a:pt x="25" y="119"/>
                </a:cubicBezTo>
                <a:cubicBezTo>
                  <a:pt x="39" y="129"/>
                  <a:pt x="74" y="136"/>
                  <a:pt x="74" y="136"/>
                </a:cubicBezTo>
                <a:cubicBezTo>
                  <a:pt x="116" y="71"/>
                  <a:pt x="87" y="89"/>
                  <a:pt x="157" y="78"/>
                </a:cubicBezTo>
                <a:cubicBezTo>
                  <a:pt x="154" y="61"/>
                  <a:pt x="157" y="43"/>
                  <a:pt x="149" y="29"/>
                </a:cubicBezTo>
                <a:cubicBezTo>
                  <a:pt x="132" y="0"/>
                  <a:pt x="87" y="36"/>
                  <a:pt x="74" y="45"/>
                </a:cubicBezTo>
                <a:cubicBezTo>
                  <a:pt x="37" y="32"/>
                  <a:pt x="17" y="43"/>
                  <a:pt x="0" y="78"/>
                </a:cubicBezTo>
                <a:close/>
              </a:path>
            </a:pathLst>
          </a:custGeom>
          <a:blipFill dpi="0" rotWithShape="0">
            <a:blip r:embed="rId4"/>
            <a:srcRect/>
            <a:tile tx="0" ty="0" sx="100000" sy="100000" flip="none" algn="tl"/>
          </a:blipFill>
          <a:ln w="317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201741" name="Freeform 13" descr="Green marble"/>
          <p:cNvSpPr>
            <a:spLocks/>
          </p:cNvSpPr>
          <p:nvPr/>
        </p:nvSpPr>
        <p:spPr bwMode="auto">
          <a:xfrm>
            <a:off x="3352800" y="4495800"/>
            <a:ext cx="249238" cy="139700"/>
          </a:xfrm>
          <a:custGeom>
            <a:avLst/>
            <a:gdLst>
              <a:gd name="T0" fmla="*/ 0 w 157"/>
              <a:gd name="T1" fmla="*/ 82301785 h 136"/>
              <a:gd name="T2" fmla="*/ 42843532 w 157"/>
              <a:gd name="T3" fmla="*/ 100239873 h 136"/>
              <a:gd name="T4" fmla="*/ 63004827 w 157"/>
              <a:gd name="T5" fmla="*/ 125562541 h 136"/>
              <a:gd name="T6" fmla="*/ 186491914 w 157"/>
              <a:gd name="T7" fmla="*/ 143500662 h 136"/>
              <a:gd name="T8" fmla="*/ 395666064 w 157"/>
              <a:gd name="T9" fmla="*/ 82301785 h 136"/>
              <a:gd name="T10" fmla="*/ 375504782 w 157"/>
              <a:gd name="T11" fmla="*/ 30599430 h 136"/>
              <a:gd name="T12" fmla="*/ 186491914 w 157"/>
              <a:gd name="T13" fmla="*/ 47481559 h 136"/>
              <a:gd name="T14" fmla="*/ 0 w 157"/>
              <a:gd name="T15" fmla="*/ 82301785 h 136"/>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36"/>
              <a:gd name="T26" fmla="*/ 157 w 157"/>
              <a:gd name="T27" fmla="*/ 136 h 1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36">
                <a:moveTo>
                  <a:pt x="0" y="78"/>
                </a:moveTo>
                <a:cubicBezTo>
                  <a:pt x="5" y="83"/>
                  <a:pt x="12" y="88"/>
                  <a:pt x="17" y="95"/>
                </a:cubicBezTo>
                <a:cubicBezTo>
                  <a:pt x="21" y="102"/>
                  <a:pt x="18" y="114"/>
                  <a:pt x="25" y="119"/>
                </a:cubicBezTo>
                <a:cubicBezTo>
                  <a:pt x="39" y="129"/>
                  <a:pt x="74" y="136"/>
                  <a:pt x="74" y="136"/>
                </a:cubicBezTo>
                <a:cubicBezTo>
                  <a:pt x="116" y="71"/>
                  <a:pt x="87" y="89"/>
                  <a:pt x="157" y="78"/>
                </a:cubicBezTo>
                <a:cubicBezTo>
                  <a:pt x="154" y="61"/>
                  <a:pt x="157" y="43"/>
                  <a:pt x="149" y="29"/>
                </a:cubicBezTo>
                <a:cubicBezTo>
                  <a:pt x="132" y="0"/>
                  <a:pt x="87" y="36"/>
                  <a:pt x="74" y="45"/>
                </a:cubicBezTo>
                <a:cubicBezTo>
                  <a:pt x="37" y="32"/>
                  <a:pt x="17" y="43"/>
                  <a:pt x="0" y="78"/>
                </a:cubicBezTo>
                <a:close/>
              </a:path>
            </a:pathLst>
          </a:custGeom>
          <a:blipFill dpi="0" rotWithShape="0">
            <a:blip r:embed="rId4"/>
            <a:srcRect/>
            <a:tile tx="0" ty="0" sx="100000" sy="100000" flip="none" algn="tl"/>
          </a:blipFill>
          <a:ln w="317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201742" name="Freeform 14" descr="White marble"/>
          <p:cNvSpPr>
            <a:spLocks/>
          </p:cNvSpPr>
          <p:nvPr/>
        </p:nvSpPr>
        <p:spPr bwMode="auto">
          <a:xfrm rot="10800000">
            <a:off x="5791200" y="3505200"/>
            <a:ext cx="249238" cy="215900"/>
          </a:xfrm>
          <a:custGeom>
            <a:avLst/>
            <a:gdLst>
              <a:gd name="T0" fmla="*/ 0 w 157"/>
              <a:gd name="T1" fmla="*/ 196572149 h 136"/>
              <a:gd name="T2" fmla="*/ 42843532 w 157"/>
              <a:gd name="T3" fmla="*/ 239414042 h 136"/>
              <a:gd name="T4" fmla="*/ 63004827 w 157"/>
              <a:gd name="T5" fmla="*/ 299897765 h 136"/>
              <a:gd name="T6" fmla="*/ 186491914 w 157"/>
              <a:gd name="T7" fmla="*/ 342741195 h 136"/>
              <a:gd name="T8" fmla="*/ 395666064 w 157"/>
              <a:gd name="T9" fmla="*/ 196572149 h 136"/>
              <a:gd name="T10" fmla="*/ 375504782 w 157"/>
              <a:gd name="T11" fmla="*/ 73083730 h 136"/>
              <a:gd name="T12" fmla="*/ 186491914 w 157"/>
              <a:gd name="T13" fmla="*/ 113406236 h 136"/>
              <a:gd name="T14" fmla="*/ 0 w 157"/>
              <a:gd name="T15" fmla="*/ 196572149 h 136"/>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36"/>
              <a:gd name="T26" fmla="*/ 157 w 157"/>
              <a:gd name="T27" fmla="*/ 136 h 1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36">
                <a:moveTo>
                  <a:pt x="0" y="78"/>
                </a:moveTo>
                <a:cubicBezTo>
                  <a:pt x="5" y="83"/>
                  <a:pt x="12" y="88"/>
                  <a:pt x="17" y="95"/>
                </a:cubicBezTo>
                <a:cubicBezTo>
                  <a:pt x="21" y="102"/>
                  <a:pt x="18" y="114"/>
                  <a:pt x="25" y="119"/>
                </a:cubicBezTo>
                <a:cubicBezTo>
                  <a:pt x="39" y="129"/>
                  <a:pt x="74" y="136"/>
                  <a:pt x="74" y="136"/>
                </a:cubicBezTo>
                <a:cubicBezTo>
                  <a:pt x="116" y="71"/>
                  <a:pt x="87" y="89"/>
                  <a:pt x="157" y="78"/>
                </a:cubicBezTo>
                <a:cubicBezTo>
                  <a:pt x="154" y="61"/>
                  <a:pt x="157" y="43"/>
                  <a:pt x="149" y="29"/>
                </a:cubicBezTo>
                <a:cubicBezTo>
                  <a:pt x="132" y="0"/>
                  <a:pt x="87" y="36"/>
                  <a:pt x="74" y="45"/>
                </a:cubicBezTo>
                <a:cubicBezTo>
                  <a:pt x="37" y="32"/>
                  <a:pt x="17" y="43"/>
                  <a:pt x="0" y="78"/>
                </a:cubicBezTo>
                <a:close/>
              </a:path>
            </a:pathLst>
          </a:custGeom>
          <a:blipFill dpi="0" rotWithShape="0">
            <a:blip r:embed="rId5"/>
            <a:srcRect/>
            <a:tile tx="0" ty="0" sx="100000" sy="100000" flip="none" algn="tl"/>
          </a:blipFill>
          <a:ln w="317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201743" name="Freeform 15" descr="White marble"/>
          <p:cNvSpPr>
            <a:spLocks/>
          </p:cNvSpPr>
          <p:nvPr/>
        </p:nvSpPr>
        <p:spPr bwMode="auto">
          <a:xfrm>
            <a:off x="3941763" y="3365500"/>
            <a:ext cx="249237" cy="215900"/>
          </a:xfrm>
          <a:custGeom>
            <a:avLst/>
            <a:gdLst>
              <a:gd name="T0" fmla="*/ 0 w 157"/>
              <a:gd name="T1" fmla="*/ 196572149 h 136"/>
              <a:gd name="T2" fmla="*/ 42841772 w 157"/>
              <a:gd name="T3" fmla="*/ 239414042 h 136"/>
              <a:gd name="T4" fmla="*/ 63002986 w 157"/>
              <a:gd name="T5" fmla="*/ 299897765 h 136"/>
              <a:gd name="T6" fmla="*/ 186491165 w 157"/>
              <a:gd name="T7" fmla="*/ 342741195 h 136"/>
              <a:gd name="T8" fmla="*/ 395662889 w 157"/>
              <a:gd name="T9" fmla="*/ 196572149 h 136"/>
              <a:gd name="T10" fmla="*/ 375501687 w 157"/>
              <a:gd name="T11" fmla="*/ 73083730 h 136"/>
              <a:gd name="T12" fmla="*/ 186491165 w 157"/>
              <a:gd name="T13" fmla="*/ 113406236 h 136"/>
              <a:gd name="T14" fmla="*/ 0 w 157"/>
              <a:gd name="T15" fmla="*/ 196572149 h 136"/>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36"/>
              <a:gd name="T26" fmla="*/ 157 w 157"/>
              <a:gd name="T27" fmla="*/ 136 h 1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36">
                <a:moveTo>
                  <a:pt x="0" y="78"/>
                </a:moveTo>
                <a:cubicBezTo>
                  <a:pt x="5" y="83"/>
                  <a:pt x="12" y="88"/>
                  <a:pt x="17" y="95"/>
                </a:cubicBezTo>
                <a:cubicBezTo>
                  <a:pt x="21" y="102"/>
                  <a:pt x="18" y="114"/>
                  <a:pt x="25" y="119"/>
                </a:cubicBezTo>
                <a:cubicBezTo>
                  <a:pt x="39" y="129"/>
                  <a:pt x="74" y="136"/>
                  <a:pt x="74" y="136"/>
                </a:cubicBezTo>
                <a:cubicBezTo>
                  <a:pt x="116" y="71"/>
                  <a:pt x="87" y="89"/>
                  <a:pt x="157" y="78"/>
                </a:cubicBezTo>
                <a:cubicBezTo>
                  <a:pt x="154" y="61"/>
                  <a:pt x="157" y="43"/>
                  <a:pt x="149" y="29"/>
                </a:cubicBezTo>
                <a:cubicBezTo>
                  <a:pt x="132" y="0"/>
                  <a:pt x="87" y="36"/>
                  <a:pt x="74" y="45"/>
                </a:cubicBezTo>
                <a:cubicBezTo>
                  <a:pt x="37" y="32"/>
                  <a:pt x="17" y="43"/>
                  <a:pt x="0" y="78"/>
                </a:cubicBezTo>
                <a:close/>
              </a:path>
            </a:pathLst>
          </a:custGeom>
          <a:blipFill dpi="0" rotWithShape="0">
            <a:blip r:embed="rId5"/>
            <a:srcRect/>
            <a:tile tx="0" ty="0" sx="100000" sy="100000" flip="none" algn="tl"/>
          </a:blipFill>
          <a:ln w="317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201744" name="Text Box 16"/>
          <p:cNvSpPr txBox="1">
            <a:spLocks noChangeArrowheads="1"/>
          </p:cNvSpPr>
          <p:nvPr/>
        </p:nvSpPr>
        <p:spPr bwMode="auto">
          <a:xfrm>
            <a:off x="3733800" y="4038600"/>
            <a:ext cx="1311275" cy="641350"/>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altLang="en-US" dirty="0">
                <a:solidFill>
                  <a:srgbClr val="FFFF99"/>
                </a:solidFill>
                <a:effectLst>
                  <a:outerShdw blurRad="38100" dist="38100" dir="2700000" algn="tl">
                    <a:srgbClr val="000000">
                      <a:alpha val="43137"/>
                    </a:srgbClr>
                  </a:outerShdw>
                </a:effectLst>
              </a:rPr>
              <a:t>igneous intrusion</a:t>
            </a:r>
          </a:p>
        </p:txBody>
      </p:sp>
      <p:grpSp>
        <p:nvGrpSpPr>
          <p:cNvPr id="22" name="Group 21"/>
          <p:cNvGrpSpPr/>
          <p:nvPr/>
        </p:nvGrpSpPr>
        <p:grpSpPr>
          <a:xfrm>
            <a:off x="3214687" y="2346325"/>
            <a:ext cx="3775075" cy="3444875"/>
            <a:chOff x="166688" y="2087562"/>
            <a:chExt cx="3775075" cy="3444875"/>
          </a:xfrm>
        </p:grpSpPr>
        <p:sp>
          <p:nvSpPr>
            <p:cNvPr id="17" name="Freeform 5"/>
            <p:cNvSpPr>
              <a:spLocks/>
            </p:cNvSpPr>
            <p:nvPr/>
          </p:nvSpPr>
          <p:spPr bwMode="auto">
            <a:xfrm>
              <a:off x="166688" y="2087562"/>
              <a:ext cx="3775075" cy="3444875"/>
            </a:xfrm>
            <a:custGeom>
              <a:avLst/>
              <a:gdLst>
                <a:gd name="T0" fmla="*/ 2147483647 w 2378"/>
                <a:gd name="T1" fmla="*/ 2147483647 h 2170"/>
                <a:gd name="T2" fmla="*/ 2147483647 w 2378"/>
                <a:gd name="T3" fmla="*/ 2147483647 h 2170"/>
                <a:gd name="T4" fmla="*/ 2147483647 w 2378"/>
                <a:gd name="T5" fmla="*/ 2147483647 h 2170"/>
                <a:gd name="T6" fmla="*/ 2147483647 w 2378"/>
                <a:gd name="T7" fmla="*/ 2147483647 h 2170"/>
                <a:gd name="T8" fmla="*/ 2147483647 w 2378"/>
                <a:gd name="T9" fmla="*/ 2147483647 h 2170"/>
                <a:gd name="T10" fmla="*/ 2147483647 w 2378"/>
                <a:gd name="T11" fmla="*/ 2147483647 h 2170"/>
                <a:gd name="T12" fmla="*/ 2147483647 w 2378"/>
                <a:gd name="T13" fmla="*/ 2147483647 h 2170"/>
                <a:gd name="T14" fmla="*/ 2147483647 w 2378"/>
                <a:gd name="T15" fmla="*/ 2147483647 h 2170"/>
                <a:gd name="T16" fmla="*/ 2147483647 w 2378"/>
                <a:gd name="T17" fmla="*/ 2147483647 h 2170"/>
                <a:gd name="T18" fmla="*/ 2147483647 w 2378"/>
                <a:gd name="T19" fmla="*/ 1693545032 h 2170"/>
                <a:gd name="T20" fmla="*/ 2147483647 w 2378"/>
                <a:gd name="T21" fmla="*/ 1527214397 h 2170"/>
                <a:gd name="T22" fmla="*/ 2147483647 w 2378"/>
                <a:gd name="T23" fmla="*/ 1068546166 h 2170"/>
                <a:gd name="T24" fmla="*/ 2147483647 w 2378"/>
                <a:gd name="T25" fmla="*/ 10080624 h 2170"/>
                <a:gd name="T26" fmla="*/ 2147483647 w 2378"/>
                <a:gd name="T27" fmla="*/ 342741195 h 2170"/>
                <a:gd name="T28" fmla="*/ 2147483647 w 2378"/>
                <a:gd name="T29" fmla="*/ 652721167 h 2170"/>
                <a:gd name="T30" fmla="*/ 2147483647 w 2378"/>
                <a:gd name="T31" fmla="*/ 882054687 h 2170"/>
                <a:gd name="T32" fmla="*/ 2147483647 w 2378"/>
                <a:gd name="T33" fmla="*/ 1318042316 h 2170"/>
                <a:gd name="T34" fmla="*/ 2147483647 w 2378"/>
                <a:gd name="T35" fmla="*/ 1381045400 h 2170"/>
                <a:gd name="T36" fmla="*/ 2147483647 w 2378"/>
                <a:gd name="T37" fmla="*/ 1547375638 h 2170"/>
                <a:gd name="T38" fmla="*/ 2147483647 w 2378"/>
                <a:gd name="T39" fmla="*/ 1028223684 h 2170"/>
                <a:gd name="T40" fmla="*/ 1869955963 w 2378"/>
                <a:gd name="T41" fmla="*/ 798888576 h 2170"/>
                <a:gd name="T42" fmla="*/ 1454130750 w 2378"/>
                <a:gd name="T43" fmla="*/ 279736523 h 2170"/>
                <a:gd name="T44" fmla="*/ 1559975681 w 2378"/>
                <a:gd name="T45" fmla="*/ 945057772 h 2170"/>
                <a:gd name="T46" fmla="*/ 1975802482 w 2378"/>
                <a:gd name="T47" fmla="*/ 1381045400 h 2170"/>
                <a:gd name="T48" fmla="*/ 791328936 w 2378"/>
                <a:gd name="T49" fmla="*/ 1900197751 h 2170"/>
                <a:gd name="T50" fmla="*/ 1350803592 w 2378"/>
                <a:gd name="T51" fmla="*/ 2147483647 h 2170"/>
                <a:gd name="T52" fmla="*/ 874493463 w 2378"/>
                <a:gd name="T53" fmla="*/ 2147483647 h 2170"/>
                <a:gd name="T54" fmla="*/ 561994018 w 2378"/>
                <a:gd name="T55" fmla="*/ 2147483647 h 2170"/>
                <a:gd name="T56" fmla="*/ 166330294 w 2378"/>
                <a:gd name="T57" fmla="*/ 2147483647 h 2170"/>
                <a:gd name="T58" fmla="*/ 126007810 w 2378"/>
                <a:gd name="T59" fmla="*/ 2147483647 h 2170"/>
                <a:gd name="T60" fmla="*/ 20161248 w 2378"/>
                <a:gd name="T61" fmla="*/ 2147483647 h 2170"/>
                <a:gd name="T62" fmla="*/ 63003111 w 2378"/>
                <a:gd name="T63" fmla="*/ 2147483647 h 2170"/>
                <a:gd name="T64" fmla="*/ 561994018 w 2378"/>
                <a:gd name="T65" fmla="*/ 2147483647 h 2170"/>
                <a:gd name="T66" fmla="*/ 458668448 w 2378"/>
                <a:gd name="T67" fmla="*/ 2147483647 h 2170"/>
                <a:gd name="T68" fmla="*/ 103325595 w 2378"/>
                <a:gd name="T69" fmla="*/ 2147483647 h 21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378"/>
                <a:gd name="T106" fmla="*/ 0 h 2170"/>
                <a:gd name="T107" fmla="*/ 2378 w 2378"/>
                <a:gd name="T108" fmla="*/ 2170 h 217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378" h="2170">
                  <a:moveTo>
                    <a:pt x="84" y="2164"/>
                  </a:moveTo>
                  <a:lnTo>
                    <a:pt x="1476" y="2164"/>
                  </a:lnTo>
                  <a:cubicBezTo>
                    <a:pt x="1458" y="2111"/>
                    <a:pt x="1482" y="2170"/>
                    <a:pt x="1443" y="2115"/>
                  </a:cubicBezTo>
                  <a:cubicBezTo>
                    <a:pt x="1411" y="2071"/>
                    <a:pt x="1391" y="2024"/>
                    <a:pt x="1345" y="1991"/>
                  </a:cubicBezTo>
                  <a:cubicBezTo>
                    <a:pt x="1325" y="1977"/>
                    <a:pt x="1309" y="1957"/>
                    <a:pt x="1287" y="1950"/>
                  </a:cubicBezTo>
                  <a:cubicBezTo>
                    <a:pt x="1270" y="1944"/>
                    <a:pt x="1237" y="1934"/>
                    <a:pt x="1237" y="1934"/>
                  </a:cubicBezTo>
                  <a:cubicBezTo>
                    <a:pt x="1223" y="1914"/>
                    <a:pt x="1198" y="1899"/>
                    <a:pt x="1196" y="1876"/>
                  </a:cubicBezTo>
                  <a:cubicBezTo>
                    <a:pt x="1191" y="1841"/>
                    <a:pt x="1185" y="1767"/>
                    <a:pt x="1171" y="1736"/>
                  </a:cubicBezTo>
                  <a:cubicBezTo>
                    <a:pt x="1159" y="1711"/>
                    <a:pt x="1071" y="1677"/>
                    <a:pt x="1048" y="1670"/>
                  </a:cubicBezTo>
                  <a:cubicBezTo>
                    <a:pt x="1034" y="1656"/>
                    <a:pt x="1002" y="1648"/>
                    <a:pt x="1006" y="1629"/>
                  </a:cubicBezTo>
                  <a:cubicBezTo>
                    <a:pt x="1009" y="1607"/>
                    <a:pt x="1009" y="1570"/>
                    <a:pt x="1031" y="1554"/>
                  </a:cubicBezTo>
                  <a:cubicBezTo>
                    <a:pt x="1037" y="1548"/>
                    <a:pt x="1048" y="1549"/>
                    <a:pt x="1056" y="1546"/>
                  </a:cubicBezTo>
                  <a:cubicBezTo>
                    <a:pt x="1083" y="1532"/>
                    <a:pt x="1100" y="1514"/>
                    <a:pt x="1130" y="1505"/>
                  </a:cubicBezTo>
                  <a:cubicBezTo>
                    <a:pt x="1148" y="1450"/>
                    <a:pt x="1163" y="1412"/>
                    <a:pt x="1196" y="1365"/>
                  </a:cubicBezTo>
                  <a:cubicBezTo>
                    <a:pt x="1219" y="1290"/>
                    <a:pt x="1181" y="1407"/>
                    <a:pt x="1221" y="1299"/>
                  </a:cubicBezTo>
                  <a:cubicBezTo>
                    <a:pt x="1226" y="1282"/>
                    <a:pt x="1237" y="1249"/>
                    <a:pt x="1237" y="1249"/>
                  </a:cubicBezTo>
                  <a:cubicBezTo>
                    <a:pt x="1223" y="1181"/>
                    <a:pt x="1176" y="1158"/>
                    <a:pt x="1155" y="1092"/>
                  </a:cubicBezTo>
                  <a:cubicBezTo>
                    <a:pt x="1196" y="878"/>
                    <a:pt x="1430" y="877"/>
                    <a:pt x="1600" y="870"/>
                  </a:cubicBezTo>
                  <a:cubicBezTo>
                    <a:pt x="1685" y="854"/>
                    <a:pt x="1772" y="863"/>
                    <a:pt x="1856" y="837"/>
                  </a:cubicBezTo>
                  <a:cubicBezTo>
                    <a:pt x="1935" y="782"/>
                    <a:pt x="2034" y="701"/>
                    <a:pt x="2128" y="672"/>
                  </a:cubicBezTo>
                  <a:cubicBezTo>
                    <a:pt x="2144" y="655"/>
                    <a:pt x="2146" y="651"/>
                    <a:pt x="2169" y="639"/>
                  </a:cubicBezTo>
                  <a:cubicBezTo>
                    <a:pt x="2190" y="627"/>
                    <a:pt x="2235" y="606"/>
                    <a:pt x="2235" y="606"/>
                  </a:cubicBezTo>
                  <a:cubicBezTo>
                    <a:pt x="2270" y="570"/>
                    <a:pt x="2324" y="513"/>
                    <a:pt x="2342" y="466"/>
                  </a:cubicBezTo>
                  <a:cubicBezTo>
                    <a:pt x="2353" y="433"/>
                    <a:pt x="2344" y="447"/>
                    <a:pt x="2367" y="424"/>
                  </a:cubicBezTo>
                  <a:cubicBezTo>
                    <a:pt x="2369" y="416"/>
                    <a:pt x="2375" y="408"/>
                    <a:pt x="2375" y="400"/>
                  </a:cubicBezTo>
                  <a:cubicBezTo>
                    <a:pt x="2375" y="267"/>
                    <a:pt x="2378" y="135"/>
                    <a:pt x="2367" y="4"/>
                  </a:cubicBezTo>
                  <a:cubicBezTo>
                    <a:pt x="2366" y="0"/>
                    <a:pt x="2329" y="41"/>
                    <a:pt x="2326" y="45"/>
                  </a:cubicBezTo>
                  <a:cubicBezTo>
                    <a:pt x="2298" y="72"/>
                    <a:pt x="2289" y="104"/>
                    <a:pt x="2268" y="136"/>
                  </a:cubicBezTo>
                  <a:cubicBezTo>
                    <a:pt x="2245" y="203"/>
                    <a:pt x="2251" y="185"/>
                    <a:pt x="2202" y="235"/>
                  </a:cubicBezTo>
                  <a:cubicBezTo>
                    <a:pt x="2195" y="241"/>
                    <a:pt x="2193" y="252"/>
                    <a:pt x="2186" y="259"/>
                  </a:cubicBezTo>
                  <a:cubicBezTo>
                    <a:pt x="2176" y="266"/>
                    <a:pt x="2162" y="267"/>
                    <a:pt x="2153" y="276"/>
                  </a:cubicBezTo>
                  <a:cubicBezTo>
                    <a:pt x="2126" y="298"/>
                    <a:pt x="2108" y="331"/>
                    <a:pt x="2079" y="350"/>
                  </a:cubicBezTo>
                  <a:cubicBezTo>
                    <a:pt x="1996" y="401"/>
                    <a:pt x="2031" y="372"/>
                    <a:pt x="1971" y="433"/>
                  </a:cubicBezTo>
                  <a:cubicBezTo>
                    <a:pt x="1946" y="457"/>
                    <a:pt x="1900" y="505"/>
                    <a:pt x="1872" y="523"/>
                  </a:cubicBezTo>
                  <a:cubicBezTo>
                    <a:pt x="1849" y="536"/>
                    <a:pt x="1798" y="548"/>
                    <a:pt x="1798" y="548"/>
                  </a:cubicBezTo>
                  <a:cubicBezTo>
                    <a:pt x="1661" y="542"/>
                    <a:pt x="1608" y="532"/>
                    <a:pt x="1493" y="548"/>
                  </a:cubicBezTo>
                  <a:cubicBezTo>
                    <a:pt x="1401" y="560"/>
                    <a:pt x="1333" y="625"/>
                    <a:pt x="1246" y="647"/>
                  </a:cubicBezTo>
                  <a:cubicBezTo>
                    <a:pt x="1212" y="638"/>
                    <a:pt x="1202" y="623"/>
                    <a:pt x="1171" y="614"/>
                  </a:cubicBezTo>
                  <a:cubicBezTo>
                    <a:pt x="1140" y="583"/>
                    <a:pt x="1100" y="560"/>
                    <a:pt x="1081" y="523"/>
                  </a:cubicBezTo>
                  <a:cubicBezTo>
                    <a:pt x="1057" y="477"/>
                    <a:pt x="1023" y="438"/>
                    <a:pt x="982" y="408"/>
                  </a:cubicBezTo>
                  <a:cubicBezTo>
                    <a:pt x="959" y="391"/>
                    <a:pt x="943" y="363"/>
                    <a:pt x="916" y="358"/>
                  </a:cubicBezTo>
                  <a:cubicBezTo>
                    <a:pt x="857" y="346"/>
                    <a:pt x="800" y="329"/>
                    <a:pt x="742" y="317"/>
                  </a:cubicBezTo>
                  <a:cubicBezTo>
                    <a:pt x="692" y="306"/>
                    <a:pt x="652" y="303"/>
                    <a:pt x="610" y="276"/>
                  </a:cubicBezTo>
                  <a:cubicBezTo>
                    <a:pt x="581" y="217"/>
                    <a:pt x="583" y="180"/>
                    <a:pt x="577" y="111"/>
                  </a:cubicBezTo>
                  <a:cubicBezTo>
                    <a:pt x="545" y="149"/>
                    <a:pt x="542" y="165"/>
                    <a:pt x="528" y="210"/>
                  </a:cubicBezTo>
                  <a:cubicBezTo>
                    <a:pt x="547" y="301"/>
                    <a:pt x="558" y="314"/>
                    <a:pt x="619" y="375"/>
                  </a:cubicBezTo>
                  <a:cubicBezTo>
                    <a:pt x="625" y="381"/>
                    <a:pt x="660" y="418"/>
                    <a:pt x="668" y="424"/>
                  </a:cubicBezTo>
                  <a:cubicBezTo>
                    <a:pt x="719" y="457"/>
                    <a:pt x="762" y="488"/>
                    <a:pt x="784" y="548"/>
                  </a:cubicBezTo>
                  <a:cubicBezTo>
                    <a:pt x="750" y="669"/>
                    <a:pt x="653" y="625"/>
                    <a:pt x="536" y="631"/>
                  </a:cubicBezTo>
                  <a:cubicBezTo>
                    <a:pt x="465" y="676"/>
                    <a:pt x="385" y="709"/>
                    <a:pt x="314" y="754"/>
                  </a:cubicBezTo>
                  <a:cubicBezTo>
                    <a:pt x="336" y="845"/>
                    <a:pt x="412" y="777"/>
                    <a:pt x="487" y="804"/>
                  </a:cubicBezTo>
                  <a:cubicBezTo>
                    <a:pt x="534" y="851"/>
                    <a:pt x="522" y="826"/>
                    <a:pt x="536" y="870"/>
                  </a:cubicBezTo>
                  <a:cubicBezTo>
                    <a:pt x="528" y="958"/>
                    <a:pt x="536" y="989"/>
                    <a:pt x="462" y="1026"/>
                  </a:cubicBezTo>
                  <a:cubicBezTo>
                    <a:pt x="427" y="1060"/>
                    <a:pt x="393" y="1064"/>
                    <a:pt x="347" y="1076"/>
                  </a:cubicBezTo>
                  <a:cubicBezTo>
                    <a:pt x="321" y="1100"/>
                    <a:pt x="295" y="1117"/>
                    <a:pt x="264" y="1134"/>
                  </a:cubicBezTo>
                  <a:cubicBezTo>
                    <a:pt x="242" y="1177"/>
                    <a:pt x="234" y="1218"/>
                    <a:pt x="223" y="1266"/>
                  </a:cubicBezTo>
                  <a:cubicBezTo>
                    <a:pt x="178" y="1249"/>
                    <a:pt x="143" y="1222"/>
                    <a:pt x="107" y="1191"/>
                  </a:cubicBezTo>
                  <a:cubicBezTo>
                    <a:pt x="92" y="1178"/>
                    <a:pt x="66" y="1150"/>
                    <a:pt x="66" y="1150"/>
                  </a:cubicBezTo>
                  <a:cubicBezTo>
                    <a:pt x="63" y="1141"/>
                    <a:pt x="63" y="1118"/>
                    <a:pt x="58" y="1125"/>
                  </a:cubicBezTo>
                  <a:cubicBezTo>
                    <a:pt x="48" y="1135"/>
                    <a:pt x="53" y="1153"/>
                    <a:pt x="50" y="1167"/>
                  </a:cubicBezTo>
                  <a:cubicBezTo>
                    <a:pt x="40" y="1208"/>
                    <a:pt x="28" y="1249"/>
                    <a:pt x="17" y="1290"/>
                  </a:cubicBezTo>
                  <a:cubicBezTo>
                    <a:pt x="14" y="1315"/>
                    <a:pt x="12" y="1340"/>
                    <a:pt x="8" y="1365"/>
                  </a:cubicBezTo>
                  <a:cubicBezTo>
                    <a:pt x="6" y="1373"/>
                    <a:pt x="0" y="1380"/>
                    <a:pt x="0" y="1389"/>
                  </a:cubicBezTo>
                  <a:cubicBezTo>
                    <a:pt x="0" y="1426"/>
                    <a:pt x="6" y="1416"/>
                    <a:pt x="25" y="1439"/>
                  </a:cubicBezTo>
                  <a:cubicBezTo>
                    <a:pt x="38" y="1455"/>
                    <a:pt x="53" y="1486"/>
                    <a:pt x="74" y="1497"/>
                  </a:cubicBezTo>
                  <a:cubicBezTo>
                    <a:pt x="115" y="1518"/>
                    <a:pt x="177" y="1526"/>
                    <a:pt x="223" y="1538"/>
                  </a:cubicBezTo>
                  <a:cubicBezTo>
                    <a:pt x="279" y="1574"/>
                    <a:pt x="286" y="1616"/>
                    <a:pt x="256" y="1695"/>
                  </a:cubicBezTo>
                  <a:cubicBezTo>
                    <a:pt x="247" y="1716"/>
                    <a:pt x="204" y="1728"/>
                    <a:pt x="182" y="1736"/>
                  </a:cubicBezTo>
                  <a:cubicBezTo>
                    <a:pt x="141" y="1774"/>
                    <a:pt x="98" y="1805"/>
                    <a:pt x="66" y="1851"/>
                  </a:cubicBezTo>
                  <a:cubicBezTo>
                    <a:pt x="47" y="1909"/>
                    <a:pt x="56" y="1884"/>
                    <a:pt x="41" y="1925"/>
                  </a:cubicBezTo>
                  <a:cubicBezTo>
                    <a:pt x="49" y="2007"/>
                    <a:pt x="68" y="2082"/>
                    <a:pt x="84" y="2164"/>
                  </a:cubicBezTo>
                  <a:close/>
                </a:path>
              </a:pathLst>
            </a:custGeom>
            <a:blipFill>
              <a:blip r:embed="rId7"/>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8" name="Freeform 12" descr="Green marble"/>
            <p:cNvSpPr>
              <a:spLocks/>
            </p:cNvSpPr>
            <p:nvPr/>
          </p:nvSpPr>
          <p:spPr bwMode="auto">
            <a:xfrm>
              <a:off x="1900238" y="5218112"/>
              <a:ext cx="304800" cy="228600"/>
            </a:xfrm>
            <a:custGeom>
              <a:avLst/>
              <a:gdLst>
                <a:gd name="T0" fmla="*/ 0 w 157"/>
                <a:gd name="T1" fmla="*/ 220378811 h 136"/>
                <a:gd name="T2" fmla="*/ 64074013 w 157"/>
                <a:gd name="T3" fmla="*/ 268410002 h 136"/>
                <a:gd name="T4" fmla="*/ 94225905 w 157"/>
                <a:gd name="T5" fmla="*/ 336218447 h 136"/>
                <a:gd name="T6" fmla="*/ 278909486 w 157"/>
                <a:gd name="T7" fmla="*/ 384249638 h 136"/>
                <a:gd name="T8" fmla="*/ 591739121 w 157"/>
                <a:gd name="T9" fmla="*/ 220378811 h 136"/>
                <a:gd name="T10" fmla="*/ 561587229 w 157"/>
                <a:gd name="T11" fmla="*/ 81936281 h 136"/>
                <a:gd name="T12" fmla="*/ 278909486 w 157"/>
                <a:gd name="T13" fmla="*/ 127141937 h 136"/>
                <a:gd name="T14" fmla="*/ 0 w 157"/>
                <a:gd name="T15" fmla="*/ 220378811 h 136"/>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36"/>
                <a:gd name="T26" fmla="*/ 157 w 157"/>
                <a:gd name="T27" fmla="*/ 136 h 1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36">
                  <a:moveTo>
                    <a:pt x="0" y="78"/>
                  </a:moveTo>
                  <a:cubicBezTo>
                    <a:pt x="5" y="83"/>
                    <a:pt x="12" y="88"/>
                    <a:pt x="17" y="95"/>
                  </a:cubicBezTo>
                  <a:cubicBezTo>
                    <a:pt x="21" y="102"/>
                    <a:pt x="18" y="114"/>
                    <a:pt x="25" y="119"/>
                  </a:cubicBezTo>
                  <a:cubicBezTo>
                    <a:pt x="39" y="129"/>
                    <a:pt x="74" y="136"/>
                    <a:pt x="74" y="136"/>
                  </a:cubicBezTo>
                  <a:cubicBezTo>
                    <a:pt x="116" y="71"/>
                    <a:pt x="87" y="89"/>
                    <a:pt x="157" y="78"/>
                  </a:cubicBezTo>
                  <a:cubicBezTo>
                    <a:pt x="154" y="61"/>
                    <a:pt x="157" y="43"/>
                    <a:pt x="149" y="29"/>
                  </a:cubicBezTo>
                  <a:cubicBezTo>
                    <a:pt x="132" y="0"/>
                    <a:pt x="87" y="36"/>
                    <a:pt x="74" y="45"/>
                  </a:cubicBezTo>
                  <a:cubicBezTo>
                    <a:pt x="37" y="32"/>
                    <a:pt x="17" y="43"/>
                    <a:pt x="0" y="78"/>
                  </a:cubicBezTo>
                  <a:close/>
                </a:path>
              </a:pathLst>
            </a:custGeom>
            <a:blipFill dpi="0" rotWithShape="0">
              <a:blip r:embed="rId4"/>
              <a:srcRect/>
              <a:tile tx="0" ty="0" sx="100000" sy="100000" flip="none" algn="tl"/>
            </a:blipFill>
            <a:ln w="317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9" name="Freeform 13" descr="Green marble"/>
            <p:cNvSpPr>
              <a:spLocks/>
            </p:cNvSpPr>
            <p:nvPr/>
          </p:nvSpPr>
          <p:spPr bwMode="auto">
            <a:xfrm>
              <a:off x="300038" y="4227512"/>
              <a:ext cx="249238" cy="139700"/>
            </a:xfrm>
            <a:custGeom>
              <a:avLst/>
              <a:gdLst>
                <a:gd name="T0" fmla="*/ 0 w 157"/>
                <a:gd name="T1" fmla="*/ 82301785 h 136"/>
                <a:gd name="T2" fmla="*/ 42843532 w 157"/>
                <a:gd name="T3" fmla="*/ 100239873 h 136"/>
                <a:gd name="T4" fmla="*/ 63004827 w 157"/>
                <a:gd name="T5" fmla="*/ 125562541 h 136"/>
                <a:gd name="T6" fmla="*/ 186491914 w 157"/>
                <a:gd name="T7" fmla="*/ 143500662 h 136"/>
                <a:gd name="T8" fmla="*/ 395666064 w 157"/>
                <a:gd name="T9" fmla="*/ 82301785 h 136"/>
                <a:gd name="T10" fmla="*/ 375504782 w 157"/>
                <a:gd name="T11" fmla="*/ 30599430 h 136"/>
                <a:gd name="T12" fmla="*/ 186491914 w 157"/>
                <a:gd name="T13" fmla="*/ 47481559 h 136"/>
                <a:gd name="T14" fmla="*/ 0 w 157"/>
                <a:gd name="T15" fmla="*/ 82301785 h 136"/>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36"/>
                <a:gd name="T26" fmla="*/ 157 w 157"/>
                <a:gd name="T27" fmla="*/ 136 h 1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36">
                  <a:moveTo>
                    <a:pt x="0" y="78"/>
                  </a:moveTo>
                  <a:cubicBezTo>
                    <a:pt x="5" y="83"/>
                    <a:pt x="12" y="88"/>
                    <a:pt x="17" y="95"/>
                  </a:cubicBezTo>
                  <a:cubicBezTo>
                    <a:pt x="21" y="102"/>
                    <a:pt x="18" y="114"/>
                    <a:pt x="25" y="119"/>
                  </a:cubicBezTo>
                  <a:cubicBezTo>
                    <a:pt x="39" y="129"/>
                    <a:pt x="74" y="136"/>
                    <a:pt x="74" y="136"/>
                  </a:cubicBezTo>
                  <a:cubicBezTo>
                    <a:pt x="116" y="71"/>
                    <a:pt x="87" y="89"/>
                    <a:pt x="157" y="78"/>
                  </a:cubicBezTo>
                  <a:cubicBezTo>
                    <a:pt x="154" y="61"/>
                    <a:pt x="157" y="43"/>
                    <a:pt x="149" y="29"/>
                  </a:cubicBezTo>
                  <a:cubicBezTo>
                    <a:pt x="132" y="0"/>
                    <a:pt x="87" y="36"/>
                    <a:pt x="74" y="45"/>
                  </a:cubicBezTo>
                  <a:cubicBezTo>
                    <a:pt x="37" y="32"/>
                    <a:pt x="17" y="43"/>
                    <a:pt x="0" y="78"/>
                  </a:cubicBezTo>
                  <a:close/>
                </a:path>
              </a:pathLst>
            </a:custGeom>
            <a:blipFill dpi="0" rotWithShape="0">
              <a:blip r:embed="rId4"/>
              <a:srcRect/>
              <a:tile tx="0" ty="0" sx="100000" sy="100000" flip="none" algn="tl"/>
            </a:blipFill>
            <a:ln w="317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20" name="Freeform 14" descr="White marble"/>
            <p:cNvSpPr>
              <a:spLocks/>
            </p:cNvSpPr>
            <p:nvPr/>
          </p:nvSpPr>
          <p:spPr bwMode="auto">
            <a:xfrm rot="10800000">
              <a:off x="2738438" y="3236912"/>
              <a:ext cx="249238" cy="215900"/>
            </a:xfrm>
            <a:custGeom>
              <a:avLst/>
              <a:gdLst>
                <a:gd name="T0" fmla="*/ 0 w 157"/>
                <a:gd name="T1" fmla="*/ 196572149 h 136"/>
                <a:gd name="T2" fmla="*/ 42843532 w 157"/>
                <a:gd name="T3" fmla="*/ 239414042 h 136"/>
                <a:gd name="T4" fmla="*/ 63004827 w 157"/>
                <a:gd name="T5" fmla="*/ 299897765 h 136"/>
                <a:gd name="T6" fmla="*/ 186491914 w 157"/>
                <a:gd name="T7" fmla="*/ 342741195 h 136"/>
                <a:gd name="T8" fmla="*/ 395666064 w 157"/>
                <a:gd name="T9" fmla="*/ 196572149 h 136"/>
                <a:gd name="T10" fmla="*/ 375504782 w 157"/>
                <a:gd name="T11" fmla="*/ 73083730 h 136"/>
                <a:gd name="T12" fmla="*/ 186491914 w 157"/>
                <a:gd name="T13" fmla="*/ 113406236 h 136"/>
                <a:gd name="T14" fmla="*/ 0 w 157"/>
                <a:gd name="T15" fmla="*/ 196572149 h 136"/>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36"/>
                <a:gd name="T26" fmla="*/ 157 w 157"/>
                <a:gd name="T27" fmla="*/ 136 h 1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36">
                  <a:moveTo>
                    <a:pt x="0" y="78"/>
                  </a:moveTo>
                  <a:cubicBezTo>
                    <a:pt x="5" y="83"/>
                    <a:pt x="12" y="88"/>
                    <a:pt x="17" y="95"/>
                  </a:cubicBezTo>
                  <a:cubicBezTo>
                    <a:pt x="21" y="102"/>
                    <a:pt x="18" y="114"/>
                    <a:pt x="25" y="119"/>
                  </a:cubicBezTo>
                  <a:cubicBezTo>
                    <a:pt x="39" y="129"/>
                    <a:pt x="74" y="136"/>
                    <a:pt x="74" y="136"/>
                  </a:cubicBezTo>
                  <a:cubicBezTo>
                    <a:pt x="116" y="71"/>
                    <a:pt x="87" y="89"/>
                    <a:pt x="157" y="78"/>
                  </a:cubicBezTo>
                  <a:cubicBezTo>
                    <a:pt x="154" y="61"/>
                    <a:pt x="157" y="43"/>
                    <a:pt x="149" y="29"/>
                  </a:cubicBezTo>
                  <a:cubicBezTo>
                    <a:pt x="132" y="0"/>
                    <a:pt x="87" y="36"/>
                    <a:pt x="74" y="45"/>
                  </a:cubicBezTo>
                  <a:cubicBezTo>
                    <a:pt x="37" y="32"/>
                    <a:pt x="17" y="43"/>
                    <a:pt x="0" y="78"/>
                  </a:cubicBezTo>
                  <a:close/>
                </a:path>
              </a:pathLst>
            </a:custGeom>
            <a:blipFill dpi="0" rotWithShape="0">
              <a:blip r:embed="rId5"/>
              <a:srcRect/>
              <a:tile tx="0" ty="0" sx="100000" sy="100000" flip="none" algn="tl"/>
            </a:blipFill>
            <a:ln w="317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21" name="Freeform 15" descr="White marble"/>
            <p:cNvSpPr>
              <a:spLocks/>
            </p:cNvSpPr>
            <p:nvPr/>
          </p:nvSpPr>
          <p:spPr bwMode="auto">
            <a:xfrm>
              <a:off x="889001" y="3097212"/>
              <a:ext cx="249237" cy="215900"/>
            </a:xfrm>
            <a:custGeom>
              <a:avLst/>
              <a:gdLst>
                <a:gd name="T0" fmla="*/ 0 w 157"/>
                <a:gd name="T1" fmla="*/ 196572149 h 136"/>
                <a:gd name="T2" fmla="*/ 42841772 w 157"/>
                <a:gd name="T3" fmla="*/ 239414042 h 136"/>
                <a:gd name="T4" fmla="*/ 63002986 w 157"/>
                <a:gd name="T5" fmla="*/ 299897765 h 136"/>
                <a:gd name="T6" fmla="*/ 186491165 w 157"/>
                <a:gd name="T7" fmla="*/ 342741195 h 136"/>
                <a:gd name="T8" fmla="*/ 395662889 w 157"/>
                <a:gd name="T9" fmla="*/ 196572149 h 136"/>
                <a:gd name="T10" fmla="*/ 375501687 w 157"/>
                <a:gd name="T11" fmla="*/ 73083730 h 136"/>
                <a:gd name="T12" fmla="*/ 186491165 w 157"/>
                <a:gd name="T13" fmla="*/ 113406236 h 136"/>
                <a:gd name="T14" fmla="*/ 0 w 157"/>
                <a:gd name="T15" fmla="*/ 196572149 h 136"/>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136"/>
                <a:gd name="T26" fmla="*/ 157 w 157"/>
                <a:gd name="T27" fmla="*/ 136 h 1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136">
                  <a:moveTo>
                    <a:pt x="0" y="78"/>
                  </a:moveTo>
                  <a:cubicBezTo>
                    <a:pt x="5" y="83"/>
                    <a:pt x="12" y="88"/>
                    <a:pt x="17" y="95"/>
                  </a:cubicBezTo>
                  <a:cubicBezTo>
                    <a:pt x="21" y="102"/>
                    <a:pt x="18" y="114"/>
                    <a:pt x="25" y="119"/>
                  </a:cubicBezTo>
                  <a:cubicBezTo>
                    <a:pt x="39" y="129"/>
                    <a:pt x="74" y="136"/>
                    <a:pt x="74" y="136"/>
                  </a:cubicBezTo>
                  <a:cubicBezTo>
                    <a:pt x="116" y="71"/>
                    <a:pt x="87" y="89"/>
                    <a:pt x="157" y="78"/>
                  </a:cubicBezTo>
                  <a:cubicBezTo>
                    <a:pt x="154" y="61"/>
                    <a:pt x="157" y="43"/>
                    <a:pt x="149" y="29"/>
                  </a:cubicBezTo>
                  <a:cubicBezTo>
                    <a:pt x="132" y="0"/>
                    <a:pt x="87" y="36"/>
                    <a:pt x="74" y="45"/>
                  </a:cubicBezTo>
                  <a:cubicBezTo>
                    <a:pt x="37" y="32"/>
                    <a:pt x="17" y="43"/>
                    <a:pt x="0" y="78"/>
                  </a:cubicBezTo>
                  <a:close/>
                </a:path>
              </a:pathLst>
            </a:custGeom>
            <a:blipFill dpi="0" rotWithShape="0">
              <a:blip r:embed="rId5"/>
              <a:srcRect/>
              <a:tile tx="0" ty="0" sx="100000" sy="100000" flip="none" algn="tl"/>
            </a:blipFill>
            <a:ln w="317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2" name="Group 6"/>
          <p:cNvGrpSpPr>
            <a:grpSpLocks/>
          </p:cNvGrpSpPr>
          <p:nvPr/>
        </p:nvGrpSpPr>
        <p:grpSpPr bwMode="auto">
          <a:xfrm>
            <a:off x="838200" y="3475039"/>
            <a:ext cx="7543801" cy="2930525"/>
            <a:chOff x="768" y="2179"/>
            <a:chExt cx="4752" cy="1846"/>
          </a:xfrm>
        </p:grpSpPr>
        <p:sp>
          <p:nvSpPr>
            <p:cNvPr id="201735" name="Text Box 7"/>
            <p:cNvSpPr txBox="1">
              <a:spLocks noChangeArrowheads="1"/>
            </p:cNvSpPr>
            <p:nvPr/>
          </p:nvSpPr>
          <p:spPr bwMode="auto">
            <a:xfrm>
              <a:off x="768" y="3734"/>
              <a:ext cx="4752" cy="291"/>
            </a:xfrm>
            <a:prstGeom prst="rect">
              <a:avLst/>
            </a:prstGeom>
            <a:noFill/>
            <a:ln w="9525">
              <a:noFill/>
              <a:miter lim="800000"/>
              <a:headEnd/>
              <a:tailEnd/>
            </a:ln>
            <a:effectLst/>
          </p:spPr>
          <p:txBody>
            <a:bodyPr wrap="square">
              <a:spAutoFit/>
            </a:bodyPr>
            <a:lstStyle/>
            <a:p>
              <a:pPr eaLnBrk="0" fontAlgn="base" hangingPunct="0">
                <a:spcBef>
                  <a:spcPct val="0"/>
                </a:spcBef>
                <a:spcAft>
                  <a:spcPct val="0"/>
                </a:spcAft>
                <a:defRPr/>
              </a:pPr>
              <a:r>
                <a:rPr lang="en-US" altLang="en-US" sz="2400" dirty="0">
                  <a:solidFill>
                    <a:srgbClr val="FF0000"/>
                  </a:solidFill>
                  <a:effectLst>
                    <a:outerShdw blurRad="38100" dist="38100" dir="2700000" algn="tl">
                      <a:srgbClr val="000000">
                        <a:alpha val="43137"/>
                      </a:srgbClr>
                    </a:outerShdw>
                  </a:effectLst>
                </a:rPr>
                <a:t>Inclusions</a:t>
              </a:r>
              <a:r>
                <a:rPr lang="en-US" altLang="en-US" sz="2400" dirty="0">
                  <a:solidFill>
                    <a:schemeClr val="bg1"/>
                  </a:solidFill>
                  <a:effectLst>
                    <a:outerShdw blurRad="38100" dist="38100" dir="2700000" algn="tl">
                      <a:srgbClr val="000000">
                        <a:alpha val="43137"/>
                      </a:srgbClr>
                    </a:outerShdw>
                  </a:effectLst>
                </a:rPr>
                <a:t> - </a:t>
              </a:r>
              <a:r>
                <a:rPr lang="en-US" altLang="en-US" dirty="0">
                  <a:solidFill>
                    <a:schemeClr val="bg1"/>
                  </a:solidFill>
                  <a:effectLst>
                    <a:outerShdw blurRad="38100" dist="38100" dir="2700000" algn="tl">
                      <a:srgbClr val="000000">
                        <a:alpha val="43137"/>
                      </a:srgbClr>
                    </a:outerShdw>
                  </a:effectLst>
                </a:rPr>
                <a:t>pieces of older rock incorporated into younger rock</a:t>
              </a:r>
              <a:endParaRPr lang="en-US" altLang="en-US" sz="2400" dirty="0">
                <a:solidFill>
                  <a:schemeClr val="bg1"/>
                </a:solidFill>
                <a:effectLst>
                  <a:outerShdw blurRad="38100" dist="38100" dir="2700000" algn="tl">
                    <a:srgbClr val="000000">
                      <a:alpha val="43137"/>
                    </a:srgbClr>
                  </a:outerShdw>
                </a:effectLst>
              </a:endParaRPr>
            </a:p>
          </p:txBody>
        </p:sp>
        <p:sp>
          <p:nvSpPr>
            <p:cNvPr id="11277" name="Line 8"/>
            <p:cNvSpPr>
              <a:spLocks noChangeShapeType="1"/>
            </p:cNvSpPr>
            <p:nvPr/>
          </p:nvSpPr>
          <p:spPr bwMode="auto">
            <a:xfrm flipV="1">
              <a:off x="2352" y="2851"/>
              <a:ext cx="96" cy="960"/>
            </a:xfrm>
            <a:prstGeom prst="line">
              <a:avLst/>
            </a:prstGeom>
            <a:noFill/>
            <a:ln w="28575" cap="rnd">
              <a:solidFill>
                <a:schemeClr val="tx1"/>
              </a:solidFill>
              <a:prstDash val="sysDot"/>
              <a:round/>
              <a:headEnd/>
              <a:tailEnd/>
            </a:ln>
          </p:spPr>
          <p:txBody>
            <a:bodyPr wrap="none" anchor="ctr"/>
            <a:lstStyle/>
            <a:p>
              <a:pPr fontAlgn="base">
                <a:spcBef>
                  <a:spcPct val="0"/>
                </a:spcBef>
                <a:spcAft>
                  <a:spcPct val="0"/>
                </a:spcAft>
              </a:pPr>
              <a:endParaRPr lang="en-US">
                <a:solidFill>
                  <a:srgbClr val="000000"/>
                </a:solidFill>
              </a:endParaRPr>
            </a:p>
          </p:txBody>
        </p:sp>
        <p:sp>
          <p:nvSpPr>
            <p:cNvPr id="11278" name="Line 9"/>
            <p:cNvSpPr>
              <a:spLocks noChangeShapeType="1"/>
            </p:cNvSpPr>
            <p:nvPr/>
          </p:nvSpPr>
          <p:spPr bwMode="auto">
            <a:xfrm flipV="1">
              <a:off x="2352" y="3523"/>
              <a:ext cx="1104" cy="288"/>
            </a:xfrm>
            <a:prstGeom prst="line">
              <a:avLst/>
            </a:prstGeom>
            <a:noFill/>
            <a:ln w="28575" cap="rnd">
              <a:solidFill>
                <a:schemeClr val="tx1"/>
              </a:solidFill>
              <a:prstDash val="sysDot"/>
              <a:round/>
              <a:headEnd/>
              <a:tailEnd/>
            </a:ln>
          </p:spPr>
          <p:txBody>
            <a:bodyPr wrap="none" anchor="ctr"/>
            <a:lstStyle/>
            <a:p>
              <a:pPr fontAlgn="base">
                <a:spcBef>
                  <a:spcPct val="0"/>
                </a:spcBef>
                <a:spcAft>
                  <a:spcPct val="0"/>
                </a:spcAft>
              </a:pPr>
              <a:endParaRPr lang="en-US">
                <a:solidFill>
                  <a:srgbClr val="000000"/>
                </a:solidFill>
              </a:endParaRPr>
            </a:p>
          </p:txBody>
        </p:sp>
        <p:sp>
          <p:nvSpPr>
            <p:cNvPr id="11279" name="Line 10"/>
            <p:cNvSpPr>
              <a:spLocks noChangeShapeType="1"/>
            </p:cNvSpPr>
            <p:nvPr/>
          </p:nvSpPr>
          <p:spPr bwMode="auto">
            <a:xfrm flipV="1">
              <a:off x="2352" y="2179"/>
              <a:ext cx="432" cy="1632"/>
            </a:xfrm>
            <a:prstGeom prst="line">
              <a:avLst/>
            </a:prstGeom>
            <a:noFill/>
            <a:ln w="28575" cap="rnd">
              <a:solidFill>
                <a:schemeClr val="tx1"/>
              </a:solidFill>
              <a:prstDash val="sysDot"/>
              <a:round/>
              <a:headEnd/>
              <a:tailEnd/>
            </a:ln>
          </p:spPr>
          <p:txBody>
            <a:bodyPr wrap="none" anchor="ctr"/>
            <a:lstStyle/>
            <a:p>
              <a:pPr fontAlgn="base">
                <a:spcBef>
                  <a:spcPct val="0"/>
                </a:spcBef>
                <a:spcAft>
                  <a:spcPct val="0"/>
                </a:spcAft>
              </a:pPr>
              <a:endParaRPr lang="en-US">
                <a:solidFill>
                  <a:srgbClr val="000000"/>
                </a:solidFill>
              </a:endParaRPr>
            </a:p>
          </p:txBody>
        </p:sp>
        <p:sp>
          <p:nvSpPr>
            <p:cNvPr id="11280" name="Line 11"/>
            <p:cNvSpPr>
              <a:spLocks noChangeShapeType="1"/>
            </p:cNvSpPr>
            <p:nvPr/>
          </p:nvSpPr>
          <p:spPr bwMode="auto">
            <a:xfrm flipV="1">
              <a:off x="2352" y="2227"/>
              <a:ext cx="1632" cy="1584"/>
            </a:xfrm>
            <a:prstGeom prst="line">
              <a:avLst/>
            </a:prstGeom>
            <a:noFill/>
            <a:ln w="28575" cap="rnd">
              <a:solidFill>
                <a:schemeClr val="tx1"/>
              </a:solidFill>
              <a:prstDash val="sysDot"/>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23" name="Text Box 16"/>
          <p:cNvSpPr txBox="1">
            <a:spLocks noChangeArrowheads="1"/>
          </p:cNvSpPr>
          <p:nvPr/>
        </p:nvSpPr>
        <p:spPr bwMode="auto">
          <a:xfrm>
            <a:off x="3794125" y="3989169"/>
            <a:ext cx="1311275" cy="646331"/>
          </a:xfrm>
          <a:prstGeom prst="rect">
            <a:avLst/>
          </a:prstGeom>
          <a:noFill/>
          <a:ln w="9525">
            <a:noFill/>
            <a:miter lim="800000"/>
            <a:headEnd/>
            <a:tailEnd/>
          </a:ln>
        </p:spPr>
        <p:txBody>
          <a:bodyPr>
            <a:spAutoFit/>
          </a:bodyPr>
          <a:lstStyle/>
          <a:p>
            <a:pPr algn="ctr" eaLnBrk="0" fontAlgn="base" hangingPunct="0">
              <a:spcBef>
                <a:spcPct val="0"/>
              </a:spcBef>
              <a:spcAft>
                <a:spcPct val="0"/>
              </a:spcAft>
            </a:pPr>
            <a:r>
              <a:rPr lang="en-US" altLang="en-US" dirty="0">
                <a:solidFill>
                  <a:srgbClr val="002060"/>
                </a:solidFill>
                <a:effectLst>
                  <a:outerShdw blurRad="38100" dist="38100" dir="2700000" algn="tl">
                    <a:srgbClr val="000000">
                      <a:alpha val="43137"/>
                    </a:srgbClr>
                  </a:outerShdw>
                </a:effectLst>
              </a:rPr>
              <a:t>igneous rock</a:t>
            </a:r>
          </a:p>
        </p:txBody>
      </p:sp>
    </p:spTree>
    <p:extLst>
      <p:ext uri="{BB962C8B-B14F-4D97-AF65-F5344CB8AC3E}">
        <p14:creationId xmlns:p14="http://schemas.microsoft.com/office/powerpoint/2010/main" val="3368874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1733"/>
                                        </p:tgtEl>
                                        <p:attrNameLst>
                                          <p:attrName>style.visibility</p:attrName>
                                        </p:attrNameLst>
                                      </p:cBhvr>
                                      <p:to>
                                        <p:strVal val="visible"/>
                                      </p:to>
                                    </p:set>
                                    <p:animEffect transition="in" filter="slide(fromBottom)">
                                      <p:cBhvr>
                                        <p:cTn id="7" dur="500"/>
                                        <p:tgtEl>
                                          <p:spTgt spid="201733"/>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01744"/>
                                        </p:tgtEl>
                                        <p:attrNameLst>
                                          <p:attrName>style.visibility</p:attrName>
                                        </p:attrNameLst>
                                      </p:cBhvr>
                                      <p:to>
                                        <p:strVal val="visible"/>
                                      </p:to>
                                    </p:set>
                                    <p:animEffect transition="in" filter="slide(fromBottom)">
                                      <p:cBhvr>
                                        <p:cTn id="11" dur="500"/>
                                        <p:tgtEl>
                                          <p:spTgt spid="201744"/>
                                        </p:tgtEl>
                                      </p:cBhvr>
                                    </p:animEffect>
                                  </p:childTnLst>
                                </p:cTn>
                              </p:par>
                            </p:childTnLst>
                          </p:cTn>
                        </p:par>
                        <p:par>
                          <p:cTn id="12" fill="hold">
                            <p:stCondLst>
                              <p:cond delay="1000"/>
                            </p:stCondLst>
                            <p:childTnLst>
                              <p:par>
                                <p:cTn id="13" presetID="12" presetClass="entr" presetSubtype="8" fill="hold" grpId="0" nodeType="afterEffect">
                                  <p:stCondLst>
                                    <p:cond delay="0"/>
                                  </p:stCondLst>
                                  <p:childTnLst>
                                    <p:set>
                                      <p:cBhvr>
                                        <p:cTn id="14" dur="1" fill="hold">
                                          <p:stCondLst>
                                            <p:cond delay="0"/>
                                          </p:stCondLst>
                                        </p:cTn>
                                        <p:tgtEl>
                                          <p:spTgt spid="201741"/>
                                        </p:tgtEl>
                                        <p:attrNameLst>
                                          <p:attrName>style.visibility</p:attrName>
                                        </p:attrNameLst>
                                      </p:cBhvr>
                                      <p:to>
                                        <p:strVal val="visible"/>
                                      </p:to>
                                    </p:set>
                                    <p:animEffect transition="in" filter="slide(fromLeft)">
                                      <p:cBhvr>
                                        <p:cTn id="15" dur="500"/>
                                        <p:tgtEl>
                                          <p:spTgt spid="201741"/>
                                        </p:tgtEl>
                                      </p:cBhvr>
                                    </p:animEffect>
                                  </p:childTnLst>
                                </p:cTn>
                              </p:par>
                            </p:childTnLst>
                          </p:cTn>
                        </p:par>
                        <p:par>
                          <p:cTn id="16" fill="hold">
                            <p:stCondLst>
                              <p:cond delay="1500"/>
                            </p:stCondLst>
                            <p:childTnLst>
                              <p:par>
                                <p:cTn id="17" presetID="12" presetClass="entr" presetSubtype="8" fill="hold" grpId="0" nodeType="afterEffect">
                                  <p:stCondLst>
                                    <p:cond delay="0"/>
                                  </p:stCondLst>
                                  <p:childTnLst>
                                    <p:set>
                                      <p:cBhvr>
                                        <p:cTn id="18" dur="1" fill="hold">
                                          <p:stCondLst>
                                            <p:cond delay="0"/>
                                          </p:stCondLst>
                                        </p:cTn>
                                        <p:tgtEl>
                                          <p:spTgt spid="201743"/>
                                        </p:tgtEl>
                                        <p:attrNameLst>
                                          <p:attrName>style.visibility</p:attrName>
                                        </p:attrNameLst>
                                      </p:cBhvr>
                                      <p:to>
                                        <p:strVal val="visible"/>
                                      </p:to>
                                    </p:set>
                                    <p:animEffect transition="in" filter="slide(fromLeft)">
                                      <p:cBhvr>
                                        <p:cTn id="19" dur="500"/>
                                        <p:tgtEl>
                                          <p:spTgt spid="201743"/>
                                        </p:tgtEl>
                                      </p:cBhvr>
                                    </p:animEffect>
                                  </p:childTnLst>
                                </p:cTn>
                              </p:par>
                            </p:childTnLst>
                          </p:cTn>
                        </p:par>
                        <p:par>
                          <p:cTn id="20" fill="hold">
                            <p:stCondLst>
                              <p:cond delay="2000"/>
                            </p:stCondLst>
                            <p:childTnLst>
                              <p:par>
                                <p:cTn id="21" presetID="12" presetClass="entr" presetSubtype="2" fill="hold" grpId="0" nodeType="afterEffect">
                                  <p:stCondLst>
                                    <p:cond delay="0"/>
                                  </p:stCondLst>
                                  <p:childTnLst>
                                    <p:set>
                                      <p:cBhvr>
                                        <p:cTn id="22" dur="1" fill="hold">
                                          <p:stCondLst>
                                            <p:cond delay="0"/>
                                          </p:stCondLst>
                                        </p:cTn>
                                        <p:tgtEl>
                                          <p:spTgt spid="201742"/>
                                        </p:tgtEl>
                                        <p:attrNameLst>
                                          <p:attrName>style.visibility</p:attrName>
                                        </p:attrNameLst>
                                      </p:cBhvr>
                                      <p:to>
                                        <p:strVal val="visible"/>
                                      </p:to>
                                    </p:set>
                                    <p:animEffect transition="in" filter="slide(fromRight)">
                                      <p:cBhvr>
                                        <p:cTn id="23" dur="500"/>
                                        <p:tgtEl>
                                          <p:spTgt spid="201742"/>
                                        </p:tgtEl>
                                      </p:cBhvr>
                                    </p:animEffect>
                                  </p:childTnLst>
                                </p:cTn>
                              </p:par>
                            </p:childTnLst>
                          </p:cTn>
                        </p:par>
                        <p:par>
                          <p:cTn id="24" fill="hold">
                            <p:stCondLst>
                              <p:cond delay="2500"/>
                            </p:stCondLst>
                            <p:childTnLst>
                              <p:par>
                                <p:cTn id="25" presetID="12" presetClass="entr" presetSubtype="1" fill="hold" grpId="0" nodeType="afterEffect">
                                  <p:stCondLst>
                                    <p:cond delay="0"/>
                                  </p:stCondLst>
                                  <p:childTnLst>
                                    <p:set>
                                      <p:cBhvr>
                                        <p:cTn id="26" dur="1" fill="hold">
                                          <p:stCondLst>
                                            <p:cond delay="0"/>
                                          </p:stCondLst>
                                        </p:cTn>
                                        <p:tgtEl>
                                          <p:spTgt spid="201740"/>
                                        </p:tgtEl>
                                        <p:attrNameLst>
                                          <p:attrName>style.visibility</p:attrName>
                                        </p:attrNameLst>
                                      </p:cBhvr>
                                      <p:to>
                                        <p:strVal val="visible"/>
                                      </p:to>
                                    </p:set>
                                    <p:animEffect transition="in" filter="slide(fromTop)">
                                      <p:cBhvr>
                                        <p:cTn id="27" dur="500"/>
                                        <p:tgtEl>
                                          <p:spTgt spid="201740"/>
                                        </p:tgtEl>
                                      </p:cBhvr>
                                    </p:animEffect>
                                  </p:childTnLst>
                                </p:cTn>
                              </p:par>
                            </p:childTnLst>
                          </p:cTn>
                        </p:par>
                        <p:par>
                          <p:cTn id="28" fill="hold">
                            <p:stCondLst>
                              <p:cond delay="3000"/>
                            </p:stCondLst>
                            <p:childTnLst>
                              <p:par>
                                <p:cTn id="29" presetID="2" presetClass="entr" presetSubtype="4"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par>
                          <p:cTn id="33" fill="hold">
                            <p:stCondLst>
                              <p:cond delay="3500"/>
                            </p:stCondLst>
                            <p:childTnLst>
                              <p:par>
                                <p:cTn id="34" presetID="10" presetClass="entr" presetSubtype="0"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1000"/>
                                        <p:tgtEl>
                                          <p:spTgt spid="22"/>
                                        </p:tgtEl>
                                      </p:cBhvr>
                                    </p:animEffect>
                                  </p:childTnLst>
                                </p:cTn>
                              </p:par>
                            </p:childTnLst>
                          </p:cTn>
                        </p:par>
                        <p:par>
                          <p:cTn id="37" fill="hold">
                            <p:stCondLst>
                              <p:cond delay="4500"/>
                            </p:stCondLst>
                            <p:childTnLst>
                              <p:par>
                                <p:cTn id="38" presetID="12" presetClass="entr" presetSubtype="4" fill="hold" grpId="0" nodeType="after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slide(fromBottom)">
                                      <p:cBhvr>
                                        <p:cTn id="4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3" grpId="0" animBg="1"/>
      <p:bldP spid="201740" grpId="0" animBg="1"/>
      <p:bldP spid="201741" grpId="0" animBg="1"/>
      <p:bldP spid="201742" grpId="0" animBg="1"/>
      <p:bldP spid="201743" grpId="0" animBg="1"/>
      <p:bldP spid="201744" grpId="0" autoUpdateAnimBg="0"/>
      <p:bldP spid="23"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52399" y="457200"/>
            <a:ext cx="8839201" cy="6096000"/>
          </a:xfrm>
          <a:prstGeom prst="rect">
            <a:avLst/>
          </a:prstGeom>
          <a:blipFill dpi="0" rotWithShape="1">
            <a:blip r:embed="rId2">
              <a:extLst>
                <a:ext uri="{BEBA8EAE-BF5A-486C-A8C5-ECC9F3942E4B}">
                  <a14:imgProps xmlns:a14="http://schemas.microsoft.com/office/drawing/2010/main">
                    <a14:imgLayer r:embed="rId3">
                      <a14:imgEffect>
                        <a14:artisticGlowDiffused/>
                      </a14:imgEffect>
                    </a14:imgLayer>
                  </a14:imgProps>
                </a:ext>
              </a:extLst>
            </a:blip>
            <a:srcRect/>
            <a:tile tx="0" ty="0" sx="100000" sy="100000" flip="none" algn="tl"/>
          </a:blip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754" name="Text Box 2"/>
          <p:cNvSpPr txBox="1">
            <a:spLocks noChangeArrowheads="1"/>
          </p:cNvSpPr>
          <p:nvPr/>
        </p:nvSpPr>
        <p:spPr bwMode="auto">
          <a:xfrm>
            <a:off x="2057400" y="4648200"/>
            <a:ext cx="4572000" cy="823913"/>
          </a:xfrm>
          <a:prstGeom prst="rect">
            <a:avLst/>
          </a:prstGeom>
          <a:noFill/>
          <a:ln w="9525">
            <a:noFill/>
            <a:miter lim="800000"/>
            <a:headEnd/>
            <a:tailEnd/>
          </a:ln>
          <a:effectLst/>
        </p:spPr>
        <p:txBody>
          <a:bodyPr>
            <a:spAutoFit/>
          </a:bodyPr>
          <a:lstStyle/>
          <a:p>
            <a:pPr eaLnBrk="0" fontAlgn="base" hangingPunct="0">
              <a:spcBef>
                <a:spcPct val="0"/>
              </a:spcBef>
              <a:spcAft>
                <a:spcPct val="0"/>
              </a:spcAft>
              <a:defRPr/>
            </a:pPr>
            <a:r>
              <a:rPr lang="en-US" altLang="en-US" sz="2800" dirty="0">
                <a:solidFill>
                  <a:srgbClr val="FF0000"/>
                </a:solidFill>
                <a:effectLst>
                  <a:outerShdw blurRad="38100" dist="38100" dir="2700000" algn="tl">
                    <a:srgbClr val="000000">
                      <a:alpha val="43137"/>
                    </a:srgbClr>
                  </a:outerShdw>
                </a:effectLst>
              </a:rPr>
              <a:t>Inclusions</a:t>
            </a:r>
            <a:r>
              <a:rPr lang="en-US" altLang="en-US" sz="2000" dirty="0">
                <a:solidFill>
                  <a:srgbClr val="FF0000"/>
                </a:solidFill>
                <a:effectLst>
                  <a:outerShdw blurRad="38100" dist="38100" dir="2700000" algn="tl">
                    <a:srgbClr val="000000">
                      <a:alpha val="43137"/>
                    </a:srgbClr>
                  </a:outerShdw>
                </a:effectLst>
              </a:rPr>
              <a:t> </a:t>
            </a:r>
            <a:r>
              <a:rPr lang="en-US" altLang="en-US" sz="2000" dirty="0">
                <a:solidFill>
                  <a:schemeClr val="bg1"/>
                </a:solidFill>
                <a:effectLst>
                  <a:outerShdw blurRad="38100" dist="38100" dir="2700000" algn="tl">
                    <a:srgbClr val="000000">
                      <a:alpha val="43137"/>
                    </a:srgbClr>
                  </a:outerShdw>
                </a:effectLst>
              </a:rPr>
              <a:t>- pieces of older rock (clasts) incorporated into younger rock</a:t>
            </a:r>
          </a:p>
        </p:txBody>
      </p:sp>
      <p:sp>
        <p:nvSpPr>
          <p:cNvPr id="12291" name="Rectangle 3" descr="Granite"/>
          <p:cNvSpPr>
            <a:spLocks noChangeArrowheads="1"/>
          </p:cNvSpPr>
          <p:nvPr/>
        </p:nvSpPr>
        <p:spPr bwMode="auto">
          <a:xfrm>
            <a:off x="990600" y="3505200"/>
            <a:ext cx="6858000" cy="762000"/>
          </a:xfrm>
          <a:prstGeom prst="rect">
            <a:avLst/>
          </a:prstGeom>
          <a:blipFill dpi="0" rotWithShape="0">
            <a:blip r:embed="rId4"/>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sp>
        <p:nvSpPr>
          <p:cNvPr id="202756" name="Rectangle 4" descr="beige102"/>
          <p:cNvSpPr>
            <a:spLocks noChangeArrowheads="1"/>
          </p:cNvSpPr>
          <p:nvPr/>
        </p:nvSpPr>
        <p:spPr bwMode="auto">
          <a:xfrm>
            <a:off x="990600" y="2743200"/>
            <a:ext cx="6858000" cy="762000"/>
          </a:xfrm>
          <a:prstGeom prst="rect">
            <a:avLst/>
          </a:prstGeom>
          <a:blipFill dpi="0" rotWithShape="0">
            <a:blip r:embed="rId5"/>
            <a:srcRect/>
            <a:tile tx="0" ty="0" sx="100000" sy="100000" flip="none" algn="tl"/>
          </a:blipFill>
          <a:ln w="9525">
            <a:solidFill>
              <a:schemeClr val="tx1"/>
            </a:solidFill>
            <a:miter lim="800000"/>
            <a:headEnd/>
            <a:tailEnd/>
          </a:ln>
        </p:spPr>
        <p:txBody>
          <a:bodyPr wrap="none" anchor="ctr"/>
          <a:lstStyle/>
          <a:p>
            <a:pPr fontAlgn="base">
              <a:spcBef>
                <a:spcPct val="0"/>
              </a:spcBef>
              <a:spcAft>
                <a:spcPct val="0"/>
              </a:spcAft>
            </a:pPr>
            <a:endParaRPr lang="en-US">
              <a:solidFill>
                <a:srgbClr val="000000"/>
              </a:solidFill>
            </a:endParaRPr>
          </a:p>
        </p:txBody>
      </p:sp>
      <p:grpSp>
        <p:nvGrpSpPr>
          <p:cNvPr id="2" name="Group 5"/>
          <p:cNvGrpSpPr>
            <a:grpSpLocks/>
          </p:cNvGrpSpPr>
          <p:nvPr/>
        </p:nvGrpSpPr>
        <p:grpSpPr bwMode="auto">
          <a:xfrm>
            <a:off x="1371600" y="3276600"/>
            <a:ext cx="3733800" cy="1371600"/>
            <a:chOff x="864" y="2064"/>
            <a:chExt cx="2352" cy="864"/>
          </a:xfrm>
        </p:grpSpPr>
        <p:sp>
          <p:nvSpPr>
            <p:cNvPr id="12295" name="Oval 6" descr="Granite"/>
            <p:cNvSpPr>
              <a:spLocks noChangeArrowheads="1"/>
            </p:cNvSpPr>
            <p:nvPr/>
          </p:nvSpPr>
          <p:spPr bwMode="auto">
            <a:xfrm>
              <a:off x="864" y="2112"/>
              <a:ext cx="144" cy="96"/>
            </a:xfrm>
            <a:prstGeom prst="ellipse">
              <a:avLst/>
            </a:prstGeom>
            <a:blipFill dpi="0" rotWithShape="0">
              <a:blip r:embed="rId4"/>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2296" name="Oval 7" descr="Granite"/>
            <p:cNvSpPr>
              <a:spLocks noChangeArrowheads="1"/>
            </p:cNvSpPr>
            <p:nvPr/>
          </p:nvSpPr>
          <p:spPr bwMode="auto">
            <a:xfrm>
              <a:off x="1440" y="2112"/>
              <a:ext cx="144" cy="96"/>
            </a:xfrm>
            <a:prstGeom prst="ellipse">
              <a:avLst/>
            </a:prstGeom>
            <a:blipFill dpi="0" rotWithShape="0">
              <a:blip r:embed="rId4"/>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2297" name="Oval 8" descr="Granite"/>
            <p:cNvSpPr>
              <a:spLocks noChangeArrowheads="1"/>
            </p:cNvSpPr>
            <p:nvPr/>
          </p:nvSpPr>
          <p:spPr bwMode="auto">
            <a:xfrm>
              <a:off x="2688" y="2064"/>
              <a:ext cx="144" cy="96"/>
            </a:xfrm>
            <a:prstGeom prst="ellipse">
              <a:avLst/>
            </a:prstGeom>
            <a:blipFill dpi="0" rotWithShape="0">
              <a:blip r:embed="rId4"/>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2298" name="Oval 9" descr="Granite"/>
            <p:cNvSpPr>
              <a:spLocks noChangeArrowheads="1"/>
            </p:cNvSpPr>
            <p:nvPr/>
          </p:nvSpPr>
          <p:spPr bwMode="auto">
            <a:xfrm>
              <a:off x="3072" y="2112"/>
              <a:ext cx="144" cy="96"/>
            </a:xfrm>
            <a:prstGeom prst="ellipse">
              <a:avLst/>
            </a:prstGeom>
            <a:blipFill dpi="0" rotWithShape="0">
              <a:blip r:embed="rId4"/>
              <a:srcRect/>
              <a:tile tx="0" ty="0" sx="100000" sy="100000" flip="none" algn="tl"/>
            </a:blip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2299" name="Line 10"/>
            <p:cNvSpPr>
              <a:spLocks noChangeShapeType="1"/>
            </p:cNvSpPr>
            <p:nvPr/>
          </p:nvSpPr>
          <p:spPr bwMode="auto">
            <a:xfrm flipH="1" flipV="1">
              <a:off x="960" y="2208"/>
              <a:ext cx="672" cy="720"/>
            </a:xfrm>
            <a:prstGeom prst="line">
              <a:avLst/>
            </a:prstGeom>
            <a:noFill/>
            <a:ln w="28575" cap="rnd">
              <a:solidFill>
                <a:schemeClr val="tx1"/>
              </a:solidFill>
              <a:prstDash val="sysDot"/>
              <a:round/>
              <a:headEnd/>
              <a:tailEnd/>
            </a:ln>
          </p:spPr>
          <p:txBody>
            <a:bodyPr wrap="none" anchor="ctr"/>
            <a:lstStyle/>
            <a:p>
              <a:pPr fontAlgn="base">
                <a:spcBef>
                  <a:spcPct val="0"/>
                </a:spcBef>
                <a:spcAft>
                  <a:spcPct val="0"/>
                </a:spcAft>
              </a:pPr>
              <a:endParaRPr lang="en-US">
                <a:solidFill>
                  <a:srgbClr val="000000"/>
                </a:solidFill>
              </a:endParaRPr>
            </a:p>
          </p:txBody>
        </p:sp>
        <p:sp>
          <p:nvSpPr>
            <p:cNvPr id="12300" name="Line 11"/>
            <p:cNvSpPr>
              <a:spLocks noChangeShapeType="1"/>
            </p:cNvSpPr>
            <p:nvPr/>
          </p:nvSpPr>
          <p:spPr bwMode="auto">
            <a:xfrm flipH="1" flipV="1">
              <a:off x="1536" y="2208"/>
              <a:ext cx="144" cy="720"/>
            </a:xfrm>
            <a:prstGeom prst="line">
              <a:avLst/>
            </a:prstGeom>
            <a:noFill/>
            <a:ln w="28575" cap="rnd">
              <a:solidFill>
                <a:schemeClr val="tx1"/>
              </a:solidFill>
              <a:prstDash val="sysDot"/>
              <a:round/>
              <a:headEnd/>
              <a:tailEnd/>
            </a:ln>
          </p:spPr>
          <p:txBody>
            <a:bodyPr wrap="none" anchor="ctr"/>
            <a:lstStyle/>
            <a:p>
              <a:pPr fontAlgn="base">
                <a:spcBef>
                  <a:spcPct val="0"/>
                </a:spcBef>
                <a:spcAft>
                  <a:spcPct val="0"/>
                </a:spcAft>
              </a:pPr>
              <a:endParaRPr lang="en-US">
                <a:solidFill>
                  <a:srgbClr val="000000"/>
                </a:solidFill>
              </a:endParaRPr>
            </a:p>
          </p:txBody>
        </p:sp>
        <p:sp>
          <p:nvSpPr>
            <p:cNvPr id="12301" name="Line 12"/>
            <p:cNvSpPr>
              <a:spLocks noChangeShapeType="1"/>
            </p:cNvSpPr>
            <p:nvPr/>
          </p:nvSpPr>
          <p:spPr bwMode="auto">
            <a:xfrm flipV="1">
              <a:off x="1776" y="2160"/>
              <a:ext cx="960" cy="768"/>
            </a:xfrm>
            <a:prstGeom prst="line">
              <a:avLst/>
            </a:prstGeom>
            <a:noFill/>
            <a:ln w="28575" cap="rnd">
              <a:solidFill>
                <a:schemeClr val="tx1"/>
              </a:solidFill>
              <a:prstDash val="sysDot"/>
              <a:round/>
              <a:headEnd/>
              <a:tailEnd/>
            </a:ln>
          </p:spPr>
          <p:txBody>
            <a:bodyPr wrap="none" anchor="ctr"/>
            <a:lstStyle/>
            <a:p>
              <a:pPr fontAlgn="base">
                <a:spcBef>
                  <a:spcPct val="0"/>
                </a:spcBef>
                <a:spcAft>
                  <a:spcPct val="0"/>
                </a:spcAft>
              </a:pPr>
              <a:endParaRPr lang="en-US">
                <a:solidFill>
                  <a:srgbClr val="000000"/>
                </a:solidFill>
              </a:endParaRPr>
            </a:p>
          </p:txBody>
        </p:sp>
        <p:sp>
          <p:nvSpPr>
            <p:cNvPr id="12302" name="Line 13"/>
            <p:cNvSpPr>
              <a:spLocks noChangeShapeType="1"/>
            </p:cNvSpPr>
            <p:nvPr/>
          </p:nvSpPr>
          <p:spPr bwMode="auto">
            <a:xfrm flipV="1">
              <a:off x="1872" y="2208"/>
              <a:ext cx="1248" cy="720"/>
            </a:xfrm>
            <a:prstGeom prst="line">
              <a:avLst/>
            </a:prstGeom>
            <a:noFill/>
            <a:ln w="28575" cap="rnd">
              <a:solidFill>
                <a:schemeClr val="tx1"/>
              </a:solidFill>
              <a:prstDash val="sysDot"/>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202766" name="Text Box 14"/>
          <p:cNvSpPr txBox="1">
            <a:spLocks noChangeArrowheads="1"/>
          </p:cNvSpPr>
          <p:nvPr/>
        </p:nvSpPr>
        <p:spPr bwMode="auto">
          <a:xfrm>
            <a:off x="762000" y="838200"/>
            <a:ext cx="7620000" cy="1433513"/>
          </a:xfrm>
          <a:prstGeom prst="rect">
            <a:avLst/>
          </a:prstGeom>
          <a:solidFill>
            <a:schemeClr val="bg1">
              <a:alpha val="96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spAutoFit/>
            <a:flatTx/>
          </a:bodyPr>
          <a:lstStyle/>
          <a:p>
            <a:pPr algn="ctr" eaLnBrk="0" fontAlgn="base" hangingPunct="0">
              <a:spcBef>
                <a:spcPct val="0"/>
              </a:spcBef>
              <a:spcAft>
                <a:spcPct val="0"/>
              </a:spcAft>
              <a:defRPr/>
            </a:pPr>
            <a:r>
              <a:rPr lang="en-US" altLang="en-US" sz="2800" dirty="0">
                <a:solidFill>
                  <a:srgbClr val="7030A0"/>
                </a:solidFill>
                <a:effectLst>
                  <a:outerShdw blurRad="38100" dist="38100" dir="2700000" algn="tl">
                    <a:srgbClr val="C0C0C0"/>
                  </a:outerShdw>
                </a:effectLst>
              </a:rPr>
              <a:t>Principle of Inclusion</a:t>
            </a:r>
          </a:p>
          <a:p>
            <a:pPr algn="ctr" eaLnBrk="0" fontAlgn="base" hangingPunct="0">
              <a:spcBef>
                <a:spcPct val="0"/>
              </a:spcBef>
              <a:spcAft>
                <a:spcPct val="0"/>
              </a:spcAft>
              <a:defRPr/>
            </a:pPr>
            <a:r>
              <a:rPr lang="en-US" altLang="en-US" sz="2000" dirty="0">
                <a:solidFill>
                  <a:srgbClr val="000000"/>
                </a:solidFill>
              </a:rPr>
              <a:t>When clasts of one rock are found in another, the rock from which the clasts were derived is the older rock, since it must have already existed in order to be included in the new rock</a:t>
            </a:r>
            <a:endParaRPr lang="en-US" altLang="en-US" sz="2000" b="1" dirty="0">
              <a:solidFill>
                <a:srgbClr val="333399"/>
              </a:solidFill>
            </a:endParaRPr>
          </a:p>
        </p:txBody>
      </p:sp>
    </p:spTree>
    <p:extLst>
      <p:ext uri="{BB962C8B-B14F-4D97-AF65-F5344CB8AC3E}">
        <p14:creationId xmlns:p14="http://schemas.microsoft.com/office/powerpoint/2010/main" val="217665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02756"/>
                                        </p:tgtEl>
                                        <p:attrNameLst>
                                          <p:attrName>style.visibility</p:attrName>
                                        </p:attrNameLst>
                                      </p:cBhvr>
                                      <p:to>
                                        <p:strVal val="visible"/>
                                      </p:to>
                                    </p:set>
                                    <p:animEffect transition="in" filter="slide(fromBottom)">
                                      <p:cBhvr>
                                        <p:cTn id="11" dur="500"/>
                                        <p:tgtEl>
                                          <p:spTgt spid="202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descr="Stationery"/>
          <p:cNvSpPr>
            <a:spLocks noChangeArrowheads="1"/>
          </p:cNvSpPr>
          <p:nvPr/>
        </p:nvSpPr>
        <p:spPr bwMode="auto">
          <a:xfrm>
            <a:off x="304800" y="228600"/>
            <a:ext cx="8610600" cy="6400800"/>
          </a:xfrm>
          <a:prstGeom prst="rect">
            <a:avLst/>
          </a:prstGeom>
          <a:blipFill dpi="0" rotWithShape="0">
            <a:blip r:embed="rId2"/>
            <a:srcRect/>
            <a:tile tx="0" ty="0" sx="100000" sy="100000" flip="none" algn="tl"/>
          </a:blipFill>
          <a:ln w="9525">
            <a:solidFill>
              <a:schemeClr val="bg1"/>
            </a:solidFill>
            <a:miter lim="800000"/>
            <a:headEnd/>
            <a:tailEnd/>
          </a:ln>
          <a:effectLst>
            <a:glow rad="101600">
              <a:schemeClr val="accent1">
                <a:satMod val="175000"/>
                <a:alpha val="40000"/>
              </a:schemeClr>
            </a:glow>
          </a:effectLst>
        </p:spPr>
        <p:txBody>
          <a:bodyPr wrap="none" anchor="ctr"/>
          <a:lstStyle/>
          <a:p>
            <a:pPr fontAlgn="base">
              <a:spcBef>
                <a:spcPct val="0"/>
              </a:spcBef>
              <a:spcAft>
                <a:spcPct val="0"/>
              </a:spcAft>
            </a:pPr>
            <a:endParaRPr lang="en-US">
              <a:solidFill>
                <a:srgbClr val="000000"/>
              </a:solidFill>
            </a:endParaRPr>
          </a:p>
        </p:txBody>
      </p:sp>
      <p:grpSp>
        <p:nvGrpSpPr>
          <p:cNvPr id="2" name="Group 4"/>
          <p:cNvGrpSpPr>
            <a:grpSpLocks/>
          </p:cNvGrpSpPr>
          <p:nvPr/>
        </p:nvGrpSpPr>
        <p:grpSpPr bwMode="auto">
          <a:xfrm rot="1562075">
            <a:off x="3962400" y="4953000"/>
            <a:ext cx="3810000" cy="762000"/>
            <a:chOff x="1728" y="3168"/>
            <a:chExt cx="2400" cy="480"/>
          </a:xfrm>
        </p:grpSpPr>
        <p:sp>
          <p:nvSpPr>
            <p:cNvPr id="13384" name="Freeform 5"/>
            <p:cNvSpPr>
              <a:spLocks/>
            </p:cNvSpPr>
            <p:nvPr/>
          </p:nvSpPr>
          <p:spPr bwMode="auto">
            <a:xfrm>
              <a:off x="1728" y="3216"/>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85" name="Freeform 6"/>
            <p:cNvSpPr>
              <a:spLocks/>
            </p:cNvSpPr>
            <p:nvPr/>
          </p:nvSpPr>
          <p:spPr bwMode="auto">
            <a:xfrm>
              <a:off x="1728" y="3312"/>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86" name="Freeform 7"/>
            <p:cNvSpPr>
              <a:spLocks/>
            </p:cNvSpPr>
            <p:nvPr/>
          </p:nvSpPr>
          <p:spPr bwMode="auto">
            <a:xfrm>
              <a:off x="1728" y="3408"/>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87" name="Line 8"/>
            <p:cNvSpPr>
              <a:spLocks noChangeShapeType="1"/>
            </p:cNvSpPr>
            <p:nvPr/>
          </p:nvSpPr>
          <p:spPr bwMode="auto">
            <a:xfrm>
              <a:off x="1728" y="316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88" name="Line 9"/>
            <p:cNvSpPr>
              <a:spLocks noChangeShapeType="1"/>
            </p:cNvSpPr>
            <p:nvPr/>
          </p:nvSpPr>
          <p:spPr bwMode="auto">
            <a:xfrm>
              <a:off x="1728" y="364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3" name="Group 10"/>
          <p:cNvGrpSpPr>
            <a:grpSpLocks/>
          </p:cNvGrpSpPr>
          <p:nvPr/>
        </p:nvGrpSpPr>
        <p:grpSpPr bwMode="auto">
          <a:xfrm rot="1562075">
            <a:off x="533400" y="3276600"/>
            <a:ext cx="3810000" cy="762000"/>
            <a:chOff x="1728" y="3168"/>
            <a:chExt cx="2400" cy="480"/>
          </a:xfrm>
        </p:grpSpPr>
        <p:sp>
          <p:nvSpPr>
            <p:cNvPr id="13379" name="Freeform 11"/>
            <p:cNvSpPr>
              <a:spLocks/>
            </p:cNvSpPr>
            <p:nvPr/>
          </p:nvSpPr>
          <p:spPr bwMode="auto">
            <a:xfrm>
              <a:off x="1728" y="3216"/>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80" name="Freeform 12"/>
            <p:cNvSpPr>
              <a:spLocks/>
            </p:cNvSpPr>
            <p:nvPr/>
          </p:nvSpPr>
          <p:spPr bwMode="auto">
            <a:xfrm>
              <a:off x="1728" y="3312"/>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81" name="Freeform 13"/>
            <p:cNvSpPr>
              <a:spLocks/>
            </p:cNvSpPr>
            <p:nvPr/>
          </p:nvSpPr>
          <p:spPr bwMode="auto">
            <a:xfrm>
              <a:off x="1728" y="3408"/>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82" name="Line 14"/>
            <p:cNvSpPr>
              <a:spLocks noChangeShapeType="1"/>
            </p:cNvSpPr>
            <p:nvPr/>
          </p:nvSpPr>
          <p:spPr bwMode="auto">
            <a:xfrm>
              <a:off x="1728" y="316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83" name="Line 15"/>
            <p:cNvSpPr>
              <a:spLocks noChangeShapeType="1"/>
            </p:cNvSpPr>
            <p:nvPr/>
          </p:nvSpPr>
          <p:spPr bwMode="auto">
            <a:xfrm>
              <a:off x="1728" y="364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4" name="Group 16"/>
          <p:cNvGrpSpPr>
            <a:grpSpLocks/>
          </p:cNvGrpSpPr>
          <p:nvPr/>
        </p:nvGrpSpPr>
        <p:grpSpPr bwMode="auto">
          <a:xfrm rot="1562075">
            <a:off x="5029200" y="2971800"/>
            <a:ext cx="3810000" cy="762000"/>
            <a:chOff x="1728" y="3168"/>
            <a:chExt cx="2400" cy="480"/>
          </a:xfrm>
        </p:grpSpPr>
        <p:sp>
          <p:nvSpPr>
            <p:cNvPr id="13374" name="Freeform 17"/>
            <p:cNvSpPr>
              <a:spLocks/>
            </p:cNvSpPr>
            <p:nvPr/>
          </p:nvSpPr>
          <p:spPr bwMode="auto">
            <a:xfrm>
              <a:off x="1728" y="3216"/>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75" name="Freeform 18"/>
            <p:cNvSpPr>
              <a:spLocks/>
            </p:cNvSpPr>
            <p:nvPr/>
          </p:nvSpPr>
          <p:spPr bwMode="auto">
            <a:xfrm>
              <a:off x="1728" y="3312"/>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76" name="Freeform 19"/>
            <p:cNvSpPr>
              <a:spLocks/>
            </p:cNvSpPr>
            <p:nvPr/>
          </p:nvSpPr>
          <p:spPr bwMode="auto">
            <a:xfrm>
              <a:off x="1728" y="3408"/>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77" name="Line 20"/>
            <p:cNvSpPr>
              <a:spLocks noChangeShapeType="1"/>
            </p:cNvSpPr>
            <p:nvPr/>
          </p:nvSpPr>
          <p:spPr bwMode="auto">
            <a:xfrm>
              <a:off x="1728" y="316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78" name="Line 21"/>
            <p:cNvSpPr>
              <a:spLocks noChangeShapeType="1"/>
            </p:cNvSpPr>
            <p:nvPr/>
          </p:nvSpPr>
          <p:spPr bwMode="auto">
            <a:xfrm>
              <a:off x="1728" y="364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5" name="Group 22"/>
          <p:cNvGrpSpPr>
            <a:grpSpLocks/>
          </p:cNvGrpSpPr>
          <p:nvPr/>
        </p:nvGrpSpPr>
        <p:grpSpPr bwMode="auto">
          <a:xfrm rot="1562075">
            <a:off x="1600200" y="1295400"/>
            <a:ext cx="3810000" cy="762000"/>
            <a:chOff x="1728" y="3168"/>
            <a:chExt cx="2400" cy="480"/>
          </a:xfrm>
        </p:grpSpPr>
        <p:sp>
          <p:nvSpPr>
            <p:cNvPr id="13369" name="Freeform 23"/>
            <p:cNvSpPr>
              <a:spLocks/>
            </p:cNvSpPr>
            <p:nvPr/>
          </p:nvSpPr>
          <p:spPr bwMode="auto">
            <a:xfrm>
              <a:off x="1728" y="3216"/>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70" name="Freeform 24"/>
            <p:cNvSpPr>
              <a:spLocks/>
            </p:cNvSpPr>
            <p:nvPr/>
          </p:nvSpPr>
          <p:spPr bwMode="auto">
            <a:xfrm>
              <a:off x="1728" y="3312"/>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71" name="Freeform 25"/>
            <p:cNvSpPr>
              <a:spLocks/>
            </p:cNvSpPr>
            <p:nvPr/>
          </p:nvSpPr>
          <p:spPr bwMode="auto">
            <a:xfrm>
              <a:off x="1728" y="3408"/>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72" name="Line 26"/>
            <p:cNvSpPr>
              <a:spLocks noChangeShapeType="1"/>
            </p:cNvSpPr>
            <p:nvPr/>
          </p:nvSpPr>
          <p:spPr bwMode="auto">
            <a:xfrm>
              <a:off x="1728" y="316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73" name="Line 27"/>
            <p:cNvSpPr>
              <a:spLocks noChangeShapeType="1"/>
            </p:cNvSpPr>
            <p:nvPr/>
          </p:nvSpPr>
          <p:spPr bwMode="auto">
            <a:xfrm>
              <a:off x="1728" y="364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6" name="Group 28"/>
          <p:cNvGrpSpPr>
            <a:grpSpLocks/>
          </p:cNvGrpSpPr>
          <p:nvPr/>
        </p:nvGrpSpPr>
        <p:grpSpPr bwMode="auto">
          <a:xfrm rot="6117590">
            <a:off x="1921669" y="973931"/>
            <a:ext cx="1016000" cy="1201738"/>
            <a:chOff x="976" y="3167"/>
            <a:chExt cx="640" cy="757"/>
          </a:xfrm>
        </p:grpSpPr>
        <p:grpSp>
          <p:nvGrpSpPr>
            <p:cNvPr id="7" name="Group 29"/>
            <p:cNvGrpSpPr>
              <a:grpSpLocks/>
            </p:cNvGrpSpPr>
            <p:nvPr/>
          </p:nvGrpSpPr>
          <p:grpSpPr bwMode="auto">
            <a:xfrm>
              <a:off x="976" y="3167"/>
              <a:ext cx="640" cy="681"/>
              <a:chOff x="976" y="3167"/>
              <a:chExt cx="640" cy="681"/>
            </a:xfrm>
          </p:grpSpPr>
          <p:sp>
            <p:nvSpPr>
              <p:cNvPr id="13366" name="Freeform 30"/>
              <p:cNvSpPr>
                <a:spLocks/>
              </p:cNvSpPr>
              <p:nvPr/>
            </p:nvSpPr>
            <p:spPr bwMode="auto">
              <a:xfrm>
                <a:off x="976"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67" name="Freeform 31"/>
              <p:cNvSpPr>
                <a:spLocks/>
              </p:cNvSpPr>
              <p:nvPr/>
            </p:nvSpPr>
            <p:spPr bwMode="auto">
              <a:xfrm>
                <a:off x="1212" y="3167"/>
                <a:ext cx="149" cy="586"/>
              </a:xfrm>
              <a:custGeom>
                <a:avLst/>
                <a:gdLst>
                  <a:gd name="T0" fmla="*/ 33 w 149"/>
                  <a:gd name="T1" fmla="*/ 578 h 586"/>
                  <a:gd name="T2" fmla="*/ 0 w 149"/>
                  <a:gd name="T3" fmla="*/ 388 h 586"/>
                  <a:gd name="T4" fmla="*/ 75 w 149"/>
                  <a:gd name="T5" fmla="*/ 116 h 586"/>
                  <a:gd name="T6" fmla="*/ 108 w 149"/>
                  <a:gd name="T7" fmla="*/ 50 h 586"/>
                  <a:gd name="T8" fmla="*/ 132 w 149"/>
                  <a:gd name="T9" fmla="*/ 0 h 586"/>
                  <a:gd name="T10" fmla="*/ 149 w 149"/>
                  <a:gd name="T11" fmla="*/ 25 h 586"/>
                  <a:gd name="T12" fmla="*/ 141 w 149"/>
                  <a:gd name="T13" fmla="*/ 503 h 586"/>
                  <a:gd name="T14" fmla="*/ 91 w 149"/>
                  <a:gd name="T15" fmla="*/ 586 h 586"/>
                  <a:gd name="T16" fmla="*/ 50 w 149"/>
                  <a:gd name="T17" fmla="*/ 578 h 586"/>
                  <a:gd name="T18" fmla="*/ 33 w 149"/>
                  <a:gd name="T19" fmla="*/ 578 h 5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586"/>
                  <a:gd name="T32" fmla="*/ 149 w 149"/>
                  <a:gd name="T33" fmla="*/ 586 h 5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586">
                    <a:moveTo>
                      <a:pt x="33" y="578"/>
                    </a:moveTo>
                    <a:cubicBezTo>
                      <a:pt x="17" y="514"/>
                      <a:pt x="13" y="451"/>
                      <a:pt x="0" y="388"/>
                    </a:cubicBezTo>
                    <a:cubicBezTo>
                      <a:pt x="5" y="324"/>
                      <a:pt x="20" y="167"/>
                      <a:pt x="75" y="116"/>
                    </a:cubicBezTo>
                    <a:cubicBezTo>
                      <a:pt x="93" y="58"/>
                      <a:pt x="78" y="77"/>
                      <a:pt x="108" y="50"/>
                    </a:cubicBezTo>
                    <a:cubicBezTo>
                      <a:pt x="109" y="44"/>
                      <a:pt x="121" y="0"/>
                      <a:pt x="132" y="0"/>
                    </a:cubicBezTo>
                    <a:cubicBezTo>
                      <a:pt x="142" y="0"/>
                      <a:pt x="143" y="16"/>
                      <a:pt x="149" y="25"/>
                    </a:cubicBezTo>
                    <a:cubicBezTo>
                      <a:pt x="146" y="184"/>
                      <a:pt x="146" y="343"/>
                      <a:pt x="141" y="503"/>
                    </a:cubicBezTo>
                    <a:cubicBezTo>
                      <a:pt x="139" y="541"/>
                      <a:pt x="127" y="574"/>
                      <a:pt x="91" y="586"/>
                    </a:cubicBezTo>
                    <a:cubicBezTo>
                      <a:pt x="77" y="583"/>
                      <a:pt x="61" y="585"/>
                      <a:pt x="50" y="578"/>
                    </a:cubicBezTo>
                    <a:cubicBezTo>
                      <a:pt x="31" y="565"/>
                      <a:pt x="52" y="523"/>
                      <a:pt x="33" y="578"/>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68" name="Freeform 32"/>
              <p:cNvSpPr>
                <a:spLocks/>
              </p:cNvSpPr>
              <p:nvPr/>
            </p:nvSpPr>
            <p:spPr bwMode="auto">
              <a:xfrm flipH="1">
                <a:off x="1360"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13365" name="Freeform 33"/>
            <p:cNvSpPr>
              <a:spLocks/>
            </p:cNvSpPr>
            <p:nvPr/>
          </p:nvSpPr>
          <p:spPr bwMode="auto">
            <a:xfrm>
              <a:off x="1248" y="3792"/>
              <a:ext cx="158" cy="132"/>
            </a:xfrm>
            <a:custGeom>
              <a:avLst/>
              <a:gdLst>
                <a:gd name="T0" fmla="*/ 50 w 158"/>
                <a:gd name="T1" fmla="*/ 0 h 132"/>
                <a:gd name="T2" fmla="*/ 17 w 158"/>
                <a:gd name="T3" fmla="*/ 33 h 132"/>
                <a:gd name="T4" fmla="*/ 0 w 158"/>
                <a:gd name="T5" fmla="*/ 82 h 132"/>
                <a:gd name="T6" fmla="*/ 58 w 158"/>
                <a:gd name="T7" fmla="*/ 132 h 132"/>
                <a:gd name="T8" fmla="*/ 141 w 158"/>
                <a:gd name="T9" fmla="*/ 123 h 132"/>
                <a:gd name="T10" fmla="*/ 141 w 158"/>
                <a:gd name="T11" fmla="*/ 74 h 132"/>
                <a:gd name="T12" fmla="*/ 75 w 158"/>
                <a:gd name="T13" fmla="*/ 24 h 132"/>
                <a:gd name="T14" fmla="*/ 50 w 158"/>
                <a:gd name="T15" fmla="*/ 16 h 132"/>
                <a:gd name="T16" fmla="*/ 50 w 158"/>
                <a:gd name="T17" fmla="*/ 0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
                <a:gd name="T28" fmla="*/ 0 h 132"/>
                <a:gd name="T29" fmla="*/ 158 w 158"/>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 h="132">
                  <a:moveTo>
                    <a:pt x="50" y="0"/>
                  </a:moveTo>
                  <a:cubicBezTo>
                    <a:pt x="46" y="3"/>
                    <a:pt x="19" y="28"/>
                    <a:pt x="17" y="33"/>
                  </a:cubicBezTo>
                  <a:cubicBezTo>
                    <a:pt x="9" y="48"/>
                    <a:pt x="0" y="82"/>
                    <a:pt x="0" y="82"/>
                  </a:cubicBezTo>
                  <a:cubicBezTo>
                    <a:pt x="11" y="115"/>
                    <a:pt x="25" y="120"/>
                    <a:pt x="58" y="132"/>
                  </a:cubicBezTo>
                  <a:cubicBezTo>
                    <a:pt x="85" y="129"/>
                    <a:pt x="114" y="132"/>
                    <a:pt x="141" y="123"/>
                  </a:cubicBezTo>
                  <a:cubicBezTo>
                    <a:pt x="158" y="116"/>
                    <a:pt x="144" y="80"/>
                    <a:pt x="141" y="74"/>
                  </a:cubicBezTo>
                  <a:cubicBezTo>
                    <a:pt x="129" y="54"/>
                    <a:pt x="94" y="33"/>
                    <a:pt x="75" y="24"/>
                  </a:cubicBezTo>
                  <a:cubicBezTo>
                    <a:pt x="67" y="20"/>
                    <a:pt x="56" y="22"/>
                    <a:pt x="50" y="16"/>
                  </a:cubicBezTo>
                  <a:cubicBezTo>
                    <a:pt x="46" y="12"/>
                    <a:pt x="50" y="5"/>
                    <a:pt x="50" y="0"/>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8" name="Group 34"/>
          <p:cNvGrpSpPr>
            <a:grpSpLocks/>
          </p:cNvGrpSpPr>
          <p:nvPr/>
        </p:nvGrpSpPr>
        <p:grpSpPr bwMode="auto">
          <a:xfrm rot="6221713" flipH="1">
            <a:off x="3064669" y="2878931"/>
            <a:ext cx="1016000" cy="1201738"/>
            <a:chOff x="976" y="3167"/>
            <a:chExt cx="640" cy="757"/>
          </a:xfrm>
        </p:grpSpPr>
        <p:grpSp>
          <p:nvGrpSpPr>
            <p:cNvPr id="9" name="Group 35"/>
            <p:cNvGrpSpPr>
              <a:grpSpLocks/>
            </p:cNvGrpSpPr>
            <p:nvPr/>
          </p:nvGrpSpPr>
          <p:grpSpPr bwMode="auto">
            <a:xfrm>
              <a:off x="976" y="3167"/>
              <a:ext cx="640" cy="681"/>
              <a:chOff x="976" y="3167"/>
              <a:chExt cx="640" cy="681"/>
            </a:xfrm>
          </p:grpSpPr>
          <p:sp>
            <p:nvSpPr>
              <p:cNvPr id="13361" name="Freeform 36"/>
              <p:cNvSpPr>
                <a:spLocks/>
              </p:cNvSpPr>
              <p:nvPr/>
            </p:nvSpPr>
            <p:spPr bwMode="auto">
              <a:xfrm>
                <a:off x="976"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62" name="Freeform 37"/>
              <p:cNvSpPr>
                <a:spLocks/>
              </p:cNvSpPr>
              <p:nvPr/>
            </p:nvSpPr>
            <p:spPr bwMode="auto">
              <a:xfrm>
                <a:off x="1212" y="3167"/>
                <a:ext cx="149" cy="586"/>
              </a:xfrm>
              <a:custGeom>
                <a:avLst/>
                <a:gdLst>
                  <a:gd name="T0" fmla="*/ 33 w 149"/>
                  <a:gd name="T1" fmla="*/ 578 h 586"/>
                  <a:gd name="T2" fmla="*/ 0 w 149"/>
                  <a:gd name="T3" fmla="*/ 388 h 586"/>
                  <a:gd name="T4" fmla="*/ 75 w 149"/>
                  <a:gd name="T5" fmla="*/ 116 h 586"/>
                  <a:gd name="T6" fmla="*/ 108 w 149"/>
                  <a:gd name="T7" fmla="*/ 50 h 586"/>
                  <a:gd name="T8" fmla="*/ 132 w 149"/>
                  <a:gd name="T9" fmla="*/ 0 h 586"/>
                  <a:gd name="T10" fmla="*/ 149 w 149"/>
                  <a:gd name="T11" fmla="*/ 25 h 586"/>
                  <a:gd name="T12" fmla="*/ 141 w 149"/>
                  <a:gd name="T13" fmla="*/ 503 h 586"/>
                  <a:gd name="T14" fmla="*/ 91 w 149"/>
                  <a:gd name="T15" fmla="*/ 586 h 586"/>
                  <a:gd name="T16" fmla="*/ 50 w 149"/>
                  <a:gd name="T17" fmla="*/ 578 h 586"/>
                  <a:gd name="T18" fmla="*/ 33 w 149"/>
                  <a:gd name="T19" fmla="*/ 578 h 5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586"/>
                  <a:gd name="T32" fmla="*/ 149 w 149"/>
                  <a:gd name="T33" fmla="*/ 586 h 5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586">
                    <a:moveTo>
                      <a:pt x="33" y="578"/>
                    </a:moveTo>
                    <a:cubicBezTo>
                      <a:pt x="17" y="514"/>
                      <a:pt x="13" y="451"/>
                      <a:pt x="0" y="388"/>
                    </a:cubicBezTo>
                    <a:cubicBezTo>
                      <a:pt x="5" y="324"/>
                      <a:pt x="20" y="167"/>
                      <a:pt x="75" y="116"/>
                    </a:cubicBezTo>
                    <a:cubicBezTo>
                      <a:pt x="93" y="58"/>
                      <a:pt x="78" y="77"/>
                      <a:pt x="108" y="50"/>
                    </a:cubicBezTo>
                    <a:cubicBezTo>
                      <a:pt x="109" y="44"/>
                      <a:pt x="121" y="0"/>
                      <a:pt x="132" y="0"/>
                    </a:cubicBezTo>
                    <a:cubicBezTo>
                      <a:pt x="142" y="0"/>
                      <a:pt x="143" y="16"/>
                      <a:pt x="149" y="25"/>
                    </a:cubicBezTo>
                    <a:cubicBezTo>
                      <a:pt x="146" y="184"/>
                      <a:pt x="146" y="343"/>
                      <a:pt x="141" y="503"/>
                    </a:cubicBezTo>
                    <a:cubicBezTo>
                      <a:pt x="139" y="541"/>
                      <a:pt x="127" y="574"/>
                      <a:pt x="91" y="586"/>
                    </a:cubicBezTo>
                    <a:cubicBezTo>
                      <a:pt x="77" y="583"/>
                      <a:pt x="61" y="585"/>
                      <a:pt x="50" y="578"/>
                    </a:cubicBezTo>
                    <a:cubicBezTo>
                      <a:pt x="31" y="565"/>
                      <a:pt x="52" y="523"/>
                      <a:pt x="33" y="578"/>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63" name="Freeform 38"/>
              <p:cNvSpPr>
                <a:spLocks/>
              </p:cNvSpPr>
              <p:nvPr/>
            </p:nvSpPr>
            <p:spPr bwMode="auto">
              <a:xfrm flipH="1">
                <a:off x="1360"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13360" name="Freeform 39"/>
            <p:cNvSpPr>
              <a:spLocks/>
            </p:cNvSpPr>
            <p:nvPr/>
          </p:nvSpPr>
          <p:spPr bwMode="auto">
            <a:xfrm>
              <a:off x="1248" y="3792"/>
              <a:ext cx="158" cy="132"/>
            </a:xfrm>
            <a:custGeom>
              <a:avLst/>
              <a:gdLst>
                <a:gd name="T0" fmla="*/ 50 w 158"/>
                <a:gd name="T1" fmla="*/ 0 h 132"/>
                <a:gd name="T2" fmla="*/ 17 w 158"/>
                <a:gd name="T3" fmla="*/ 33 h 132"/>
                <a:gd name="T4" fmla="*/ 0 w 158"/>
                <a:gd name="T5" fmla="*/ 82 h 132"/>
                <a:gd name="T6" fmla="*/ 58 w 158"/>
                <a:gd name="T7" fmla="*/ 132 h 132"/>
                <a:gd name="T8" fmla="*/ 141 w 158"/>
                <a:gd name="T9" fmla="*/ 123 h 132"/>
                <a:gd name="T10" fmla="*/ 141 w 158"/>
                <a:gd name="T11" fmla="*/ 74 h 132"/>
                <a:gd name="T12" fmla="*/ 75 w 158"/>
                <a:gd name="T13" fmla="*/ 24 h 132"/>
                <a:gd name="T14" fmla="*/ 50 w 158"/>
                <a:gd name="T15" fmla="*/ 16 h 132"/>
                <a:gd name="T16" fmla="*/ 50 w 158"/>
                <a:gd name="T17" fmla="*/ 0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
                <a:gd name="T28" fmla="*/ 0 h 132"/>
                <a:gd name="T29" fmla="*/ 158 w 158"/>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 h="132">
                  <a:moveTo>
                    <a:pt x="50" y="0"/>
                  </a:moveTo>
                  <a:cubicBezTo>
                    <a:pt x="46" y="3"/>
                    <a:pt x="19" y="28"/>
                    <a:pt x="17" y="33"/>
                  </a:cubicBezTo>
                  <a:cubicBezTo>
                    <a:pt x="9" y="48"/>
                    <a:pt x="0" y="82"/>
                    <a:pt x="0" y="82"/>
                  </a:cubicBezTo>
                  <a:cubicBezTo>
                    <a:pt x="11" y="115"/>
                    <a:pt x="25" y="120"/>
                    <a:pt x="58" y="132"/>
                  </a:cubicBezTo>
                  <a:cubicBezTo>
                    <a:pt x="85" y="129"/>
                    <a:pt x="114" y="132"/>
                    <a:pt x="141" y="123"/>
                  </a:cubicBezTo>
                  <a:cubicBezTo>
                    <a:pt x="158" y="116"/>
                    <a:pt x="144" y="80"/>
                    <a:pt x="141" y="74"/>
                  </a:cubicBezTo>
                  <a:cubicBezTo>
                    <a:pt x="129" y="54"/>
                    <a:pt x="94" y="33"/>
                    <a:pt x="75" y="24"/>
                  </a:cubicBezTo>
                  <a:cubicBezTo>
                    <a:pt x="67" y="20"/>
                    <a:pt x="56" y="22"/>
                    <a:pt x="50" y="16"/>
                  </a:cubicBezTo>
                  <a:cubicBezTo>
                    <a:pt x="46" y="12"/>
                    <a:pt x="50" y="5"/>
                    <a:pt x="50" y="0"/>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10" name="Group 40"/>
          <p:cNvGrpSpPr>
            <a:grpSpLocks/>
          </p:cNvGrpSpPr>
          <p:nvPr/>
        </p:nvGrpSpPr>
        <p:grpSpPr bwMode="auto">
          <a:xfrm rot="6221713" flipH="1">
            <a:off x="6722269" y="4555331"/>
            <a:ext cx="1016000" cy="1201738"/>
            <a:chOff x="976" y="3167"/>
            <a:chExt cx="640" cy="757"/>
          </a:xfrm>
        </p:grpSpPr>
        <p:grpSp>
          <p:nvGrpSpPr>
            <p:cNvPr id="11" name="Group 41"/>
            <p:cNvGrpSpPr>
              <a:grpSpLocks/>
            </p:cNvGrpSpPr>
            <p:nvPr/>
          </p:nvGrpSpPr>
          <p:grpSpPr bwMode="auto">
            <a:xfrm>
              <a:off x="976" y="3167"/>
              <a:ext cx="640" cy="681"/>
              <a:chOff x="976" y="3167"/>
              <a:chExt cx="640" cy="681"/>
            </a:xfrm>
          </p:grpSpPr>
          <p:sp>
            <p:nvSpPr>
              <p:cNvPr id="13356" name="Freeform 42"/>
              <p:cNvSpPr>
                <a:spLocks/>
              </p:cNvSpPr>
              <p:nvPr/>
            </p:nvSpPr>
            <p:spPr bwMode="auto">
              <a:xfrm>
                <a:off x="976"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57" name="Freeform 43"/>
              <p:cNvSpPr>
                <a:spLocks/>
              </p:cNvSpPr>
              <p:nvPr/>
            </p:nvSpPr>
            <p:spPr bwMode="auto">
              <a:xfrm>
                <a:off x="1212" y="3167"/>
                <a:ext cx="149" cy="586"/>
              </a:xfrm>
              <a:custGeom>
                <a:avLst/>
                <a:gdLst>
                  <a:gd name="T0" fmla="*/ 33 w 149"/>
                  <a:gd name="T1" fmla="*/ 578 h 586"/>
                  <a:gd name="T2" fmla="*/ 0 w 149"/>
                  <a:gd name="T3" fmla="*/ 388 h 586"/>
                  <a:gd name="T4" fmla="*/ 75 w 149"/>
                  <a:gd name="T5" fmla="*/ 116 h 586"/>
                  <a:gd name="T6" fmla="*/ 108 w 149"/>
                  <a:gd name="T7" fmla="*/ 50 h 586"/>
                  <a:gd name="T8" fmla="*/ 132 w 149"/>
                  <a:gd name="T9" fmla="*/ 0 h 586"/>
                  <a:gd name="T10" fmla="*/ 149 w 149"/>
                  <a:gd name="T11" fmla="*/ 25 h 586"/>
                  <a:gd name="T12" fmla="*/ 141 w 149"/>
                  <a:gd name="T13" fmla="*/ 503 h 586"/>
                  <a:gd name="T14" fmla="*/ 91 w 149"/>
                  <a:gd name="T15" fmla="*/ 586 h 586"/>
                  <a:gd name="T16" fmla="*/ 50 w 149"/>
                  <a:gd name="T17" fmla="*/ 578 h 586"/>
                  <a:gd name="T18" fmla="*/ 33 w 149"/>
                  <a:gd name="T19" fmla="*/ 578 h 5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586"/>
                  <a:gd name="T32" fmla="*/ 149 w 149"/>
                  <a:gd name="T33" fmla="*/ 586 h 5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586">
                    <a:moveTo>
                      <a:pt x="33" y="578"/>
                    </a:moveTo>
                    <a:cubicBezTo>
                      <a:pt x="17" y="514"/>
                      <a:pt x="13" y="451"/>
                      <a:pt x="0" y="388"/>
                    </a:cubicBezTo>
                    <a:cubicBezTo>
                      <a:pt x="5" y="324"/>
                      <a:pt x="20" y="167"/>
                      <a:pt x="75" y="116"/>
                    </a:cubicBezTo>
                    <a:cubicBezTo>
                      <a:pt x="93" y="58"/>
                      <a:pt x="78" y="77"/>
                      <a:pt x="108" y="50"/>
                    </a:cubicBezTo>
                    <a:cubicBezTo>
                      <a:pt x="109" y="44"/>
                      <a:pt x="121" y="0"/>
                      <a:pt x="132" y="0"/>
                    </a:cubicBezTo>
                    <a:cubicBezTo>
                      <a:pt x="142" y="0"/>
                      <a:pt x="143" y="16"/>
                      <a:pt x="149" y="25"/>
                    </a:cubicBezTo>
                    <a:cubicBezTo>
                      <a:pt x="146" y="184"/>
                      <a:pt x="146" y="343"/>
                      <a:pt x="141" y="503"/>
                    </a:cubicBezTo>
                    <a:cubicBezTo>
                      <a:pt x="139" y="541"/>
                      <a:pt x="127" y="574"/>
                      <a:pt x="91" y="586"/>
                    </a:cubicBezTo>
                    <a:cubicBezTo>
                      <a:pt x="77" y="583"/>
                      <a:pt x="61" y="585"/>
                      <a:pt x="50" y="578"/>
                    </a:cubicBezTo>
                    <a:cubicBezTo>
                      <a:pt x="31" y="565"/>
                      <a:pt x="52" y="523"/>
                      <a:pt x="33" y="578"/>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58" name="Freeform 44"/>
              <p:cNvSpPr>
                <a:spLocks/>
              </p:cNvSpPr>
              <p:nvPr/>
            </p:nvSpPr>
            <p:spPr bwMode="auto">
              <a:xfrm flipH="1">
                <a:off x="1360"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13355" name="Freeform 45"/>
            <p:cNvSpPr>
              <a:spLocks/>
            </p:cNvSpPr>
            <p:nvPr/>
          </p:nvSpPr>
          <p:spPr bwMode="auto">
            <a:xfrm>
              <a:off x="1248" y="3792"/>
              <a:ext cx="158" cy="132"/>
            </a:xfrm>
            <a:custGeom>
              <a:avLst/>
              <a:gdLst>
                <a:gd name="T0" fmla="*/ 50 w 158"/>
                <a:gd name="T1" fmla="*/ 0 h 132"/>
                <a:gd name="T2" fmla="*/ 17 w 158"/>
                <a:gd name="T3" fmla="*/ 33 h 132"/>
                <a:gd name="T4" fmla="*/ 0 w 158"/>
                <a:gd name="T5" fmla="*/ 82 h 132"/>
                <a:gd name="T6" fmla="*/ 58 w 158"/>
                <a:gd name="T7" fmla="*/ 132 h 132"/>
                <a:gd name="T8" fmla="*/ 141 w 158"/>
                <a:gd name="T9" fmla="*/ 123 h 132"/>
                <a:gd name="T10" fmla="*/ 141 w 158"/>
                <a:gd name="T11" fmla="*/ 74 h 132"/>
                <a:gd name="T12" fmla="*/ 75 w 158"/>
                <a:gd name="T13" fmla="*/ 24 h 132"/>
                <a:gd name="T14" fmla="*/ 50 w 158"/>
                <a:gd name="T15" fmla="*/ 16 h 132"/>
                <a:gd name="T16" fmla="*/ 50 w 158"/>
                <a:gd name="T17" fmla="*/ 0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
                <a:gd name="T28" fmla="*/ 0 h 132"/>
                <a:gd name="T29" fmla="*/ 158 w 158"/>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 h="132">
                  <a:moveTo>
                    <a:pt x="50" y="0"/>
                  </a:moveTo>
                  <a:cubicBezTo>
                    <a:pt x="46" y="3"/>
                    <a:pt x="19" y="28"/>
                    <a:pt x="17" y="33"/>
                  </a:cubicBezTo>
                  <a:cubicBezTo>
                    <a:pt x="9" y="48"/>
                    <a:pt x="0" y="82"/>
                    <a:pt x="0" y="82"/>
                  </a:cubicBezTo>
                  <a:cubicBezTo>
                    <a:pt x="11" y="115"/>
                    <a:pt x="25" y="120"/>
                    <a:pt x="58" y="132"/>
                  </a:cubicBezTo>
                  <a:cubicBezTo>
                    <a:pt x="85" y="129"/>
                    <a:pt x="114" y="132"/>
                    <a:pt x="141" y="123"/>
                  </a:cubicBezTo>
                  <a:cubicBezTo>
                    <a:pt x="158" y="116"/>
                    <a:pt x="144" y="80"/>
                    <a:pt x="141" y="74"/>
                  </a:cubicBezTo>
                  <a:cubicBezTo>
                    <a:pt x="129" y="54"/>
                    <a:pt x="94" y="33"/>
                    <a:pt x="75" y="24"/>
                  </a:cubicBezTo>
                  <a:cubicBezTo>
                    <a:pt x="67" y="20"/>
                    <a:pt x="56" y="22"/>
                    <a:pt x="50" y="16"/>
                  </a:cubicBezTo>
                  <a:cubicBezTo>
                    <a:pt x="46" y="12"/>
                    <a:pt x="50" y="5"/>
                    <a:pt x="50" y="0"/>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12" name="Group 46"/>
          <p:cNvGrpSpPr>
            <a:grpSpLocks/>
          </p:cNvGrpSpPr>
          <p:nvPr/>
        </p:nvGrpSpPr>
        <p:grpSpPr bwMode="auto">
          <a:xfrm rot="6117590">
            <a:off x="5122069" y="2269331"/>
            <a:ext cx="1016000" cy="1201738"/>
            <a:chOff x="976" y="3167"/>
            <a:chExt cx="640" cy="757"/>
          </a:xfrm>
        </p:grpSpPr>
        <p:grpSp>
          <p:nvGrpSpPr>
            <p:cNvPr id="13" name="Group 47"/>
            <p:cNvGrpSpPr>
              <a:grpSpLocks/>
            </p:cNvGrpSpPr>
            <p:nvPr/>
          </p:nvGrpSpPr>
          <p:grpSpPr bwMode="auto">
            <a:xfrm>
              <a:off x="976" y="3167"/>
              <a:ext cx="640" cy="681"/>
              <a:chOff x="976" y="3167"/>
              <a:chExt cx="640" cy="681"/>
            </a:xfrm>
          </p:grpSpPr>
          <p:sp>
            <p:nvSpPr>
              <p:cNvPr id="13351" name="Freeform 48"/>
              <p:cNvSpPr>
                <a:spLocks/>
              </p:cNvSpPr>
              <p:nvPr/>
            </p:nvSpPr>
            <p:spPr bwMode="auto">
              <a:xfrm>
                <a:off x="976"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52" name="Freeform 49"/>
              <p:cNvSpPr>
                <a:spLocks/>
              </p:cNvSpPr>
              <p:nvPr/>
            </p:nvSpPr>
            <p:spPr bwMode="auto">
              <a:xfrm>
                <a:off x="1212" y="3167"/>
                <a:ext cx="149" cy="586"/>
              </a:xfrm>
              <a:custGeom>
                <a:avLst/>
                <a:gdLst>
                  <a:gd name="T0" fmla="*/ 33 w 149"/>
                  <a:gd name="T1" fmla="*/ 578 h 586"/>
                  <a:gd name="T2" fmla="*/ 0 w 149"/>
                  <a:gd name="T3" fmla="*/ 388 h 586"/>
                  <a:gd name="T4" fmla="*/ 75 w 149"/>
                  <a:gd name="T5" fmla="*/ 116 h 586"/>
                  <a:gd name="T6" fmla="*/ 108 w 149"/>
                  <a:gd name="T7" fmla="*/ 50 h 586"/>
                  <a:gd name="T8" fmla="*/ 132 w 149"/>
                  <a:gd name="T9" fmla="*/ 0 h 586"/>
                  <a:gd name="T10" fmla="*/ 149 w 149"/>
                  <a:gd name="T11" fmla="*/ 25 h 586"/>
                  <a:gd name="T12" fmla="*/ 141 w 149"/>
                  <a:gd name="T13" fmla="*/ 503 h 586"/>
                  <a:gd name="T14" fmla="*/ 91 w 149"/>
                  <a:gd name="T15" fmla="*/ 586 h 586"/>
                  <a:gd name="T16" fmla="*/ 50 w 149"/>
                  <a:gd name="T17" fmla="*/ 578 h 586"/>
                  <a:gd name="T18" fmla="*/ 33 w 149"/>
                  <a:gd name="T19" fmla="*/ 578 h 5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586"/>
                  <a:gd name="T32" fmla="*/ 149 w 149"/>
                  <a:gd name="T33" fmla="*/ 586 h 5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586">
                    <a:moveTo>
                      <a:pt x="33" y="578"/>
                    </a:moveTo>
                    <a:cubicBezTo>
                      <a:pt x="17" y="514"/>
                      <a:pt x="13" y="451"/>
                      <a:pt x="0" y="388"/>
                    </a:cubicBezTo>
                    <a:cubicBezTo>
                      <a:pt x="5" y="324"/>
                      <a:pt x="20" y="167"/>
                      <a:pt x="75" y="116"/>
                    </a:cubicBezTo>
                    <a:cubicBezTo>
                      <a:pt x="93" y="58"/>
                      <a:pt x="78" y="77"/>
                      <a:pt x="108" y="50"/>
                    </a:cubicBezTo>
                    <a:cubicBezTo>
                      <a:pt x="109" y="44"/>
                      <a:pt x="121" y="0"/>
                      <a:pt x="132" y="0"/>
                    </a:cubicBezTo>
                    <a:cubicBezTo>
                      <a:pt x="142" y="0"/>
                      <a:pt x="143" y="16"/>
                      <a:pt x="149" y="25"/>
                    </a:cubicBezTo>
                    <a:cubicBezTo>
                      <a:pt x="146" y="184"/>
                      <a:pt x="146" y="343"/>
                      <a:pt x="141" y="503"/>
                    </a:cubicBezTo>
                    <a:cubicBezTo>
                      <a:pt x="139" y="541"/>
                      <a:pt x="127" y="574"/>
                      <a:pt x="91" y="586"/>
                    </a:cubicBezTo>
                    <a:cubicBezTo>
                      <a:pt x="77" y="583"/>
                      <a:pt x="61" y="585"/>
                      <a:pt x="50" y="578"/>
                    </a:cubicBezTo>
                    <a:cubicBezTo>
                      <a:pt x="31" y="565"/>
                      <a:pt x="52" y="523"/>
                      <a:pt x="33" y="578"/>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3353" name="Freeform 50"/>
              <p:cNvSpPr>
                <a:spLocks/>
              </p:cNvSpPr>
              <p:nvPr/>
            </p:nvSpPr>
            <p:spPr bwMode="auto">
              <a:xfrm flipH="1">
                <a:off x="1360"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13350" name="Freeform 51"/>
            <p:cNvSpPr>
              <a:spLocks/>
            </p:cNvSpPr>
            <p:nvPr/>
          </p:nvSpPr>
          <p:spPr bwMode="auto">
            <a:xfrm>
              <a:off x="1248" y="3792"/>
              <a:ext cx="158" cy="132"/>
            </a:xfrm>
            <a:custGeom>
              <a:avLst/>
              <a:gdLst>
                <a:gd name="T0" fmla="*/ 50 w 158"/>
                <a:gd name="T1" fmla="*/ 0 h 132"/>
                <a:gd name="T2" fmla="*/ 17 w 158"/>
                <a:gd name="T3" fmla="*/ 33 h 132"/>
                <a:gd name="T4" fmla="*/ 0 w 158"/>
                <a:gd name="T5" fmla="*/ 82 h 132"/>
                <a:gd name="T6" fmla="*/ 58 w 158"/>
                <a:gd name="T7" fmla="*/ 132 h 132"/>
                <a:gd name="T8" fmla="*/ 141 w 158"/>
                <a:gd name="T9" fmla="*/ 123 h 132"/>
                <a:gd name="T10" fmla="*/ 141 w 158"/>
                <a:gd name="T11" fmla="*/ 74 h 132"/>
                <a:gd name="T12" fmla="*/ 75 w 158"/>
                <a:gd name="T13" fmla="*/ 24 h 132"/>
                <a:gd name="T14" fmla="*/ 50 w 158"/>
                <a:gd name="T15" fmla="*/ 16 h 132"/>
                <a:gd name="T16" fmla="*/ 50 w 158"/>
                <a:gd name="T17" fmla="*/ 0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
                <a:gd name="T28" fmla="*/ 0 h 132"/>
                <a:gd name="T29" fmla="*/ 158 w 158"/>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 h="132">
                  <a:moveTo>
                    <a:pt x="50" y="0"/>
                  </a:moveTo>
                  <a:cubicBezTo>
                    <a:pt x="46" y="3"/>
                    <a:pt x="19" y="28"/>
                    <a:pt x="17" y="33"/>
                  </a:cubicBezTo>
                  <a:cubicBezTo>
                    <a:pt x="9" y="48"/>
                    <a:pt x="0" y="82"/>
                    <a:pt x="0" y="82"/>
                  </a:cubicBezTo>
                  <a:cubicBezTo>
                    <a:pt x="11" y="115"/>
                    <a:pt x="25" y="120"/>
                    <a:pt x="58" y="132"/>
                  </a:cubicBezTo>
                  <a:cubicBezTo>
                    <a:pt x="85" y="129"/>
                    <a:pt x="114" y="132"/>
                    <a:pt x="141" y="123"/>
                  </a:cubicBezTo>
                  <a:cubicBezTo>
                    <a:pt x="158" y="116"/>
                    <a:pt x="144" y="80"/>
                    <a:pt x="141" y="74"/>
                  </a:cubicBezTo>
                  <a:cubicBezTo>
                    <a:pt x="129" y="54"/>
                    <a:pt x="94" y="33"/>
                    <a:pt x="75" y="24"/>
                  </a:cubicBezTo>
                  <a:cubicBezTo>
                    <a:pt x="67" y="20"/>
                    <a:pt x="56" y="22"/>
                    <a:pt x="50" y="16"/>
                  </a:cubicBezTo>
                  <a:cubicBezTo>
                    <a:pt x="46" y="12"/>
                    <a:pt x="50" y="5"/>
                    <a:pt x="50" y="0"/>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14" name="Group 52"/>
          <p:cNvGrpSpPr>
            <a:grpSpLocks/>
          </p:cNvGrpSpPr>
          <p:nvPr/>
        </p:nvGrpSpPr>
        <p:grpSpPr bwMode="auto">
          <a:xfrm rot="1751141">
            <a:off x="4572000" y="6019800"/>
            <a:ext cx="249238" cy="469900"/>
            <a:chOff x="2995" y="3696"/>
            <a:chExt cx="157" cy="296"/>
          </a:xfrm>
        </p:grpSpPr>
        <p:sp>
          <p:nvSpPr>
            <p:cNvPr id="203829" name="Freeform 53"/>
            <p:cNvSpPr>
              <a:spLocks/>
            </p:cNvSpPr>
            <p:nvPr/>
          </p:nvSpPr>
          <p:spPr bwMode="auto">
            <a:xfrm>
              <a:off x="3021" y="3932"/>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3830" name="Freeform 54"/>
            <p:cNvSpPr>
              <a:spLocks/>
            </p:cNvSpPr>
            <p:nvPr/>
          </p:nvSpPr>
          <p:spPr bwMode="auto">
            <a:xfrm>
              <a:off x="2992" y="3696"/>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15" name="Group 55"/>
          <p:cNvGrpSpPr>
            <a:grpSpLocks/>
          </p:cNvGrpSpPr>
          <p:nvPr/>
        </p:nvGrpSpPr>
        <p:grpSpPr bwMode="auto">
          <a:xfrm rot="2895012" flipH="1">
            <a:off x="5139531" y="5757069"/>
            <a:ext cx="249238" cy="469900"/>
            <a:chOff x="2995" y="3696"/>
            <a:chExt cx="157" cy="296"/>
          </a:xfrm>
        </p:grpSpPr>
        <p:sp>
          <p:nvSpPr>
            <p:cNvPr id="203832" name="Freeform 56"/>
            <p:cNvSpPr>
              <a:spLocks/>
            </p:cNvSpPr>
            <p:nvPr/>
          </p:nvSpPr>
          <p:spPr bwMode="auto">
            <a:xfrm>
              <a:off x="3028" y="3937"/>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3833" name="Freeform 57"/>
            <p:cNvSpPr>
              <a:spLocks/>
            </p:cNvSpPr>
            <p:nvPr/>
          </p:nvSpPr>
          <p:spPr bwMode="auto">
            <a:xfrm>
              <a:off x="2998" y="3697"/>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16" name="Group 58"/>
          <p:cNvGrpSpPr>
            <a:grpSpLocks/>
          </p:cNvGrpSpPr>
          <p:nvPr/>
        </p:nvGrpSpPr>
        <p:grpSpPr bwMode="auto">
          <a:xfrm rot="1751141">
            <a:off x="5105400" y="5334000"/>
            <a:ext cx="249238" cy="469900"/>
            <a:chOff x="2995" y="3696"/>
            <a:chExt cx="157" cy="296"/>
          </a:xfrm>
        </p:grpSpPr>
        <p:sp>
          <p:nvSpPr>
            <p:cNvPr id="203835" name="Freeform 59"/>
            <p:cNvSpPr>
              <a:spLocks/>
            </p:cNvSpPr>
            <p:nvPr/>
          </p:nvSpPr>
          <p:spPr bwMode="auto">
            <a:xfrm>
              <a:off x="3021" y="3932"/>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3836" name="Freeform 60"/>
            <p:cNvSpPr>
              <a:spLocks/>
            </p:cNvSpPr>
            <p:nvPr/>
          </p:nvSpPr>
          <p:spPr bwMode="auto">
            <a:xfrm>
              <a:off x="2992" y="3696"/>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17" name="Group 61"/>
          <p:cNvGrpSpPr>
            <a:grpSpLocks/>
          </p:cNvGrpSpPr>
          <p:nvPr/>
        </p:nvGrpSpPr>
        <p:grpSpPr bwMode="auto">
          <a:xfrm rot="1866062" flipH="1">
            <a:off x="5672138" y="5072063"/>
            <a:ext cx="249237" cy="469900"/>
            <a:chOff x="2995" y="3696"/>
            <a:chExt cx="157" cy="296"/>
          </a:xfrm>
        </p:grpSpPr>
        <p:sp>
          <p:nvSpPr>
            <p:cNvPr id="203838" name="Freeform 62"/>
            <p:cNvSpPr>
              <a:spLocks/>
            </p:cNvSpPr>
            <p:nvPr/>
          </p:nvSpPr>
          <p:spPr bwMode="auto">
            <a:xfrm>
              <a:off x="3027" y="3931"/>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3839" name="Freeform 63"/>
            <p:cNvSpPr>
              <a:spLocks/>
            </p:cNvSpPr>
            <p:nvPr/>
          </p:nvSpPr>
          <p:spPr bwMode="auto">
            <a:xfrm>
              <a:off x="2998" y="3696"/>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18" name="Group 64"/>
          <p:cNvGrpSpPr>
            <a:grpSpLocks/>
          </p:cNvGrpSpPr>
          <p:nvPr/>
        </p:nvGrpSpPr>
        <p:grpSpPr bwMode="auto">
          <a:xfrm rot="57160">
            <a:off x="5486400" y="4495800"/>
            <a:ext cx="249238" cy="469900"/>
            <a:chOff x="2995" y="3696"/>
            <a:chExt cx="157" cy="296"/>
          </a:xfrm>
        </p:grpSpPr>
        <p:sp>
          <p:nvSpPr>
            <p:cNvPr id="203841" name="Freeform 65"/>
            <p:cNvSpPr>
              <a:spLocks/>
            </p:cNvSpPr>
            <p:nvPr/>
          </p:nvSpPr>
          <p:spPr bwMode="auto">
            <a:xfrm>
              <a:off x="3024" y="3930"/>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3842" name="Freeform 66"/>
            <p:cNvSpPr>
              <a:spLocks/>
            </p:cNvSpPr>
            <p:nvPr/>
          </p:nvSpPr>
          <p:spPr bwMode="auto">
            <a:xfrm>
              <a:off x="2992" y="3694"/>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19" name="Group 67"/>
          <p:cNvGrpSpPr>
            <a:grpSpLocks/>
          </p:cNvGrpSpPr>
          <p:nvPr/>
        </p:nvGrpSpPr>
        <p:grpSpPr bwMode="auto">
          <a:xfrm rot="581531" flipH="1">
            <a:off x="6019800" y="4114800"/>
            <a:ext cx="249238" cy="469900"/>
            <a:chOff x="2995" y="3696"/>
            <a:chExt cx="157" cy="296"/>
          </a:xfrm>
        </p:grpSpPr>
        <p:sp>
          <p:nvSpPr>
            <p:cNvPr id="203844" name="Freeform 68"/>
            <p:cNvSpPr>
              <a:spLocks/>
            </p:cNvSpPr>
            <p:nvPr/>
          </p:nvSpPr>
          <p:spPr bwMode="auto">
            <a:xfrm>
              <a:off x="3027" y="3933"/>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3845" name="Freeform 69"/>
            <p:cNvSpPr>
              <a:spLocks/>
            </p:cNvSpPr>
            <p:nvPr/>
          </p:nvSpPr>
          <p:spPr bwMode="auto">
            <a:xfrm>
              <a:off x="2995" y="3696"/>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20" name="Group 70"/>
          <p:cNvGrpSpPr>
            <a:grpSpLocks/>
          </p:cNvGrpSpPr>
          <p:nvPr/>
        </p:nvGrpSpPr>
        <p:grpSpPr bwMode="auto">
          <a:xfrm rot="20487550" flipH="1">
            <a:off x="5943600" y="3124200"/>
            <a:ext cx="249238" cy="469900"/>
            <a:chOff x="2995" y="3696"/>
            <a:chExt cx="157" cy="296"/>
          </a:xfrm>
        </p:grpSpPr>
        <p:sp>
          <p:nvSpPr>
            <p:cNvPr id="203847" name="Freeform 71"/>
            <p:cNvSpPr>
              <a:spLocks/>
            </p:cNvSpPr>
            <p:nvPr/>
          </p:nvSpPr>
          <p:spPr bwMode="auto">
            <a:xfrm>
              <a:off x="3024" y="3932"/>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3848" name="Freeform 72"/>
            <p:cNvSpPr>
              <a:spLocks/>
            </p:cNvSpPr>
            <p:nvPr/>
          </p:nvSpPr>
          <p:spPr bwMode="auto">
            <a:xfrm>
              <a:off x="2996" y="3693"/>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21" name="Group 73"/>
          <p:cNvGrpSpPr>
            <a:grpSpLocks/>
          </p:cNvGrpSpPr>
          <p:nvPr/>
        </p:nvGrpSpPr>
        <p:grpSpPr bwMode="auto">
          <a:xfrm rot="-1698071">
            <a:off x="5715000" y="3276600"/>
            <a:ext cx="249238" cy="469900"/>
            <a:chOff x="2995" y="3696"/>
            <a:chExt cx="157" cy="296"/>
          </a:xfrm>
        </p:grpSpPr>
        <p:sp>
          <p:nvSpPr>
            <p:cNvPr id="203850" name="Freeform 74"/>
            <p:cNvSpPr>
              <a:spLocks/>
            </p:cNvSpPr>
            <p:nvPr/>
          </p:nvSpPr>
          <p:spPr bwMode="auto">
            <a:xfrm>
              <a:off x="3024" y="3930"/>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3851" name="Freeform 75"/>
            <p:cNvSpPr>
              <a:spLocks/>
            </p:cNvSpPr>
            <p:nvPr/>
          </p:nvSpPr>
          <p:spPr bwMode="auto">
            <a:xfrm>
              <a:off x="2994" y="3694"/>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1">
              <a:gsLst>
                <a:gs pos="0">
                  <a:schemeClr val="bg2">
                    <a:gamma/>
                    <a:shade val="46275"/>
                    <a:invGamma/>
                  </a:schemeClr>
                </a:gs>
                <a:gs pos="100000">
                  <a:schemeClr val="bg2"/>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sp>
        <p:nvSpPr>
          <p:cNvPr id="13332" name="Text Box 76"/>
          <p:cNvSpPr txBox="1">
            <a:spLocks noChangeArrowheads="1"/>
          </p:cNvSpPr>
          <p:nvPr/>
        </p:nvSpPr>
        <p:spPr bwMode="auto">
          <a:xfrm>
            <a:off x="435196" y="6202533"/>
            <a:ext cx="2598738" cy="304800"/>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US" altLang="en-US" sz="1400" b="1" dirty="0">
                <a:solidFill>
                  <a:srgbClr val="000000"/>
                </a:solidFill>
              </a:rPr>
              <a:t>(a scene from Jurassic Park)</a:t>
            </a:r>
          </a:p>
        </p:txBody>
      </p:sp>
      <p:sp>
        <p:nvSpPr>
          <p:cNvPr id="77" name="Text Box 76"/>
          <p:cNvSpPr txBox="1">
            <a:spLocks noChangeArrowheads="1"/>
          </p:cNvSpPr>
          <p:nvPr/>
        </p:nvSpPr>
        <p:spPr bwMode="auto">
          <a:xfrm>
            <a:off x="4465644" y="316593"/>
            <a:ext cx="4325596" cy="1323439"/>
          </a:xfrm>
          <a:prstGeom prst="rect">
            <a:avLst/>
          </a:prstGeom>
          <a:solidFill>
            <a:schemeClr val="bg1">
              <a:alpha val="96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flatTx/>
          </a:bodyPr>
          <a:lstStyle/>
          <a:p>
            <a:pPr algn="ctr" eaLnBrk="0" fontAlgn="base" hangingPunct="0">
              <a:spcBef>
                <a:spcPct val="0"/>
              </a:spcBef>
              <a:spcAft>
                <a:spcPct val="0"/>
              </a:spcAft>
            </a:pPr>
            <a:r>
              <a:rPr lang="en-US" altLang="en-US" sz="2000" dirty="0">
                <a:solidFill>
                  <a:srgbClr val="7030A0"/>
                </a:solidFill>
              </a:rPr>
              <a:t>Principle of Cross-Cutting Relationships</a:t>
            </a:r>
          </a:p>
          <a:p>
            <a:pPr algn="ctr" eaLnBrk="0" fontAlgn="base" hangingPunct="0">
              <a:spcBef>
                <a:spcPct val="0"/>
              </a:spcBef>
              <a:spcAft>
                <a:spcPct val="0"/>
              </a:spcAft>
            </a:pPr>
            <a:r>
              <a:rPr lang="en-US" altLang="en-US" sz="2000" dirty="0">
                <a:solidFill>
                  <a:srgbClr val="000000"/>
                </a:solidFill>
              </a:rPr>
              <a:t>Older features are cut or crossed by younger features.</a:t>
            </a:r>
          </a:p>
        </p:txBody>
      </p:sp>
    </p:spTree>
    <p:extLst>
      <p:ext uri="{BB962C8B-B14F-4D97-AF65-F5344CB8AC3E}">
        <p14:creationId xmlns:p14="http://schemas.microsoft.com/office/powerpoint/2010/main" val="4250231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descr="Stationery"/>
          <p:cNvSpPr>
            <a:spLocks noChangeArrowheads="1"/>
          </p:cNvSpPr>
          <p:nvPr/>
        </p:nvSpPr>
        <p:spPr bwMode="auto">
          <a:xfrm>
            <a:off x="304800" y="228600"/>
            <a:ext cx="8610600" cy="6400800"/>
          </a:xfrm>
          <a:prstGeom prst="rect">
            <a:avLst/>
          </a:prstGeom>
          <a:blipFill dpi="0" rotWithShape="0">
            <a:blip r:embed="rId5"/>
            <a:srcRect/>
            <a:tile tx="0" ty="0" sx="100000" sy="100000" flip="none" algn="tl"/>
          </a:blipFill>
          <a:ln w="9525">
            <a:solidFill>
              <a:schemeClr val="bg1"/>
            </a:solidFill>
            <a:miter lim="800000"/>
            <a:headEnd/>
            <a:tailEnd/>
          </a:ln>
          <a:effectLst>
            <a:glow rad="101600">
              <a:schemeClr val="accent1">
                <a:satMod val="175000"/>
                <a:alpha val="40000"/>
              </a:schemeClr>
            </a:glow>
          </a:effectLst>
        </p:spPr>
        <p:txBody>
          <a:bodyPr wrap="none" anchor="ctr"/>
          <a:lstStyle/>
          <a:p>
            <a:pPr fontAlgn="base">
              <a:spcBef>
                <a:spcPct val="0"/>
              </a:spcBef>
              <a:spcAft>
                <a:spcPct val="0"/>
              </a:spcAft>
            </a:pPr>
            <a:endParaRPr lang="en-US">
              <a:solidFill>
                <a:srgbClr val="000000"/>
              </a:solidFill>
            </a:endParaRPr>
          </a:p>
        </p:txBody>
      </p:sp>
      <p:grpSp>
        <p:nvGrpSpPr>
          <p:cNvPr id="2" name="Group 3"/>
          <p:cNvGrpSpPr>
            <a:grpSpLocks/>
          </p:cNvGrpSpPr>
          <p:nvPr/>
        </p:nvGrpSpPr>
        <p:grpSpPr bwMode="auto">
          <a:xfrm>
            <a:off x="533400" y="1295400"/>
            <a:ext cx="8305800" cy="4419600"/>
            <a:chOff x="336" y="816"/>
            <a:chExt cx="5232" cy="2784"/>
          </a:xfrm>
        </p:grpSpPr>
        <p:grpSp>
          <p:nvGrpSpPr>
            <p:cNvPr id="3" name="Group 4"/>
            <p:cNvGrpSpPr>
              <a:grpSpLocks/>
            </p:cNvGrpSpPr>
            <p:nvPr/>
          </p:nvGrpSpPr>
          <p:grpSpPr bwMode="auto">
            <a:xfrm rot="1562075">
              <a:off x="2496" y="3120"/>
              <a:ext cx="2400" cy="480"/>
              <a:chOff x="1728" y="3168"/>
              <a:chExt cx="2400" cy="480"/>
            </a:xfrm>
          </p:grpSpPr>
          <p:sp>
            <p:nvSpPr>
              <p:cNvPr id="14408" name="Freeform 5"/>
              <p:cNvSpPr>
                <a:spLocks/>
              </p:cNvSpPr>
              <p:nvPr/>
            </p:nvSpPr>
            <p:spPr bwMode="auto">
              <a:xfrm>
                <a:off x="1728" y="3216"/>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09" name="Freeform 6"/>
              <p:cNvSpPr>
                <a:spLocks/>
              </p:cNvSpPr>
              <p:nvPr/>
            </p:nvSpPr>
            <p:spPr bwMode="auto">
              <a:xfrm>
                <a:off x="1728" y="3312"/>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10" name="Freeform 7"/>
              <p:cNvSpPr>
                <a:spLocks/>
              </p:cNvSpPr>
              <p:nvPr/>
            </p:nvSpPr>
            <p:spPr bwMode="auto">
              <a:xfrm>
                <a:off x="1728" y="3408"/>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11" name="Line 8"/>
              <p:cNvSpPr>
                <a:spLocks noChangeShapeType="1"/>
              </p:cNvSpPr>
              <p:nvPr/>
            </p:nvSpPr>
            <p:spPr bwMode="auto">
              <a:xfrm>
                <a:off x="1728" y="316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12" name="Line 9"/>
              <p:cNvSpPr>
                <a:spLocks noChangeShapeType="1"/>
              </p:cNvSpPr>
              <p:nvPr/>
            </p:nvSpPr>
            <p:spPr bwMode="auto">
              <a:xfrm>
                <a:off x="1728" y="364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4" name="Group 10"/>
            <p:cNvGrpSpPr>
              <a:grpSpLocks/>
            </p:cNvGrpSpPr>
            <p:nvPr/>
          </p:nvGrpSpPr>
          <p:grpSpPr bwMode="auto">
            <a:xfrm rot="1562075">
              <a:off x="336" y="2064"/>
              <a:ext cx="2400" cy="480"/>
              <a:chOff x="1728" y="3168"/>
              <a:chExt cx="2400" cy="480"/>
            </a:xfrm>
          </p:grpSpPr>
          <p:sp>
            <p:nvSpPr>
              <p:cNvPr id="14403" name="Freeform 11"/>
              <p:cNvSpPr>
                <a:spLocks/>
              </p:cNvSpPr>
              <p:nvPr/>
            </p:nvSpPr>
            <p:spPr bwMode="auto">
              <a:xfrm>
                <a:off x="1728" y="3216"/>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04" name="Freeform 12"/>
              <p:cNvSpPr>
                <a:spLocks/>
              </p:cNvSpPr>
              <p:nvPr/>
            </p:nvSpPr>
            <p:spPr bwMode="auto">
              <a:xfrm>
                <a:off x="1728" y="3312"/>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05" name="Freeform 13"/>
              <p:cNvSpPr>
                <a:spLocks/>
              </p:cNvSpPr>
              <p:nvPr/>
            </p:nvSpPr>
            <p:spPr bwMode="auto">
              <a:xfrm>
                <a:off x="1728" y="3408"/>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06" name="Line 14"/>
              <p:cNvSpPr>
                <a:spLocks noChangeShapeType="1"/>
              </p:cNvSpPr>
              <p:nvPr/>
            </p:nvSpPr>
            <p:spPr bwMode="auto">
              <a:xfrm>
                <a:off x="1728" y="316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07" name="Line 15"/>
              <p:cNvSpPr>
                <a:spLocks noChangeShapeType="1"/>
              </p:cNvSpPr>
              <p:nvPr/>
            </p:nvSpPr>
            <p:spPr bwMode="auto">
              <a:xfrm>
                <a:off x="1728" y="364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5" name="Group 16"/>
            <p:cNvGrpSpPr>
              <a:grpSpLocks/>
            </p:cNvGrpSpPr>
            <p:nvPr/>
          </p:nvGrpSpPr>
          <p:grpSpPr bwMode="auto">
            <a:xfrm rot="1562075">
              <a:off x="3168" y="1872"/>
              <a:ext cx="2400" cy="480"/>
              <a:chOff x="1728" y="3168"/>
              <a:chExt cx="2400" cy="480"/>
            </a:xfrm>
          </p:grpSpPr>
          <p:sp>
            <p:nvSpPr>
              <p:cNvPr id="14398" name="Freeform 17"/>
              <p:cNvSpPr>
                <a:spLocks/>
              </p:cNvSpPr>
              <p:nvPr/>
            </p:nvSpPr>
            <p:spPr bwMode="auto">
              <a:xfrm>
                <a:off x="1728" y="3216"/>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99" name="Freeform 18"/>
              <p:cNvSpPr>
                <a:spLocks/>
              </p:cNvSpPr>
              <p:nvPr/>
            </p:nvSpPr>
            <p:spPr bwMode="auto">
              <a:xfrm>
                <a:off x="1728" y="3312"/>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00" name="Freeform 19"/>
              <p:cNvSpPr>
                <a:spLocks/>
              </p:cNvSpPr>
              <p:nvPr/>
            </p:nvSpPr>
            <p:spPr bwMode="auto">
              <a:xfrm>
                <a:off x="1728" y="3408"/>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01" name="Line 20"/>
              <p:cNvSpPr>
                <a:spLocks noChangeShapeType="1"/>
              </p:cNvSpPr>
              <p:nvPr/>
            </p:nvSpPr>
            <p:spPr bwMode="auto">
              <a:xfrm>
                <a:off x="1728" y="316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402" name="Line 21"/>
              <p:cNvSpPr>
                <a:spLocks noChangeShapeType="1"/>
              </p:cNvSpPr>
              <p:nvPr/>
            </p:nvSpPr>
            <p:spPr bwMode="auto">
              <a:xfrm>
                <a:off x="1728" y="364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6" name="Group 22"/>
            <p:cNvGrpSpPr>
              <a:grpSpLocks/>
            </p:cNvGrpSpPr>
            <p:nvPr/>
          </p:nvGrpSpPr>
          <p:grpSpPr bwMode="auto">
            <a:xfrm rot="1562075">
              <a:off x="1008" y="816"/>
              <a:ext cx="2400" cy="480"/>
              <a:chOff x="1728" y="3168"/>
              <a:chExt cx="2400" cy="480"/>
            </a:xfrm>
          </p:grpSpPr>
          <p:sp>
            <p:nvSpPr>
              <p:cNvPr id="14393" name="Freeform 23"/>
              <p:cNvSpPr>
                <a:spLocks/>
              </p:cNvSpPr>
              <p:nvPr/>
            </p:nvSpPr>
            <p:spPr bwMode="auto">
              <a:xfrm>
                <a:off x="1728" y="3216"/>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94" name="Freeform 24"/>
              <p:cNvSpPr>
                <a:spLocks/>
              </p:cNvSpPr>
              <p:nvPr/>
            </p:nvSpPr>
            <p:spPr bwMode="auto">
              <a:xfrm>
                <a:off x="1728" y="3312"/>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95" name="Freeform 25"/>
              <p:cNvSpPr>
                <a:spLocks/>
              </p:cNvSpPr>
              <p:nvPr/>
            </p:nvSpPr>
            <p:spPr bwMode="auto">
              <a:xfrm>
                <a:off x="1728" y="3408"/>
                <a:ext cx="2400" cy="144"/>
              </a:xfrm>
              <a:custGeom>
                <a:avLst/>
                <a:gdLst>
                  <a:gd name="T0" fmla="*/ 0 w 2496"/>
                  <a:gd name="T1" fmla="*/ 216 h 96"/>
                  <a:gd name="T2" fmla="*/ 88 w 2496"/>
                  <a:gd name="T3" fmla="*/ 0 h 96"/>
                  <a:gd name="T4" fmla="*/ 178 w 2496"/>
                  <a:gd name="T5" fmla="*/ 216 h 96"/>
                  <a:gd name="T6" fmla="*/ 266 w 2496"/>
                  <a:gd name="T7" fmla="*/ 0 h 96"/>
                  <a:gd name="T8" fmla="*/ 355 w 2496"/>
                  <a:gd name="T9" fmla="*/ 216 h 96"/>
                  <a:gd name="T10" fmla="*/ 444 w 2496"/>
                  <a:gd name="T11" fmla="*/ 0 h 96"/>
                  <a:gd name="T12" fmla="*/ 533 w 2496"/>
                  <a:gd name="T13" fmla="*/ 216 h 96"/>
                  <a:gd name="T14" fmla="*/ 621 w 2496"/>
                  <a:gd name="T15" fmla="*/ 0 h 96"/>
                  <a:gd name="T16" fmla="*/ 710 w 2496"/>
                  <a:gd name="T17" fmla="*/ 216 h 96"/>
                  <a:gd name="T18" fmla="*/ 799 w 2496"/>
                  <a:gd name="T19" fmla="*/ 0 h 96"/>
                  <a:gd name="T20" fmla="*/ 887 w 2496"/>
                  <a:gd name="T21" fmla="*/ 216 h 96"/>
                  <a:gd name="T22" fmla="*/ 976 w 2496"/>
                  <a:gd name="T23" fmla="*/ 0 h 96"/>
                  <a:gd name="T24" fmla="*/ 1065 w 2496"/>
                  <a:gd name="T25" fmla="*/ 216 h 96"/>
                  <a:gd name="T26" fmla="*/ 1154 w 2496"/>
                  <a:gd name="T27" fmla="*/ 0 h 96"/>
                  <a:gd name="T28" fmla="*/ 1242 w 2496"/>
                  <a:gd name="T29" fmla="*/ 216 h 96"/>
                  <a:gd name="T30" fmla="*/ 1332 w 2496"/>
                  <a:gd name="T31" fmla="*/ 0 h 96"/>
                  <a:gd name="T32" fmla="*/ 1420 w 2496"/>
                  <a:gd name="T33" fmla="*/ 216 h 96"/>
                  <a:gd name="T34" fmla="*/ 1509 w 2496"/>
                  <a:gd name="T35" fmla="*/ 0 h 96"/>
                  <a:gd name="T36" fmla="*/ 1598 w 2496"/>
                  <a:gd name="T37" fmla="*/ 216 h 96"/>
                  <a:gd name="T38" fmla="*/ 1687 w 2496"/>
                  <a:gd name="T39" fmla="*/ 0 h 96"/>
                  <a:gd name="T40" fmla="*/ 1775 w 2496"/>
                  <a:gd name="T41" fmla="*/ 216 h 96"/>
                  <a:gd name="T42" fmla="*/ 1863 w 2496"/>
                  <a:gd name="T43" fmla="*/ 0 h 96"/>
                  <a:gd name="T44" fmla="*/ 1953 w 2496"/>
                  <a:gd name="T45" fmla="*/ 216 h 96"/>
                  <a:gd name="T46" fmla="*/ 2041 w 2496"/>
                  <a:gd name="T47" fmla="*/ 0 h 96"/>
                  <a:gd name="T48" fmla="*/ 2130 w 2496"/>
                  <a:gd name="T49" fmla="*/ 216 h 96"/>
                  <a:gd name="T50" fmla="*/ 2219 w 2496"/>
                  <a:gd name="T51" fmla="*/ 0 h 96"/>
                  <a:gd name="T52" fmla="*/ 2308 w 2496"/>
                  <a:gd name="T53" fmla="*/ 216 h 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96"/>
                  <a:gd name="T82" fmla="*/ 0 h 96"/>
                  <a:gd name="T83" fmla="*/ 2496 w 2496"/>
                  <a:gd name="T84" fmla="*/ 96 h 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96" h="96">
                    <a:moveTo>
                      <a:pt x="0" y="96"/>
                    </a:moveTo>
                    <a:lnTo>
                      <a:pt x="96" y="0"/>
                    </a:lnTo>
                    <a:lnTo>
                      <a:pt x="192" y="96"/>
                    </a:lnTo>
                    <a:lnTo>
                      <a:pt x="288" y="0"/>
                    </a:lnTo>
                    <a:lnTo>
                      <a:pt x="384" y="96"/>
                    </a:lnTo>
                    <a:lnTo>
                      <a:pt x="480" y="0"/>
                    </a:lnTo>
                    <a:lnTo>
                      <a:pt x="576" y="96"/>
                    </a:lnTo>
                    <a:lnTo>
                      <a:pt x="672" y="0"/>
                    </a:lnTo>
                    <a:lnTo>
                      <a:pt x="768" y="96"/>
                    </a:lnTo>
                    <a:lnTo>
                      <a:pt x="864" y="0"/>
                    </a:lnTo>
                    <a:lnTo>
                      <a:pt x="960" y="96"/>
                    </a:lnTo>
                    <a:lnTo>
                      <a:pt x="1056" y="0"/>
                    </a:lnTo>
                    <a:lnTo>
                      <a:pt x="1152" y="96"/>
                    </a:lnTo>
                    <a:lnTo>
                      <a:pt x="1248" y="0"/>
                    </a:lnTo>
                    <a:lnTo>
                      <a:pt x="1344" y="96"/>
                    </a:lnTo>
                    <a:lnTo>
                      <a:pt x="1440" y="0"/>
                    </a:lnTo>
                    <a:lnTo>
                      <a:pt x="1536" y="96"/>
                    </a:lnTo>
                    <a:lnTo>
                      <a:pt x="1632" y="0"/>
                    </a:lnTo>
                    <a:lnTo>
                      <a:pt x="1728" y="96"/>
                    </a:lnTo>
                    <a:lnTo>
                      <a:pt x="1824" y="0"/>
                    </a:lnTo>
                    <a:lnTo>
                      <a:pt x="1920" y="96"/>
                    </a:lnTo>
                    <a:lnTo>
                      <a:pt x="2016" y="0"/>
                    </a:lnTo>
                    <a:lnTo>
                      <a:pt x="2112" y="96"/>
                    </a:lnTo>
                    <a:lnTo>
                      <a:pt x="2208" y="0"/>
                    </a:lnTo>
                    <a:lnTo>
                      <a:pt x="2304" y="96"/>
                    </a:lnTo>
                    <a:lnTo>
                      <a:pt x="2400" y="0"/>
                    </a:lnTo>
                    <a:lnTo>
                      <a:pt x="2496" y="96"/>
                    </a:lnTo>
                  </a:path>
                </a:pathLst>
              </a:custGeom>
              <a:noFill/>
              <a:ln w="381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96" name="Line 26"/>
              <p:cNvSpPr>
                <a:spLocks noChangeShapeType="1"/>
              </p:cNvSpPr>
              <p:nvPr/>
            </p:nvSpPr>
            <p:spPr bwMode="auto">
              <a:xfrm>
                <a:off x="1728" y="316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97" name="Line 27"/>
              <p:cNvSpPr>
                <a:spLocks noChangeShapeType="1"/>
              </p:cNvSpPr>
              <p:nvPr/>
            </p:nvSpPr>
            <p:spPr bwMode="auto">
              <a:xfrm>
                <a:off x="1728" y="3648"/>
                <a:ext cx="2400" cy="0"/>
              </a:xfrm>
              <a:prstGeom prst="line">
                <a:avLst/>
              </a:prstGeom>
              <a:noFill/>
              <a:ln w="76200">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grpSp>
        <p:nvGrpSpPr>
          <p:cNvPr id="7" name="Group 28"/>
          <p:cNvGrpSpPr>
            <a:grpSpLocks/>
          </p:cNvGrpSpPr>
          <p:nvPr/>
        </p:nvGrpSpPr>
        <p:grpSpPr bwMode="auto">
          <a:xfrm rot="6117590">
            <a:off x="1921669" y="973931"/>
            <a:ext cx="1016000" cy="1201738"/>
            <a:chOff x="976" y="3167"/>
            <a:chExt cx="640" cy="757"/>
          </a:xfrm>
        </p:grpSpPr>
        <p:grpSp>
          <p:nvGrpSpPr>
            <p:cNvPr id="8" name="Group 29"/>
            <p:cNvGrpSpPr>
              <a:grpSpLocks/>
            </p:cNvGrpSpPr>
            <p:nvPr/>
          </p:nvGrpSpPr>
          <p:grpSpPr bwMode="auto">
            <a:xfrm>
              <a:off x="976" y="3167"/>
              <a:ext cx="640" cy="681"/>
              <a:chOff x="976" y="3167"/>
              <a:chExt cx="640" cy="681"/>
            </a:xfrm>
          </p:grpSpPr>
          <p:sp>
            <p:nvSpPr>
              <p:cNvPr id="14386" name="Freeform 30"/>
              <p:cNvSpPr>
                <a:spLocks/>
              </p:cNvSpPr>
              <p:nvPr/>
            </p:nvSpPr>
            <p:spPr bwMode="auto">
              <a:xfrm>
                <a:off x="976"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87" name="Freeform 31"/>
              <p:cNvSpPr>
                <a:spLocks/>
              </p:cNvSpPr>
              <p:nvPr/>
            </p:nvSpPr>
            <p:spPr bwMode="auto">
              <a:xfrm>
                <a:off x="1212" y="3167"/>
                <a:ext cx="149" cy="586"/>
              </a:xfrm>
              <a:custGeom>
                <a:avLst/>
                <a:gdLst>
                  <a:gd name="T0" fmla="*/ 33 w 149"/>
                  <a:gd name="T1" fmla="*/ 578 h 586"/>
                  <a:gd name="T2" fmla="*/ 0 w 149"/>
                  <a:gd name="T3" fmla="*/ 388 h 586"/>
                  <a:gd name="T4" fmla="*/ 75 w 149"/>
                  <a:gd name="T5" fmla="*/ 116 h 586"/>
                  <a:gd name="T6" fmla="*/ 108 w 149"/>
                  <a:gd name="T7" fmla="*/ 50 h 586"/>
                  <a:gd name="T8" fmla="*/ 132 w 149"/>
                  <a:gd name="T9" fmla="*/ 0 h 586"/>
                  <a:gd name="T10" fmla="*/ 149 w 149"/>
                  <a:gd name="T11" fmla="*/ 25 h 586"/>
                  <a:gd name="T12" fmla="*/ 141 w 149"/>
                  <a:gd name="T13" fmla="*/ 503 h 586"/>
                  <a:gd name="T14" fmla="*/ 91 w 149"/>
                  <a:gd name="T15" fmla="*/ 586 h 586"/>
                  <a:gd name="T16" fmla="*/ 50 w 149"/>
                  <a:gd name="T17" fmla="*/ 578 h 586"/>
                  <a:gd name="T18" fmla="*/ 33 w 149"/>
                  <a:gd name="T19" fmla="*/ 578 h 5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586"/>
                  <a:gd name="T32" fmla="*/ 149 w 149"/>
                  <a:gd name="T33" fmla="*/ 586 h 5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586">
                    <a:moveTo>
                      <a:pt x="33" y="578"/>
                    </a:moveTo>
                    <a:cubicBezTo>
                      <a:pt x="17" y="514"/>
                      <a:pt x="13" y="451"/>
                      <a:pt x="0" y="388"/>
                    </a:cubicBezTo>
                    <a:cubicBezTo>
                      <a:pt x="5" y="324"/>
                      <a:pt x="20" y="167"/>
                      <a:pt x="75" y="116"/>
                    </a:cubicBezTo>
                    <a:cubicBezTo>
                      <a:pt x="93" y="58"/>
                      <a:pt x="78" y="77"/>
                      <a:pt x="108" y="50"/>
                    </a:cubicBezTo>
                    <a:cubicBezTo>
                      <a:pt x="109" y="44"/>
                      <a:pt x="121" y="0"/>
                      <a:pt x="132" y="0"/>
                    </a:cubicBezTo>
                    <a:cubicBezTo>
                      <a:pt x="142" y="0"/>
                      <a:pt x="143" y="16"/>
                      <a:pt x="149" y="25"/>
                    </a:cubicBezTo>
                    <a:cubicBezTo>
                      <a:pt x="146" y="184"/>
                      <a:pt x="146" y="343"/>
                      <a:pt x="141" y="503"/>
                    </a:cubicBezTo>
                    <a:cubicBezTo>
                      <a:pt x="139" y="541"/>
                      <a:pt x="127" y="574"/>
                      <a:pt x="91" y="586"/>
                    </a:cubicBezTo>
                    <a:cubicBezTo>
                      <a:pt x="77" y="583"/>
                      <a:pt x="61" y="585"/>
                      <a:pt x="50" y="578"/>
                    </a:cubicBezTo>
                    <a:cubicBezTo>
                      <a:pt x="31" y="565"/>
                      <a:pt x="52" y="523"/>
                      <a:pt x="33" y="578"/>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88" name="Freeform 32"/>
              <p:cNvSpPr>
                <a:spLocks/>
              </p:cNvSpPr>
              <p:nvPr/>
            </p:nvSpPr>
            <p:spPr bwMode="auto">
              <a:xfrm flipH="1">
                <a:off x="1360"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14385" name="Freeform 33"/>
            <p:cNvSpPr>
              <a:spLocks/>
            </p:cNvSpPr>
            <p:nvPr/>
          </p:nvSpPr>
          <p:spPr bwMode="auto">
            <a:xfrm>
              <a:off x="1248" y="3792"/>
              <a:ext cx="158" cy="132"/>
            </a:xfrm>
            <a:custGeom>
              <a:avLst/>
              <a:gdLst>
                <a:gd name="T0" fmla="*/ 50 w 158"/>
                <a:gd name="T1" fmla="*/ 0 h 132"/>
                <a:gd name="T2" fmla="*/ 17 w 158"/>
                <a:gd name="T3" fmla="*/ 33 h 132"/>
                <a:gd name="T4" fmla="*/ 0 w 158"/>
                <a:gd name="T5" fmla="*/ 82 h 132"/>
                <a:gd name="T6" fmla="*/ 58 w 158"/>
                <a:gd name="T7" fmla="*/ 132 h 132"/>
                <a:gd name="T8" fmla="*/ 141 w 158"/>
                <a:gd name="T9" fmla="*/ 123 h 132"/>
                <a:gd name="T10" fmla="*/ 141 w 158"/>
                <a:gd name="T11" fmla="*/ 74 h 132"/>
                <a:gd name="T12" fmla="*/ 75 w 158"/>
                <a:gd name="T13" fmla="*/ 24 h 132"/>
                <a:gd name="T14" fmla="*/ 50 w 158"/>
                <a:gd name="T15" fmla="*/ 16 h 132"/>
                <a:gd name="T16" fmla="*/ 50 w 158"/>
                <a:gd name="T17" fmla="*/ 0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
                <a:gd name="T28" fmla="*/ 0 h 132"/>
                <a:gd name="T29" fmla="*/ 158 w 158"/>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 h="132">
                  <a:moveTo>
                    <a:pt x="50" y="0"/>
                  </a:moveTo>
                  <a:cubicBezTo>
                    <a:pt x="46" y="3"/>
                    <a:pt x="19" y="28"/>
                    <a:pt x="17" y="33"/>
                  </a:cubicBezTo>
                  <a:cubicBezTo>
                    <a:pt x="9" y="48"/>
                    <a:pt x="0" y="82"/>
                    <a:pt x="0" y="82"/>
                  </a:cubicBezTo>
                  <a:cubicBezTo>
                    <a:pt x="11" y="115"/>
                    <a:pt x="25" y="120"/>
                    <a:pt x="58" y="132"/>
                  </a:cubicBezTo>
                  <a:cubicBezTo>
                    <a:pt x="85" y="129"/>
                    <a:pt x="114" y="132"/>
                    <a:pt x="141" y="123"/>
                  </a:cubicBezTo>
                  <a:cubicBezTo>
                    <a:pt x="158" y="116"/>
                    <a:pt x="144" y="80"/>
                    <a:pt x="141" y="74"/>
                  </a:cubicBezTo>
                  <a:cubicBezTo>
                    <a:pt x="129" y="54"/>
                    <a:pt x="94" y="33"/>
                    <a:pt x="75" y="24"/>
                  </a:cubicBezTo>
                  <a:cubicBezTo>
                    <a:pt x="67" y="20"/>
                    <a:pt x="56" y="22"/>
                    <a:pt x="50" y="16"/>
                  </a:cubicBezTo>
                  <a:cubicBezTo>
                    <a:pt x="46" y="12"/>
                    <a:pt x="50" y="5"/>
                    <a:pt x="50" y="0"/>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9" name="Group 34"/>
          <p:cNvGrpSpPr>
            <a:grpSpLocks/>
          </p:cNvGrpSpPr>
          <p:nvPr/>
        </p:nvGrpSpPr>
        <p:grpSpPr bwMode="auto">
          <a:xfrm rot="6221713" flipH="1">
            <a:off x="3064669" y="2878931"/>
            <a:ext cx="1016000" cy="1201738"/>
            <a:chOff x="976" y="3167"/>
            <a:chExt cx="640" cy="757"/>
          </a:xfrm>
        </p:grpSpPr>
        <p:grpSp>
          <p:nvGrpSpPr>
            <p:cNvPr id="10" name="Group 35"/>
            <p:cNvGrpSpPr>
              <a:grpSpLocks/>
            </p:cNvGrpSpPr>
            <p:nvPr/>
          </p:nvGrpSpPr>
          <p:grpSpPr bwMode="auto">
            <a:xfrm>
              <a:off x="976" y="3167"/>
              <a:ext cx="640" cy="681"/>
              <a:chOff x="976" y="3167"/>
              <a:chExt cx="640" cy="681"/>
            </a:xfrm>
          </p:grpSpPr>
          <p:sp>
            <p:nvSpPr>
              <p:cNvPr id="14381" name="Freeform 36"/>
              <p:cNvSpPr>
                <a:spLocks/>
              </p:cNvSpPr>
              <p:nvPr/>
            </p:nvSpPr>
            <p:spPr bwMode="auto">
              <a:xfrm>
                <a:off x="976"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82" name="Freeform 37"/>
              <p:cNvSpPr>
                <a:spLocks/>
              </p:cNvSpPr>
              <p:nvPr/>
            </p:nvSpPr>
            <p:spPr bwMode="auto">
              <a:xfrm>
                <a:off x="1212" y="3167"/>
                <a:ext cx="149" cy="586"/>
              </a:xfrm>
              <a:custGeom>
                <a:avLst/>
                <a:gdLst>
                  <a:gd name="T0" fmla="*/ 33 w 149"/>
                  <a:gd name="T1" fmla="*/ 578 h 586"/>
                  <a:gd name="T2" fmla="*/ 0 w 149"/>
                  <a:gd name="T3" fmla="*/ 388 h 586"/>
                  <a:gd name="T4" fmla="*/ 75 w 149"/>
                  <a:gd name="T5" fmla="*/ 116 h 586"/>
                  <a:gd name="T6" fmla="*/ 108 w 149"/>
                  <a:gd name="T7" fmla="*/ 50 h 586"/>
                  <a:gd name="T8" fmla="*/ 132 w 149"/>
                  <a:gd name="T9" fmla="*/ 0 h 586"/>
                  <a:gd name="T10" fmla="*/ 149 w 149"/>
                  <a:gd name="T11" fmla="*/ 25 h 586"/>
                  <a:gd name="T12" fmla="*/ 141 w 149"/>
                  <a:gd name="T13" fmla="*/ 503 h 586"/>
                  <a:gd name="T14" fmla="*/ 91 w 149"/>
                  <a:gd name="T15" fmla="*/ 586 h 586"/>
                  <a:gd name="T16" fmla="*/ 50 w 149"/>
                  <a:gd name="T17" fmla="*/ 578 h 586"/>
                  <a:gd name="T18" fmla="*/ 33 w 149"/>
                  <a:gd name="T19" fmla="*/ 578 h 5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586"/>
                  <a:gd name="T32" fmla="*/ 149 w 149"/>
                  <a:gd name="T33" fmla="*/ 586 h 5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586">
                    <a:moveTo>
                      <a:pt x="33" y="578"/>
                    </a:moveTo>
                    <a:cubicBezTo>
                      <a:pt x="17" y="514"/>
                      <a:pt x="13" y="451"/>
                      <a:pt x="0" y="388"/>
                    </a:cubicBezTo>
                    <a:cubicBezTo>
                      <a:pt x="5" y="324"/>
                      <a:pt x="20" y="167"/>
                      <a:pt x="75" y="116"/>
                    </a:cubicBezTo>
                    <a:cubicBezTo>
                      <a:pt x="93" y="58"/>
                      <a:pt x="78" y="77"/>
                      <a:pt x="108" y="50"/>
                    </a:cubicBezTo>
                    <a:cubicBezTo>
                      <a:pt x="109" y="44"/>
                      <a:pt x="121" y="0"/>
                      <a:pt x="132" y="0"/>
                    </a:cubicBezTo>
                    <a:cubicBezTo>
                      <a:pt x="142" y="0"/>
                      <a:pt x="143" y="16"/>
                      <a:pt x="149" y="25"/>
                    </a:cubicBezTo>
                    <a:cubicBezTo>
                      <a:pt x="146" y="184"/>
                      <a:pt x="146" y="343"/>
                      <a:pt x="141" y="503"/>
                    </a:cubicBezTo>
                    <a:cubicBezTo>
                      <a:pt x="139" y="541"/>
                      <a:pt x="127" y="574"/>
                      <a:pt x="91" y="586"/>
                    </a:cubicBezTo>
                    <a:cubicBezTo>
                      <a:pt x="77" y="583"/>
                      <a:pt x="61" y="585"/>
                      <a:pt x="50" y="578"/>
                    </a:cubicBezTo>
                    <a:cubicBezTo>
                      <a:pt x="31" y="565"/>
                      <a:pt x="52" y="523"/>
                      <a:pt x="33" y="578"/>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83" name="Freeform 38"/>
              <p:cNvSpPr>
                <a:spLocks/>
              </p:cNvSpPr>
              <p:nvPr/>
            </p:nvSpPr>
            <p:spPr bwMode="auto">
              <a:xfrm flipH="1">
                <a:off x="1360"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14380" name="Freeform 39"/>
            <p:cNvSpPr>
              <a:spLocks/>
            </p:cNvSpPr>
            <p:nvPr/>
          </p:nvSpPr>
          <p:spPr bwMode="auto">
            <a:xfrm>
              <a:off x="1248" y="3792"/>
              <a:ext cx="158" cy="132"/>
            </a:xfrm>
            <a:custGeom>
              <a:avLst/>
              <a:gdLst>
                <a:gd name="T0" fmla="*/ 50 w 158"/>
                <a:gd name="T1" fmla="*/ 0 h 132"/>
                <a:gd name="T2" fmla="*/ 17 w 158"/>
                <a:gd name="T3" fmla="*/ 33 h 132"/>
                <a:gd name="T4" fmla="*/ 0 w 158"/>
                <a:gd name="T5" fmla="*/ 82 h 132"/>
                <a:gd name="T6" fmla="*/ 58 w 158"/>
                <a:gd name="T7" fmla="*/ 132 h 132"/>
                <a:gd name="T8" fmla="*/ 141 w 158"/>
                <a:gd name="T9" fmla="*/ 123 h 132"/>
                <a:gd name="T10" fmla="*/ 141 w 158"/>
                <a:gd name="T11" fmla="*/ 74 h 132"/>
                <a:gd name="T12" fmla="*/ 75 w 158"/>
                <a:gd name="T13" fmla="*/ 24 h 132"/>
                <a:gd name="T14" fmla="*/ 50 w 158"/>
                <a:gd name="T15" fmla="*/ 16 h 132"/>
                <a:gd name="T16" fmla="*/ 50 w 158"/>
                <a:gd name="T17" fmla="*/ 0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
                <a:gd name="T28" fmla="*/ 0 h 132"/>
                <a:gd name="T29" fmla="*/ 158 w 158"/>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 h="132">
                  <a:moveTo>
                    <a:pt x="50" y="0"/>
                  </a:moveTo>
                  <a:cubicBezTo>
                    <a:pt x="46" y="3"/>
                    <a:pt x="19" y="28"/>
                    <a:pt x="17" y="33"/>
                  </a:cubicBezTo>
                  <a:cubicBezTo>
                    <a:pt x="9" y="48"/>
                    <a:pt x="0" y="82"/>
                    <a:pt x="0" y="82"/>
                  </a:cubicBezTo>
                  <a:cubicBezTo>
                    <a:pt x="11" y="115"/>
                    <a:pt x="25" y="120"/>
                    <a:pt x="58" y="132"/>
                  </a:cubicBezTo>
                  <a:cubicBezTo>
                    <a:pt x="85" y="129"/>
                    <a:pt x="114" y="132"/>
                    <a:pt x="141" y="123"/>
                  </a:cubicBezTo>
                  <a:cubicBezTo>
                    <a:pt x="158" y="116"/>
                    <a:pt x="144" y="80"/>
                    <a:pt x="141" y="74"/>
                  </a:cubicBezTo>
                  <a:cubicBezTo>
                    <a:pt x="129" y="54"/>
                    <a:pt x="94" y="33"/>
                    <a:pt x="75" y="24"/>
                  </a:cubicBezTo>
                  <a:cubicBezTo>
                    <a:pt x="67" y="20"/>
                    <a:pt x="56" y="22"/>
                    <a:pt x="50" y="16"/>
                  </a:cubicBezTo>
                  <a:cubicBezTo>
                    <a:pt x="46" y="12"/>
                    <a:pt x="50" y="5"/>
                    <a:pt x="50" y="0"/>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11" name="Group 40"/>
          <p:cNvGrpSpPr>
            <a:grpSpLocks/>
          </p:cNvGrpSpPr>
          <p:nvPr/>
        </p:nvGrpSpPr>
        <p:grpSpPr bwMode="auto">
          <a:xfrm rot="6221713" flipH="1">
            <a:off x="6722269" y="4555331"/>
            <a:ext cx="1016000" cy="1201738"/>
            <a:chOff x="976" y="3167"/>
            <a:chExt cx="640" cy="757"/>
          </a:xfrm>
        </p:grpSpPr>
        <p:grpSp>
          <p:nvGrpSpPr>
            <p:cNvPr id="12" name="Group 41"/>
            <p:cNvGrpSpPr>
              <a:grpSpLocks/>
            </p:cNvGrpSpPr>
            <p:nvPr/>
          </p:nvGrpSpPr>
          <p:grpSpPr bwMode="auto">
            <a:xfrm>
              <a:off x="976" y="3167"/>
              <a:ext cx="640" cy="681"/>
              <a:chOff x="976" y="3167"/>
              <a:chExt cx="640" cy="681"/>
            </a:xfrm>
          </p:grpSpPr>
          <p:sp>
            <p:nvSpPr>
              <p:cNvPr id="14376" name="Freeform 42"/>
              <p:cNvSpPr>
                <a:spLocks/>
              </p:cNvSpPr>
              <p:nvPr/>
            </p:nvSpPr>
            <p:spPr bwMode="auto">
              <a:xfrm>
                <a:off x="976"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77" name="Freeform 43"/>
              <p:cNvSpPr>
                <a:spLocks/>
              </p:cNvSpPr>
              <p:nvPr/>
            </p:nvSpPr>
            <p:spPr bwMode="auto">
              <a:xfrm>
                <a:off x="1212" y="3167"/>
                <a:ext cx="149" cy="586"/>
              </a:xfrm>
              <a:custGeom>
                <a:avLst/>
                <a:gdLst>
                  <a:gd name="T0" fmla="*/ 33 w 149"/>
                  <a:gd name="T1" fmla="*/ 578 h 586"/>
                  <a:gd name="T2" fmla="*/ 0 w 149"/>
                  <a:gd name="T3" fmla="*/ 388 h 586"/>
                  <a:gd name="T4" fmla="*/ 75 w 149"/>
                  <a:gd name="T5" fmla="*/ 116 h 586"/>
                  <a:gd name="T6" fmla="*/ 108 w 149"/>
                  <a:gd name="T7" fmla="*/ 50 h 586"/>
                  <a:gd name="T8" fmla="*/ 132 w 149"/>
                  <a:gd name="T9" fmla="*/ 0 h 586"/>
                  <a:gd name="T10" fmla="*/ 149 w 149"/>
                  <a:gd name="T11" fmla="*/ 25 h 586"/>
                  <a:gd name="T12" fmla="*/ 141 w 149"/>
                  <a:gd name="T13" fmla="*/ 503 h 586"/>
                  <a:gd name="T14" fmla="*/ 91 w 149"/>
                  <a:gd name="T15" fmla="*/ 586 h 586"/>
                  <a:gd name="T16" fmla="*/ 50 w 149"/>
                  <a:gd name="T17" fmla="*/ 578 h 586"/>
                  <a:gd name="T18" fmla="*/ 33 w 149"/>
                  <a:gd name="T19" fmla="*/ 578 h 5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586"/>
                  <a:gd name="T32" fmla="*/ 149 w 149"/>
                  <a:gd name="T33" fmla="*/ 586 h 5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586">
                    <a:moveTo>
                      <a:pt x="33" y="578"/>
                    </a:moveTo>
                    <a:cubicBezTo>
                      <a:pt x="17" y="514"/>
                      <a:pt x="13" y="451"/>
                      <a:pt x="0" y="388"/>
                    </a:cubicBezTo>
                    <a:cubicBezTo>
                      <a:pt x="5" y="324"/>
                      <a:pt x="20" y="167"/>
                      <a:pt x="75" y="116"/>
                    </a:cubicBezTo>
                    <a:cubicBezTo>
                      <a:pt x="93" y="58"/>
                      <a:pt x="78" y="77"/>
                      <a:pt x="108" y="50"/>
                    </a:cubicBezTo>
                    <a:cubicBezTo>
                      <a:pt x="109" y="44"/>
                      <a:pt x="121" y="0"/>
                      <a:pt x="132" y="0"/>
                    </a:cubicBezTo>
                    <a:cubicBezTo>
                      <a:pt x="142" y="0"/>
                      <a:pt x="143" y="16"/>
                      <a:pt x="149" y="25"/>
                    </a:cubicBezTo>
                    <a:cubicBezTo>
                      <a:pt x="146" y="184"/>
                      <a:pt x="146" y="343"/>
                      <a:pt x="141" y="503"/>
                    </a:cubicBezTo>
                    <a:cubicBezTo>
                      <a:pt x="139" y="541"/>
                      <a:pt x="127" y="574"/>
                      <a:pt x="91" y="586"/>
                    </a:cubicBezTo>
                    <a:cubicBezTo>
                      <a:pt x="77" y="583"/>
                      <a:pt x="61" y="585"/>
                      <a:pt x="50" y="578"/>
                    </a:cubicBezTo>
                    <a:cubicBezTo>
                      <a:pt x="31" y="565"/>
                      <a:pt x="52" y="523"/>
                      <a:pt x="33" y="578"/>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78" name="Freeform 44"/>
              <p:cNvSpPr>
                <a:spLocks/>
              </p:cNvSpPr>
              <p:nvPr/>
            </p:nvSpPr>
            <p:spPr bwMode="auto">
              <a:xfrm flipH="1">
                <a:off x="1360"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14375" name="Freeform 45"/>
            <p:cNvSpPr>
              <a:spLocks/>
            </p:cNvSpPr>
            <p:nvPr/>
          </p:nvSpPr>
          <p:spPr bwMode="auto">
            <a:xfrm>
              <a:off x="1248" y="3792"/>
              <a:ext cx="158" cy="132"/>
            </a:xfrm>
            <a:custGeom>
              <a:avLst/>
              <a:gdLst>
                <a:gd name="T0" fmla="*/ 50 w 158"/>
                <a:gd name="T1" fmla="*/ 0 h 132"/>
                <a:gd name="T2" fmla="*/ 17 w 158"/>
                <a:gd name="T3" fmla="*/ 33 h 132"/>
                <a:gd name="T4" fmla="*/ 0 w 158"/>
                <a:gd name="T5" fmla="*/ 82 h 132"/>
                <a:gd name="T6" fmla="*/ 58 w 158"/>
                <a:gd name="T7" fmla="*/ 132 h 132"/>
                <a:gd name="T8" fmla="*/ 141 w 158"/>
                <a:gd name="T9" fmla="*/ 123 h 132"/>
                <a:gd name="T10" fmla="*/ 141 w 158"/>
                <a:gd name="T11" fmla="*/ 74 h 132"/>
                <a:gd name="T12" fmla="*/ 75 w 158"/>
                <a:gd name="T13" fmla="*/ 24 h 132"/>
                <a:gd name="T14" fmla="*/ 50 w 158"/>
                <a:gd name="T15" fmla="*/ 16 h 132"/>
                <a:gd name="T16" fmla="*/ 50 w 158"/>
                <a:gd name="T17" fmla="*/ 0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
                <a:gd name="T28" fmla="*/ 0 h 132"/>
                <a:gd name="T29" fmla="*/ 158 w 158"/>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 h="132">
                  <a:moveTo>
                    <a:pt x="50" y="0"/>
                  </a:moveTo>
                  <a:cubicBezTo>
                    <a:pt x="46" y="3"/>
                    <a:pt x="19" y="28"/>
                    <a:pt x="17" y="33"/>
                  </a:cubicBezTo>
                  <a:cubicBezTo>
                    <a:pt x="9" y="48"/>
                    <a:pt x="0" y="82"/>
                    <a:pt x="0" y="82"/>
                  </a:cubicBezTo>
                  <a:cubicBezTo>
                    <a:pt x="11" y="115"/>
                    <a:pt x="25" y="120"/>
                    <a:pt x="58" y="132"/>
                  </a:cubicBezTo>
                  <a:cubicBezTo>
                    <a:pt x="85" y="129"/>
                    <a:pt x="114" y="132"/>
                    <a:pt x="141" y="123"/>
                  </a:cubicBezTo>
                  <a:cubicBezTo>
                    <a:pt x="158" y="116"/>
                    <a:pt x="144" y="80"/>
                    <a:pt x="141" y="74"/>
                  </a:cubicBezTo>
                  <a:cubicBezTo>
                    <a:pt x="129" y="54"/>
                    <a:pt x="94" y="33"/>
                    <a:pt x="75" y="24"/>
                  </a:cubicBezTo>
                  <a:cubicBezTo>
                    <a:pt x="67" y="20"/>
                    <a:pt x="56" y="22"/>
                    <a:pt x="50" y="16"/>
                  </a:cubicBezTo>
                  <a:cubicBezTo>
                    <a:pt x="46" y="12"/>
                    <a:pt x="50" y="5"/>
                    <a:pt x="50" y="0"/>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13" name="Group 46"/>
          <p:cNvGrpSpPr>
            <a:grpSpLocks/>
          </p:cNvGrpSpPr>
          <p:nvPr/>
        </p:nvGrpSpPr>
        <p:grpSpPr bwMode="auto">
          <a:xfrm rot="6117590">
            <a:off x="5122069" y="2269331"/>
            <a:ext cx="1016000" cy="1201738"/>
            <a:chOff x="976" y="3167"/>
            <a:chExt cx="640" cy="757"/>
          </a:xfrm>
        </p:grpSpPr>
        <p:grpSp>
          <p:nvGrpSpPr>
            <p:cNvPr id="14" name="Group 47"/>
            <p:cNvGrpSpPr>
              <a:grpSpLocks/>
            </p:cNvGrpSpPr>
            <p:nvPr/>
          </p:nvGrpSpPr>
          <p:grpSpPr bwMode="auto">
            <a:xfrm>
              <a:off x="976" y="3167"/>
              <a:ext cx="640" cy="681"/>
              <a:chOff x="976" y="3167"/>
              <a:chExt cx="640" cy="681"/>
            </a:xfrm>
          </p:grpSpPr>
          <p:sp>
            <p:nvSpPr>
              <p:cNvPr id="14371" name="Freeform 48"/>
              <p:cNvSpPr>
                <a:spLocks/>
              </p:cNvSpPr>
              <p:nvPr/>
            </p:nvSpPr>
            <p:spPr bwMode="auto">
              <a:xfrm>
                <a:off x="976"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72" name="Freeform 49"/>
              <p:cNvSpPr>
                <a:spLocks/>
              </p:cNvSpPr>
              <p:nvPr/>
            </p:nvSpPr>
            <p:spPr bwMode="auto">
              <a:xfrm>
                <a:off x="1212" y="3167"/>
                <a:ext cx="149" cy="586"/>
              </a:xfrm>
              <a:custGeom>
                <a:avLst/>
                <a:gdLst>
                  <a:gd name="T0" fmla="*/ 33 w 149"/>
                  <a:gd name="T1" fmla="*/ 578 h 586"/>
                  <a:gd name="T2" fmla="*/ 0 w 149"/>
                  <a:gd name="T3" fmla="*/ 388 h 586"/>
                  <a:gd name="T4" fmla="*/ 75 w 149"/>
                  <a:gd name="T5" fmla="*/ 116 h 586"/>
                  <a:gd name="T6" fmla="*/ 108 w 149"/>
                  <a:gd name="T7" fmla="*/ 50 h 586"/>
                  <a:gd name="T8" fmla="*/ 132 w 149"/>
                  <a:gd name="T9" fmla="*/ 0 h 586"/>
                  <a:gd name="T10" fmla="*/ 149 w 149"/>
                  <a:gd name="T11" fmla="*/ 25 h 586"/>
                  <a:gd name="T12" fmla="*/ 141 w 149"/>
                  <a:gd name="T13" fmla="*/ 503 h 586"/>
                  <a:gd name="T14" fmla="*/ 91 w 149"/>
                  <a:gd name="T15" fmla="*/ 586 h 586"/>
                  <a:gd name="T16" fmla="*/ 50 w 149"/>
                  <a:gd name="T17" fmla="*/ 578 h 586"/>
                  <a:gd name="T18" fmla="*/ 33 w 149"/>
                  <a:gd name="T19" fmla="*/ 578 h 5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586"/>
                  <a:gd name="T32" fmla="*/ 149 w 149"/>
                  <a:gd name="T33" fmla="*/ 586 h 5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586">
                    <a:moveTo>
                      <a:pt x="33" y="578"/>
                    </a:moveTo>
                    <a:cubicBezTo>
                      <a:pt x="17" y="514"/>
                      <a:pt x="13" y="451"/>
                      <a:pt x="0" y="388"/>
                    </a:cubicBezTo>
                    <a:cubicBezTo>
                      <a:pt x="5" y="324"/>
                      <a:pt x="20" y="167"/>
                      <a:pt x="75" y="116"/>
                    </a:cubicBezTo>
                    <a:cubicBezTo>
                      <a:pt x="93" y="58"/>
                      <a:pt x="78" y="77"/>
                      <a:pt x="108" y="50"/>
                    </a:cubicBezTo>
                    <a:cubicBezTo>
                      <a:pt x="109" y="44"/>
                      <a:pt x="121" y="0"/>
                      <a:pt x="132" y="0"/>
                    </a:cubicBezTo>
                    <a:cubicBezTo>
                      <a:pt x="142" y="0"/>
                      <a:pt x="143" y="16"/>
                      <a:pt x="149" y="25"/>
                    </a:cubicBezTo>
                    <a:cubicBezTo>
                      <a:pt x="146" y="184"/>
                      <a:pt x="146" y="343"/>
                      <a:pt x="141" y="503"/>
                    </a:cubicBezTo>
                    <a:cubicBezTo>
                      <a:pt x="139" y="541"/>
                      <a:pt x="127" y="574"/>
                      <a:pt x="91" y="586"/>
                    </a:cubicBezTo>
                    <a:cubicBezTo>
                      <a:pt x="77" y="583"/>
                      <a:pt x="61" y="585"/>
                      <a:pt x="50" y="578"/>
                    </a:cubicBezTo>
                    <a:cubicBezTo>
                      <a:pt x="31" y="565"/>
                      <a:pt x="52" y="523"/>
                      <a:pt x="33" y="578"/>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sp>
            <p:nvSpPr>
              <p:cNvPr id="14373" name="Freeform 50"/>
              <p:cNvSpPr>
                <a:spLocks/>
              </p:cNvSpPr>
              <p:nvPr/>
            </p:nvSpPr>
            <p:spPr bwMode="auto">
              <a:xfrm flipH="1">
                <a:off x="1360" y="3408"/>
                <a:ext cx="256" cy="440"/>
              </a:xfrm>
              <a:custGeom>
                <a:avLst/>
                <a:gdLst>
                  <a:gd name="T0" fmla="*/ 165 w 256"/>
                  <a:gd name="T1" fmla="*/ 412 h 440"/>
                  <a:gd name="T2" fmla="*/ 149 w 256"/>
                  <a:gd name="T3" fmla="*/ 362 h 440"/>
                  <a:gd name="T4" fmla="*/ 91 w 256"/>
                  <a:gd name="T5" fmla="*/ 313 h 440"/>
                  <a:gd name="T6" fmla="*/ 83 w 256"/>
                  <a:gd name="T7" fmla="*/ 288 h 440"/>
                  <a:gd name="T8" fmla="*/ 66 w 256"/>
                  <a:gd name="T9" fmla="*/ 263 h 440"/>
                  <a:gd name="T10" fmla="*/ 33 w 256"/>
                  <a:gd name="T11" fmla="*/ 181 h 440"/>
                  <a:gd name="T12" fmla="*/ 1 w 256"/>
                  <a:gd name="T13" fmla="*/ 65 h 440"/>
                  <a:gd name="T14" fmla="*/ 9 w 256"/>
                  <a:gd name="T15" fmla="*/ 8 h 440"/>
                  <a:gd name="T16" fmla="*/ 17 w 256"/>
                  <a:gd name="T17" fmla="*/ 32 h 440"/>
                  <a:gd name="T18" fmla="*/ 75 w 256"/>
                  <a:gd name="T19" fmla="*/ 90 h 440"/>
                  <a:gd name="T20" fmla="*/ 207 w 256"/>
                  <a:gd name="T21" fmla="*/ 214 h 440"/>
                  <a:gd name="T22" fmla="*/ 240 w 256"/>
                  <a:gd name="T23" fmla="*/ 329 h 440"/>
                  <a:gd name="T24" fmla="*/ 256 w 256"/>
                  <a:gd name="T25" fmla="*/ 379 h 440"/>
                  <a:gd name="T26" fmla="*/ 165 w 256"/>
                  <a:gd name="T27" fmla="*/ 412 h 4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6"/>
                  <a:gd name="T43" fmla="*/ 0 h 440"/>
                  <a:gd name="T44" fmla="*/ 256 w 256"/>
                  <a:gd name="T45" fmla="*/ 440 h 4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6" h="440">
                    <a:moveTo>
                      <a:pt x="165" y="412"/>
                    </a:moveTo>
                    <a:cubicBezTo>
                      <a:pt x="159" y="395"/>
                      <a:pt x="163" y="371"/>
                      <a:pt x="149" y="362"/>
                    </a:cubicBezTo>
                    <a:cubicBezTo>
                      <a:pt x="125" y="347"/>
                      <a:pt x="110" y="331"/>
                      <a:pt x="91" y="313"/>
                    </a:cubicBezTo>
                    <a:cubicBezTo>
                      <a:pt x="88" y="304"/>
                      <a:pt x="86" y="295"/>
                      <a:pt x="83" y="288"/>
                    </a:cubicBezTo>
                    <a:cubicBezTo>
                      <a:pt x="78" y="278"/>
                      <a:pt x="69" y="272"/>
                      <a:pt x="66" y="263"/>
                    </a:cubicBezTo>
                    <a:cubicBezTo>
                      <a:pt x="52" y="226"/>
                      <a:pt x="61" y="208"/>
                      <a:pt x="33" y="181"/>
                    </a:cubicBezTo>
                    <a:cubicBezTo>
                      <a:pt x="20" y="140"/>
                      <a:pt x="9" y="106"/>
                      <a:pt x="1" y="65"/>
                    </a:cubicBezTo>
                    <a:cubicBezTo>
                      <a:pt x="3" y="46"/>
                      <a:pt x="0" y="25"/>
                      <a:pt x="9" y="8"/>
                    </a:cubicBezTo>
                    <a:cubicBezTo>
                      <a:pt x="12" y="0"/>
                      <a:pt x="12" y="24"/>
                      <a:pt x="17" y="32"/>
                    </a:cubicBezTo>
                    <a:cubicBezTo>
                      <a:pt x="30" y="55"/>
                      <a:pt x="55" y="70"/>
                      <a:pt x="75" y="90"/>
                    </a:cubicBezTo>
                    <a:cubicBezTo>
                      <a:pt x="117" y="132"/>
                      <a:pt x="157" y="180"/>
                      <a:pt x="207" y="214"/>
                    </a:cubicBezTo>
                    <a:cubicBezTo>
                      <a:pt x="219" y="253"/>
                      <a:pt x="229" y="289"/>
                      <a:pt x="240" y="329"/>
                    </a:cubicBezTo>
                    <a:cubicBezTo>
                      <a:pt x="244" y="345"/>
                      <a:pt x="256" y="379"/>
                      <a:pt x="256" y="379"/>
                    </a:cubicBezTo>
                    <a:cubicBezTo>
                      <a:pt x="241" y="439"/>
                      <a:pt x="225" y="440"/>
                      <a:pt x="165" y="412"/>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sp>
          <p:nvSpPr>
            <p:cNvPr id="14370" name="Freeform 51"/>
            <p:cNvSpPr>
              <a:spLocks/>
            </p:cNvSpPr>
            <p:nvPr/>
          </p:nvSpPr>
          <p:spPr bwMode="auto">
            <a:xfrm>
              <a:off x="1248" y="3792"/>
              <a:ext cx="158" cy="132"/>
            </a:xfrm>
            <a:custGeom>
              <a:avLst/>
              <a:gdLst>
                <a:gd name="T0" fmla="*/ 50 w 158"/>
                <a:gd name="T1" fmla="*/ 0 h 132"/>
                <a:gd name="T2" fmla="*/ 17 w 158"/>
                <a:gd name="T3" fmla="*/ 33 h 132"/>
                <a:gd name="T4" fmla="*/ 0 w 158"/>
                <a:gd name="T5" fmla="*/ 82 h 132"/>
                <a:gd name="T6" fmla="*/ 58 w 158"/>
                <a:gd name="T7" fmla="*/ 132 h 132"/>
                <a:gd name="T8" fmla="*/ 141 w 158"/>
                <a:gd name="T9" fmla="*/ 123 h 132"/>
                <a:gd name="T10" fmla="*/ 141 w 158"/>
                <a:gd name="T11" fmla="*/ 74 h 132"/>
                <a:gd name="T12" fmla="*/ 75 w 158"/>
                <a:gd name="T13" fmla="*/ 24 h 132"/>
                <a:gd name="T14" fmla="*/ 50 w 158"/>
                <a:gd name="T15" fmla="*/ 16 h 132"/>
                <a:gd name="T16" fmla="*/ 50 w 158"/>
                <a:gd name="T17" fmla="*/ 0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
                <a:gd name="T28" fmla="*/ 0 h 132"/>
                <a:gd name="T29" fmla="*/ 158 w 158"/>
                <a:gd name="T30" fmla="*/ 132 h 1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 h="132">
                  <a:moveTo>
                    <a:pt x="50" y="0"/>
                  </a:moveTo>
                  <a:cubicBezTo>
                    <a:pt x="46" y="3"/>
                    <a:pt x="19" y="28"/>
                    <a:pt x="17" y="33"/>
                  </a:cubicBezTo>
                  <a:cubicBezTo>
                    <a:pt x="9" y="48"/>
                    <a:pt x="0" y="82"/>
                    <a:pt x="0" y="82"/>
                  </a:cubicBezTo>
                  <a:cubicBezTo>
                    <a:pt x="11" y="115"/>
                    <a:pt x="25" y="120"/>
                    <a:pt x="58" y="132"/>
                  </a:cubicBezTo>
                  <a:cubicBezTo>
                    <a:pt x="85" y="129"/>
                    <a:pt x="114" y="132"/>
                    <a:pt x="141" y="123"/>
                  </a:cubicBezTo>
                  <a:cubicBezTo>
                    <a:pt x="158" y="116"/>
                    <a:pt x="144" y="80"/>
                    <a:pt x="141" y="74"/>
                  </a:cubicBezTo>
                  <a:cubicBezTo>
                    <a:pt x="129" y="54"/>
                    <a:pt x="94" y="33"/>
                    <a:pt x="75" y="24"/>
                  </a:cubicBezTo>
                  <a:cubicBezTo>
                    <a:pt x="67" y="20"/>
                    <a:pt x="56" y="22"/>
                    <a:pt x="50" y="16"/>
                  </a:cubicBezTo>
                  <a:cubicBezTo>
                    <a:pt x="46" y="12"/>
                    <a:pt x="50" y="5"/>
                    <a:pt x="50" y="0"/>
                  </a:cubicBezTo>
                  <a:close/>
                </a:path>
              </a:pathLst>
            </a:custGeom>
            <a:gradFill rotWithShape="0">
              <a:gsLst>
                <a:gs pos="0">
                  <a:srgbClr val="FFCC99"/>
                </a:gs>
                <a:gs pos="100000">
                  <a:srgbClr val="6B5640"/>
                </a:gs>
              </a:gsLst>
              <a:path path="rect">
                <a:fillToRect l="100000" b="100000"/>
              </a:path>
            </a:gradFill>
            <a:ln w="9525">
              <a:solidFill>
                <a:schemeClr val="tx1"/>
              </a:solidFill>
              <a:round/>
              <a:headEnd/>
              <a:tailEnd/>
            </a:ln>
          </p:spPr>
          <p:txBody>
            <a:bodyPr wrap="none" anchor="ctr"/>
            <a:lstStyle/>
            <a:p>
              <a:pPr fontAlgn="base">
                <a:spcBef>
                  <a:spcPct val="0"/>
                </a:spcBef>
                <a:spcAft>
                  <a:spcPct val="0"/>
                </a:spcAft>
              </a:pPr>
              <a:endParaRPr lang="en-US">
                <a:solidFill>
                  <a:srgbClr val="000000"/>
                </a:solidFill>
              </a:endParaRPr>
            </a:p>
          </p:txBody>
        </p:sp>
      </p:grpSp>
      <p:grpSp>
        <p:nvGrpSpPr>
          <p:cNvPr id="15" name="Group 52"/>
          <p:cNvGrpSpPr>
            <a:grpSpLocks/>
          </p:cNvGrpSpPr>
          <p:nvPr/>
        </p:nvGrpSpPr>
        <p:grpSpPr bwMode="auto">
          <a:xfrm rot="1751141">
            <a:off x="4572000" y="6019800"/>
            <a:ext cx="249238" cy="469900"/>
            <a:chOff x="2995" y="3696"/>
            <a:chExt cx="157" cy="296"/>
          </a:xfrm>
        </p:grpSpPr>
        <p:sp>
          <p:nvSpPr>
            <p:cNvPr id="204853" name="Freeform 53"/>
            <p:cNvSpPr>
              <a:spLocks/>
            </p:cNvSpPr>
            <p:nvPr/>
          </p:nvSpPr>
          <p:spPr bwMode="auto">
            <a:xfrm>
              <a:off x="3021" y="3932"/>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4854" name="Freeform 54"/>
            <p:cNvSpPr>
              <a:spLocks/>
            </p:cNvSpPr>
            <p:nvPr/>
          </p:nvSpPr>
          <p:spPr bwMode="auto">
            <a:xfrm>
              <a:off x="2992" y="3696"/>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16" name="Group 55"/>
          <p:cNvGrpSpPr>
            <a:grpSpLocks/>
          </p:cNvGrpSpPr>
          <p:nvPr/>
        </p:nvGrpSpPr>
        <p:grpSpPr bwMode="auto">
          <a:xfrm rot="2895012" flipH="1">
            <a:off x="5139531" y="5757069"/>
            <a:ext cx="249238" cy="469900"/>
            <a:chOff x="2995" y="3696"/>
            <a:chExt cx="157" cy="296"/>
          </a:xfrm>
        </p:grpSpPr>
        <p:sp>
          <p:nvSpPr>
            <p:cNvPr id="204856" name="Freeform 56"/>
            <p:cNvSpPr>
              <a:spLocks/>
            </p:cNvSpPr>
            <p:nvPr/>
          </p:nvSpPr>
          <p:spPr bwMode="auto">
            <a:xfrm>
              <a:off x="3028" y="3937"/>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4857" name="Freeform 57"/>
            <p:cNvSpPr>
              <a:spLocks/>
            </p:cNvSpPr>
            <p:nvPr/>
          </p:nvSpPr>
          <p:spPr bwMode="auto">
            <a:xfrm>
              <a:off x="2998" y="3697"/>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17" name="Group 58"/>
          <p:cNvGrpSpPr>
            <a:grpSpLocks/>
          </p:cNvGrpSpPr>
          <p:nvPr/>
        </p:nvGrpSpPr>
        <p:grpSpPr bwMode="auto">
          <a:xfrm rot="1751141">
            <a:off x="5105400" y="5334000"/>
            <a:ext cx="249238" cy="469900"/>
            <a:chOff x="2995" y="3696"/>
            <a:chExt cx="157" cy="296"/>
          </a:xfrm>
        </p:grpSpPr>
        <p:sp>
          <p:nvSpPr>
            <p:cNvPr id="204859" name="Freeform 59"/>
            <p:cNvSpPr>
              <a:spLocks/>
            </p:cNvSpPr>
            <p:nvPr/>
          </p:nvSpPr>
          <p:spPr bwMode="auto">
            <a:xfrm>
              <a:off x="3021" y="3932"/>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4860" name="Freeform 60"/>
            <p:cNvSpPr>
              <a:spLocks/>
            </p:cNvSpPr>
            <p:nvPr/>
          </p:nvSpPr>
          <p:spPr bwMode="auto">
            <a:xfrm>
              <a:off x="2992" y="3696"/>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18" name="Group 61"/>
          <p:cNvGrpSpPr>
            <a:grpSpLocks/>
          </p:cNvGrpSpPr>
          <p:nvPr/>
        </p:nvGrpSpPr>
        <p:grpSpPr bwMode="auto">
          <a:xfrm rot="1866062" flipH="1">
            <a:off x="5672138" y="5072063"/>
            <a:ext cx="249237" cy="469900"/>
            <a:chOff x="2995" y="3696"/>
            <a:chExt cx="157" cy="296"/>
          </a:xfrm>
        </p:grpSpPr>
        <p:sp>
          <p:nvSpPr>
            <p:cNvPr id="204862" name="Freeform 62"/>
            <p:cNvSpPr>
              <a:spLocks/>
            </p:cNvSpPr>
            <p:nvPr/>
          </p:nvSpPr>
          <p:spPr bwMode="auto">
            <a:xfrm>
              <a:off x="3027" y="3931"/>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4863" name="Freeform 63"/>
            <p:cNvSpPr>
              <a:spLocks/>
            </p:cNvSpPr>
            <p:nvPr/>
          </p:nvSpPr>
          <p:spPr bwMode="auto">
            <a:xfrm>
              <a:off x="2998" y="3696"/>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19" name="Group 64"/>
          <p:cNvGrpSpPr>
            <a:grpSpLocks/>
          </p:cNvGrpSpPr>
          <p:nvPr/>
        </p:nvGrpSpPr>
        <p:grpSpPr bwMode="auto">
          <a:xfrm rot="57160">
            <a:off x="5486400" y="4495800"/>
            <a:ext cx="249238" cy="469900"/>
            <a:chOff x="2995" y="3696"/>
            <a:chExt cx="157" cy="296"/>
          </a:xfrm>
        </p:grpSpPr>
        <p:sp>
          <p:nvSpPr>
            <p:cNvPr id="204865" name="Freeform 65"/>
            <p:cNvSpPr>
              <a:spLocks/>
            </p:cNvSpPr>
            <p:nvPr/>
          </p:nvSpPr>
          <p:spPr bwMode="auto">
            <a:xfrm>
              <a:off x="3024" y="3930"/>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4866" name="Freeform 66"/>
            <p:cNvSpPr>
              <a:spLocks/>
            </p:cNvSpPr>
            <p:nvPr/>
          </p:nvSpPr>
          <p:spPr bwMode="auto">
            <a:xfrm>
              <a:off x="2992" y="3694"/>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20" name="Group 67"/>
          <p:cNvGrpSpPr>
            <a:grpSpLocks/>
          </p:cNvGrpSpPr>
          <p:nvPr/>
        </p:nvGrpSpPr>
        <p:grpSpPr bwMode="auto">
          <a:xfrm rot="581531" flipH="1">
            <a:off x="6019800" y="4114800"/>
            <a:ext cx="249238" cy="469900"/>
            <a:chOff x="2995" y="3696"/>
            <a:chExt cx="157" cy="296"/>
          </a:xfrm>
        </p:grpSpPr>
        <p:sp>
          <p:nvSpPr>
            <p:cNvPr id="204868" name="Freeform 68"/>
            <p:cNvSpPr>
              <a:spLocks/>
            </p:cNvSpPr>
            <p:nvPr/>
          </p:nvSpPr>
          <p:spPr bwMode="auto">
            <a:xfrm>
              <a:off x="3027" y="3933"/>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4869" name="Freeform 69"/>
            <p:cNvSpPr>
              <a:spLocks/>
            </p:cNvSpPr>
            <p:nvPr/>
          </p:nvSpPr>
          <p:spPr bwMode="auto">
            <a:xfrm>
              <a:off x="2995" y="3696"/>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21" name="Group 70"/>
          <p:cNvGrpSpPr>
            <a:grpSpLocks/>
          </p:cNvGrpSpPr>
          <p:nvPr/>
        </p:nvGrpSpPr>
        <p:grpSpPr bwMode="auto">
          <a:xfrm rot="20487550" flipH="1">
            <a:off x="5943600" y="3124200"/>
            <a:ext cx="249238" cy="469900"/>
            <a:chOff x="2995" y="3696"/>
            <a:chExt cx="157" cy="296"/>
          </a:xfrm>
        </p:grpSpPr>
        <p:sp>
          <p:nvSpPr>
            <p:cNvPr id="204871" name="Freeform 71"/>
            <p:cNvSpPr>
              <a:spLocks/>
            </p:cNvSpPr>
            <p:nvPr/>
          </p:nvSpPr>
          <p:spPr bwMode="auto">
            <a:xfrm>
              <a:off x="3024" y="3932"/>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4872" name="Freeform 72"/>
            <p:cNvSpPr>
              <a:spLocks/>
            </p:cNvSpPr>
            <p:nvPr/>
          </p:nvSpPr>
          <p:spPr bwMode="auto">
            <a:xfrm>
              <a:off x="2996" y="3693"/>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grpSp>
        <p:nvGrpSpPr>
          <p:cNvPr id="22" name="Group 73"/>
          <p:cNvGrpSpPr>
            <a:grpSpLocks/>
          </p:cNvGrpSpPr>
          <p:nvPr/>
        </p:nvGrpSpPr>
        <p:grpSpPr bwMode="auto">
          <a:xfrm rot="-1698071">
            <a:off x="5715000" y="3276600"/>
            <a:ext cx="249238" cy="469900"/>
            <a:chOff x="2995" y="3696"/>
            <a:chExt cx="157" cy="296"/>
          </a:xfrm>
        </p:grpSpPr>
        <p:sp>
          <p:nvSpPr>
            <p:cNvPr id="204874" name="Freeform 74"/>
            <p:cNvSpPr>
              <a:spLocks/>
            </p:cNvSpPr>
            <p:nvPr/>
          </p:nvSpPr>
          <p:spPr bwMode="auto">
            <a:xfrm>
              <a:off x="3024" y="3930"/>
              <a:ext cx="96" cy="59"/>
            </a:xfrm>
            <a:custGeom>
              <a:avLst/>
              <a:gdLst/>
              <a:ahLst/>
              <a:cxnLst>
                <a:cxn ang="0">
                  <a:pos x="0" y="3"/>
                </a:cxn>
                <a:cxn ang="0">
                  <a:pos x="96" y="3"/>
                </a:cxn>
                <a:cxn ang="0">
                  <a:pos x="80" y="35"/>
                </a:cxn>
                <a:cxn ang="0">
                  <a:pos x="48" y="59"/>
                </a:cxn>
                <a:cxn ang="0">
                  <a:pos x="0" y="3"/>
                </a:cxn>
              </a:cxnLst>
              <a:rect l="0" t="0" r="r" b="b"/>
              <a:pathLst>
                <a:path w="96" h="59">
                  <a:moveTo>
                    <a:pt x="0" y="3"/>
                  </a:moveTo>
                  <a:lnTo>
                    <a:pt x="96" y="3"/>
                  </a:lnTo>
                  <a:cubicBezTo>
                    <a:pt x="72" y="10"/>
                    <a:pt x="90" y="0"/>
                    <a:pt x="80" y="35"/>
                  </a:cubicBezTo>
                  <a:cubicBezTo>
                    <a:pt x="75" y="49"/>
                    <a:pt x="60" y="54"/>
                    <a:pt x="48" y="59"/>
                  </a:cubicBezTo>
                  <a:cubicBezTo>
                    <a:pt x="17" y="52"/>
                    <a:pt x="6" y="30"/>
                    <a:pt x="0" y="3"/>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sp>
          <p:nvSpPr>
            <p:cNvPr id="204875" name="Freeform 75"/>
            <p:cNvSpPr>
              <a:spLocks/>
            </p:cNvSpPr>
            <p:nvPr/>
          </p:nvSpPr>
          <p:spPr bwMode="auto">
            <a:xfrm>
              <a:off x="2994" y="3694"/>
              <a:ext cx="157" cy="224"/>
            </a:xfrm>
            <a:custGeom>
              <a:avLst/>
              <a:gdLst/>
              <a:ahLst/>
              <a:cxnLst>
                <a:cxn ang="0">
                  <a:pos x="28" y="224"/>
                </a:cxn>
                <a:cxn ang="0">
                  <a:pos x="124" y="224"/>
                </a:cxn>
                <a:cxn ang="0">
                  <a:pos x="100" y="160"/>
                </a:cxn>
                <a:cxn ang="0">
                  <a:pos x="148" y="84"/>
                </a:cxn>
                <a:cxn ang="0">
                  <a:pos x="144" y="24"/>
                </a:cxn>
                <a:cxn ang="0">
                  <a:pos x="120" y="8"/>
                </a:cxn>
                <a:cxn ang="0">
                  <a:pos x="96" y="0"/>
                </a:cxn>
                <a:cxn ang="0">
                  <a:pos x="48" y="4"/>
                </a:cxn>
                <a:cxn ang="0">
                  <a:pos x="24" y="12"/>
                </a:cxn>
                <a:cxn ang="0">
                  <a:pos x="0" y="76"/>
                </a:cxn>
                <a:cxn ang="0">
                  <a:pos x="28" y="224"/>
                </a:cxn>
              </a:cxnLst>
              <a:rect l="0" t="0" r="r" b="b"/>
              <a:pathLst>
                <a:path w="157" h="224">
                  <a:moveTo>
                    <a:pt x="28" y="224"/>
                  </a:moveTo>
                  <a:lnTo>
                    <a:pt x="124" y="224"/>
                  </a:lnTo>
                  <a:cubicBezTo>
                    <a:pt x="118" y="200"/>
                    <a:pt x="107" y="181"/>
                    <a:pt x="100" y="160"/>
                  </a:cubicBezTo>
                  <a:cubicBezTo>
                    <a:pt x="104" y="127"/>
                    <a:pt x="119" y="102"/>
                    <a:pt x="148" y="84"/>
                  </a:cubicBezTo>
                  <a:cubicBezTo>
                    <a:pt x="153" y="67"/>
                    <a:pt x="157" y="37"/>
                    <a:pt x="144" y="24"/>
                  </a:cubicBezTo>
                  <a:cubicBezTo>
                    <a:pt x="137" y="17"/>
                    <a:pt x="129" y="11"/>
                    <a:pt x="120" y="8"/>
                  </a:cubicBezTo>
                  <a:cubicBezTo>
                    <a:pt x="112" y="5"/>
                    <a:pt x="96" y="0"/>
                    <a:pt x="96" y="0"/>
                  </a:cubicBezTo>
                  <a:cubicBezTo>
                    <a:pt x="80" y="1"/>
                    <a:pt x="63" y="1"/>
                    <a:pt x="48" y="4"/>
                  </a:cubicBezTo>
                  <a:cubicBezTo>
                    <a:pt x="39" y="5"/>
                    <a:pt x="24" y="12"/>
                    <a:pt x="24" y="12"/>
                  </a:cubicBezTo>
                  <a:cubicBezTo>
                    <a:pt x="16" y="33"/>
                    <a:pt x="5" y="53"/>
                    <a:pt x="0" y="76"/>
                  </a:cubicBezTo>
                  <a:cubicBezTo>
                    <a:pt x="4" y="125"/>
                    <a:pt x="15" y="175"/>
                    <a:pt x="28" y="224"/>
                  </a:cubicBezTo>
                  <a:close/>
                </a:path>
              </a:pathLst>
            </a:custGeom>
            <a:gradFill rotWithShape="0">
              <a:gsLst>
                <a:gs pos="0">
                  <a:schemeClr val="tx1"/>
                </a:gs>
                <a:gs pos="100000">
                  <a:schemeClr val="tx1">
                    <a:gamma/>
                    <a:tint val="57647"/>
                    <a:invGamma/>
                  </a:schemeClr>
                </a:gs>
              </a:gsLst>
              <a:path path="rect">
                <a:fillToRect l="50000" t="50000" r="50000" b="50000"/>
              </a:path>
            </a:grad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000000"/>
                </a:solidFill>
              </a:endParaRPr>
            </a:p>
          </p:txBody>
        </p:sp>
      </p:grpSp>
      <p:sp>
        <p:nvSpPr>
          <p:cNvPr id="14352" name="Text Box 76"/>
          <p:cNvSpPr txBox="1">
            <a:spLocks noChangeArrowheads="1"/>
          </p:cNvSpPr>
          <p:nvPr/>
        </p:nvSpPr>
        <p:spPr bwMode="auto">
          <a:xfrm>
            <a:off x="4465644" y="316593"/>
            <a:ext cx="4325596" cy="1323439"/>
          </a:xfrm>
          <a:prstGeom prst="rect">
            <a:avLst/>
          </a:prstGeom>
          <a:solidFill>
            <a:schemeClr val="bg1">
              <a:alpha val="96000"/>
            </a:schemeClr>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flatTx/>
          </a:bodyPr>
          <a:lstStyle/>
          <a:p>
            <a:pPr algn="ctr" eaLnBrk="0" fontAlgn="base" hangingPunct="0">
              <a:spcBef>
                <a:spcPct val="0"/>
              </a:spcBef>
              <a:spcAft>
                <a:spcPct val="0"/>
              </a:spcAft>
            </a:pPr>
            <a:r>
              <a:rPr lang="en-US" altLang="en-US" sz="2000" dirty="0">
                <a:solidFill>
                  <a:srgbClr val="7030A0"/>
                </a:solidFill>
              </a:rPr>
              <a:t>Principle of Cross-Cutting Relationships</a:t>
            </a:r>
          </a:p>
          <a:p>
            <a:pPr algn="ctr" eaLnBrk="0" fontAlgn="base" hangingPunct="0">
              <a:spcBef>
                <a:spcPct val="0"/>
              </a:spcBef>
              <a:spcAft>
                <a:spcPct val="0"/>
              </a:spcAft>
            </a:pPr>
            <a:r>
              <a:rPr lang="en-US" altLang="en-US" sz="2000" dirty="0">
                <a:solidFill>
                  <a:srgbClr val="000000"/>
                </a:solidFill>
              </a:rPr>
              <a:t>Older features are cut or crossed by younger features.</a:t>
            </a:r>
          </a:p>
        </p:txBody>
      </p:sp>
    </p:spTree>
    <p:extLst>
      <p:ext uri="{BB962C8B-B14F-4D97-AF65-F5344CB8AC3E}">
        <p14:creationId xmlns:p14="http://schemas.microsoft.com/office/powerpoint/2010/main" val="184652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subTnLst>
                                    <p:animClr clrSpc="rgb" dir="cw">
                                      <p:cBhvr override="childStyle">
                                        <p:cTn dur="1" fill="hold" display="0" masterRel="nextClick" afterEffect="1"/>
                                        <p:tgtEl>
                                          <p:spTgt spid="2"/>
                                        </p:tgtEl>
                                        <p:attrNameLst>
                                          <p:attrName>ppt_c</p:attrName>
                                        </p:attrNameLst>
                                      </p:cBhvr>
                                      <p:to>
                                        <a:schemeClr val="tx2"/>
                                      </p:to>
                                    </p:animClr>
                                    <p:audio>
                                      <p:cMediaNode>
                                        <p:cTn display="0" masterRel="sameClick">
                                          <p:stCondLst>
                                            <p:cond evt="begin" delay="0">
                                              <p:tn val="5"/>
                                            </p:cond>
                                          </p:stCondLst>
                                          <p:endCondLst>
                                            <p:cond evt="onStopAudio" delay="0">
                                              <p:tgtEl>
                                                <p:sldTgt/>
                                              </p:tgtEl>
                                            </p:cond>
                                          </p:endCondLst>
                                        </p:cTn>
                                        <p:tgtEl>
                                          <p:sndTgt r:embed="rId2" name="cars003.wav"/>
                                        </p:tgtEl>
                                      </p:cMediaNode>
                                    </p:audio>
                                  </p:subTnLst>
                                </p:cTn>
                              </p:par>
                            </p:childTnLst>
                          </p:cTn>
                        </p:par>
                        <p:par>
                          <p:cTn id="8" fill="hold">
                            <p:stCondLst>
                              <p:cond delay="500"/>
                            </p:stCondLst>
                            <p:childTnLst>
                              <p:par>
                                <p:cTn id="9" presetID="1"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childTnLst>
                                  <p:subTnLst>
                                    <p:animClr clrSpc="rgb" dir="cw">
                                      <p:cBhvr override="childStyle">
                                        <p:cTn dur="1" fill="hold" display="0" masterRel="nextClick" afterEffect="1"/>
                                        <p:tgtEl>
                                          <p:spTgt spid="7"/>
                                        </p:tgtEl>
                                        <p:attrNameLst>
                                          <p:attrName>ppt_c</p:attrName>
                                        </p:attrNameLst>
                                      </p:cBhvr>
                                      <p:to>
                                        <a:srgbClr val="666633"/>
                                      </p:to>
                                    </p:animClr>
                                    <p:audio>
                                      <p:cMediaNode>
                                        <p:cTn display="0" masterRel="sameClick">
                                          <p:stCondLst>
                                            <p:cond evt="begin" delay="0">
                                              <p:tn val="9"/>
                                            </p:cond>
                                          </p:stCondLst>
                                          <p:endCondLst>
                                            <p:cond evt="onStopAudio" delay="0">
                                              <p:tgtEl>
                                                <p:sldTgt/>
                                              </p:tgtEl>
                                            </p:cond>
                                          </p:endCondLst>
                                        </p:cTn>
                                        <p:tgtEl>
                                          <p:sndTgt r:embed="rId3" name="explode.wav"/>
                                        </p:tgtEl>
                                      </p:cMediaNode>
                                    </p:audio>
                                  </p:subTnLst>
                                </p:cTn>
                              </p:par>
                            </p:childTnLst>
                          </p:cTn>
                        </p:par>
                        <p:par>
                          <p:cTn id="11" fill="hold">
                            <p:stCondLst>
                              <p:cond delay="1000"/>
                            </p:stCondLst>
                            <p:childTnLst>
                              <p:par>
                                <p:cTn id="12" presetID="1" presetClass="entr" presetSubtype="0" fill="hold" nodeType="afterEffect">
                                  <p:stCondLst>
                                    <p:cond delay="1000"/>
                                  </p:stCondLst>
                                  <p:childTnLst>
                                    <p:set>
                                      <p:cBhvr>
                                        <p:cTn id="13" dur="1" fill="hold">
                                          <p:stCondLst>
                                            <p:cond delay="0"/>
                                          </p:stCondLst>
                                        </p:cTn>
                                        <p:tgtEl>
                                          <p:spTgt spid="9"/>
                                        </p:tgtEl>
                                        <p:attrNameLst>
                                          <p:attrName>style.visibility</p:attrName>
                                        </p:attrNameLst>
                                      </p:cBhvr>
                                      <p:to>
                                        <p:strVal val="visible"/>
                                      </p:to>
                                    </p:set>
                                  </p:childTnLst>
                                  <p:subTnLst>
                                    <p:animClr clrSpc="rgb" dir="cw">
                                      <p:cBhvr override="childStyle">
                                        <p:cTn dur="1" fill="hold" display="0" masterRel="nextClick" afterEffect="1"/>
                                        <p:tgtEl>
                                          <p:spTgt spid="9"/>
                                        </p:tgtEl>
                                        <p:attrNameLst>
                                          <p:attrName>ppt_c</p:attrName>
                                        </p:attrNameLst>
                                      </p:cBhvr>
                                      <p:to>
                                        <a:srgbClr val="666633"/>
                                      </p:to>
                                    </p:animClr>
                                    <p:audio>
                                      <p:cMediaNode>
                                        <p:cTn display="0" masterRel="sameClick">
                                          <p:stCondLst>
                                            <p:cond evt="begin" delay="0">
                                              <p:tn val="12"/>
                                            </p:cond>
                                          </p:stCondLst>
                                          <p:endCondLst>
                                            <p:cond evt="onStopAudio" delay="0">
                                              <p:tgtEl>
                                                <p:sldTgt/>
                                              </p:tgtEl>
                                            </p:cond>
                                          </p:endCondLst>
                                        </p:cTn>
                                        <p:tgtEl>
                                          <p:sndTgt r:embed="rId3" name="explode.wav"/>
                                        </p:tgtEl>
                                      </p:cMediaNode>
                                    </p:audio>
                                  </p:subTnLst>
                                </p:cTn>
                              </p:par>
                            </p:childTnLst>
                          </p:cTn>
                        </p:par>
                        <p:par>
                          <p:cTn id="14" fill="hold">
                            <p:stCondLst>
                              <p:cond delay="2000"/>
                            </p:stCondLst>
                            <p:childTnLst>
                              <p:par>
                                <p:cTn id="15" presetID="1" presetClass="entr" presetSubtype="0" fill="hold" nodeType="afterEffect">
                                  <p:stCondLst>
                                    <p:cond delay="1000"/>
                                  </p:stCondLst>
                                  <p:childTnLst>
                                    <p:set>
                                      <p:cBhvr>
                                        <p:cTn id="16" dur="1" fill="hold">
                                          <p:stCondLst>
                                            <p:cond delay="0"/>
                                          </p:stCondLst>
                                        </p:cTn>
                                        <p:tgtEl>
                                          <p:spTgt spid="13"/>
                                        </p:tgtEl>
                                        <p:attrNameLst>
                                          <p:attrName>style.visibility</p:attrName>
                                        </p:attrNameLst>
                                      </p:cBhvr>
                                      <p:to>
                                        <p:strVal val="visible"/>
                                      </p:to>
                                    </p:set>
                                  </p:childTnLst>
                                  <p:subTnLst>
                                    <p:animClr clrSpc="rgb" dir="cw">
                                      <p:cBhvr override="childStyle">
                                        <p:cTn dur="1" fill="hold" display="0" masterRel="nextClick" afterEffect="1"/>
                                        <p:tgtEl>
                                          <p:spTgt spid="13"/>
                                        </p:tgtEl>
                                        <p:attrNameLst>
                                          <p:attrName>ppt_c</p:attrName>
                                        </p:attrNameLst>
                                      </p:cBhvr>
                                      <p:to>
                                        <a:srgbClr val="666633"/>
                                      </p:to>
                                    </p:animClr>
                                    <p:audio>
                                      <p:cMediaNode>
                                        <p:cTn display="0" masterRel="sameClick">
                                          <p:stCondLst>
                                            <p:cond evt="begin" delay="0">
                                              <p:tn val="15"/>
                                            </p:cond>
                                          </p:stCondLst>
                                          <p:endCondLst>
                                            <p:cond evt="onStopAudio" delay="0">
                                              <p:tgtEl>
                                                <p:sldTgt/>
                                              </p:tgtEl>
                                            </p:cond>
                                          </p:endCondLst>
                                        </p:cTn>
                                        <p:tgtEl>
                                          <p:sndTgt r:embed="rId3" name="explode.wav"/>
                                        </p:tgtEl>
                                      </p:cMediaNode>
                                    </p:audio>
                                  </p:subTnLst>
                                </p:cTn>
                              </p:par>
                            </p:childTnLst>
                          </p:cTn>
                        </p:par>
                        <p:par>
                          <p:cTn id="17" fill="hold">
                            <p:stCondLst>
                              <p:cond delay="3000"/>
                            </p:stCondLst>
                            <p:childTnLst>
                              <p:par>
                                <p:cTn id="18" presetID="1" presetClass="entr" presetSubtype="0" fill="hold" nodeType="afterEffect">
                                  <p:stCondLst>
                                    <p:cond delay="1000"/>
                                  </p:stCondLst>
                                  <p:childTnLst>
                                    <p:set>
                                      <p:cBhvr>
                                        <p:cTn id="19" dur="1" fill="hold">
                                          <p:stCondLst>
                                            <p:cond delay="0"/>
                                          </p:stCondLst>
                                        </p:cTn>
                                        <p:tgtEl>
                                          <p:spTgt spid="11"/>
                                        </p:tgtEl>
                                        <p:attrNameLst>
                                          <p:attrName>style.visibility</p:attrName>
                                        </p:attrNameLst>
                                      </p:cBhvr>
                                      <p:to>
                                        <p:strVal val="visible"/>
                                      </p:to>
                                    </p:set>
                                  </p:childTnLst>
                                  <p:subTnLst>
                                    <p:animClr clrSpc="rgb" dir="cw">
                                      <p:cBhvr override="childStyle">
                                        <p:cTn dur="1" fill="hold" display="0" masterRel="nextClick" afterEffect="1"/>
                                        <p:tgtEl>
                                          <p:spTgt spid="11"/>
                                        </p:tgtEl>
                                        <p:attrNameLst>
                                          <p:attrName>ppt_c</p:attrName>
                                        </p:attrNameLst>
                                      </p:cBhvr>
                                      <p:to>
                                        <a:srgbClr val="666633"/>
                                      </p:to>
                                    </p:animClr>
                                    <p:audio>
                                      <p:cMediaNode>
                                        <p:cTn display="0" masterRel="sameClick">
                                          <p:stCondLst>
                                            <p:cond evt="begin" delay="0">
                                              <p:tn val="18"/>
                                            </p:cond>
                                          </p:stCondLst>
                                          <p:endCondLst>
                                            <p:cond evt="onStopAudio" delay="0">
                                              <p:tgtEl>
                                                <p:sldTgt/>
                                              </p:tgtEl>
                                            </p:cond>
                                          </p:endCondLst>
                                        </p:cTn>
                                        <p:tgtEl>
                                          <p:sndTgt r:embed="rId3" name="explode.wav"/>
                                        </p:tgtEl>
                                      </p:cMediaNode>
                                    </p:audio>
                                  </p:subTnLst>
                                </p:cTn>
                              </p:par>
                            </p:childTnLst>
                          </p:cTn>
                        </p:par>
                        <p:par>
                          <p:cTn id="20" fill="hold">
                            <p:stCondLst>
                              <p:cond delay="4000"/>
                            </p:stCondLst>
                            <p:childTnLst>
                              <p:par>
                                <p:cTn id="21" presetID="1" presetClass="entr" presetSubtype="0" fill="hold" nodeType="afterEffect">
                                  <p:stCondLst>
                                    <p:cond delay="2000"/>
                                  </p:stCondLst>
                                  <p:childTnLst>
                                    <p:set>
                                      <p:cBhvr>
                                        <p:cTn id="22" dur="1" fill="hold">
                                          <p:stCondLst>
                                            <p:cond delay="0"/>
                                          </p:stCondLst>
                                        </p:cTn>
                                        <p:tgtEl>
                                          <p:spTgt spid="15"/>
                                        </p:tgtEl>
                                        <p:attrNameLst>
                                          <p:attrName>style.visibility</p:attrName>
                                        </p:attrNameLst>
                                      </p:cBhvr>
                                      <p:to>
                                        <p:strVal val="visible"/>
                                      </p:to>
                                    </p:set>
                                  </p:childTnLst>
                                  <p:subTnLst>
                                    <p:animClr clrSpc="rgb" dir="cw">
                                      <p:cBhvr override="childStyle">
                                        <p:cTn dur="1" fill="hold" display="0" masterRel="nextClick" afterEffect="1"/>
                                        <p:tgtEl>
                                          <p:spTgt spid="15"/>
                                        </p:tgtEl>
                                        <p:attrNameLst>
                                          <p:attrName>ppt_c</p:attrName>
                                        </p:attrNameLst>
                                      </p:cBhvr>
                                      <p:to>
                                        <a:srgbClr val="5F5F5F"/>
                                      </p:to>
                                    </p:animClr>
                                    <p:audio>
                                      <p:cMediaNode vol="62000">
                                        <p:cTn display="0" masterRel="sameClick">
                                          <p:stCondLst>
                                            <p:cond evt="begin" delay="0">
                                              <p:tn val="21"/>
                                            </p:cond>
                                          </p:stCondLst>
                                          <p:endCondLst>
                                            <p:cond evt="onStopAudio" delay="0">
                                              <p:tgtEl>
                                                <p:sldTgt/>
                                              </p:tgtEl>
                                            </p:cond>
                                          </p:endCondLst>
                                        </p:cTn>
                                        <p:tgtEl>
                                          <p:sndTgt r:embed="rId4" name="click.wav"/>
                                        </p:tgtEl>
                                      </p:cMediaNode>
                                    </p:audio>
                                  </p:subTnLst>
                                </p:cTn>
                              </p:par>
                            </p:childTnLst>
                          </p:cTn>
                        </p:par>
                        <p:par>
                          <p:cTn id="23" fill="hold">
                            <p:stCondLst>
                              <p:cond delay="6000"/>
                            </p:stCondLst>
                            <p:childTnLst>
                              <p:par>
                                <p:cTn id="24" presetID="1" presetClass="entr" presetSubtype="0" fill="hold" nodeType="afterEffect">
                                  <p:stCondLst>
                                    <p:cond delay="500"/>
                                  </p:stCondLst>
                                  <p:childTnLst>
                                    <p:set>
                                      <p:cBhvr>
                                        <p:cTn id="25" dur="1" fill="hold">
                                          <p:stCondLst>
                                            <p:cond delay="0"/>
                                          </p:stCondLst>
                                        </p:cTn>
                                        <p:tgtEl>
                                          <p:spTgt spid="16"/>
                                        </p:tgtEl>
                                        <p:attrNameLst>
                                          <p:attrName>style.visibility</p:attrName>
                                        </p:attrNameLst>
                                      </p:cBhvr>
                                      <p:to>
                                        <p:strVal val="visible"/>
                                      </p:to>
                                    </p:set>
                                  </p:childTnLst>
                                  <p:subTnLst>
                                    <p:animClr clrSpc="rgb" dir="cw">
                                      <p:cBhvr override="childStyle">
                                        <p:cTn dur="1" fill="hold" display="0" masterRel="nextClick" afterEffect="1"/>
                                        <p:tgtEl>
                                          <p:spTgt spid="16"/>
                                        </p:tgtEl>
                                        <p:attrNameLst>
                                          <p:attrName>ppt_c</p:attrName>
                                        </p:attrNameLst>
                                      </p:cBhvr>
                                      <p:to>
                                        <a:srgbClr val="5F5F5F"/>
                                      </p:to>
                                    </p:animClr>
                                    <p:audio>
                                      <p:cMediaNode vol="62000">
                                        <p:cTn display="0" masterRel="sameClick">
                                          <p:stCondLst>
                                            <p:cond evt="begin" delay="0">
                                              <p:tn val="24"/>
                                            </p:cond>
                                          </p:stCondLst>
                                          <p:endCondLst>
                                            <p:cond evt="onStopAudio" delay="0">
                                              <p:tgtEl>
                                                <p:sldTgt/>
                                              </p:tgtEl>
                                            </p:cond>
                                          </p:endCondLst>
                                        </p:cTn>
                                        <p:tgtEl>
                                          <p:sndTgt r:embed="rId4" name="click.wav"/>
                                        </p:tgtEl>
                                      </p:cMediaNode>
                                    </p:audio>
                                  </p:subTnLst>
                                </p:cTn>
                              </p:par>
                            </p:childTnLst>
                          </p:cTn>
                        </p:par>
                        <p:par>
                          <p:cTn id="26" fill="hold">
                            <p:stCondLst>
                              <p:cond delay="6500"/>
                            </p:stCondLst>
                            <p:childTnLst>
                              <p:par>
                                <p:cTn id="27" presetID="1" presetClass="entr" presetSubtype="0" fill="hold" nodeType="afterEffect">
                                  <p:stCondLst>
                                    <p:cond delay="500"/>
                                  </p:stCondLst>
                                  <p:childTnLst>
                                    <p:set>
                                      <p:cBhvr>
                                        <p:cTn id="28" dur="1" fill="hold">
                                          <p:stCondLst>
                                            <p:cond delay="0"/>
                                          </p:stCondLst>
                                        </p:cTn>
                                        <p:tgtEl>
                                          <p:spTgt spid="17"/>
                                        </p:tgtEl>
                                        <p:attrNameLst>
                                          <p:attrName>style.visibility</p:attrName>
                                        </p:attrNameLst>
                                      </p:cBhvr>
                                      <p:to>
                                        <p:strVal val="visible"/>
                                      </p:to>
                                    </p:set>
                                  </p:childTnLst>
                                  <p:subTnLst>
                                    <p:animClr clrSpc="rgb" dir="cw">
                                      <p:cBhvr override="childStyle">
                                        <p:cTn dur="1" fill="hold" display="0" masterRel="nextClick" afterEffect="1"/>
                                        <p:tgtEl>
                                          <p:spTgt spid="17"/>
                                        </p:tgtEl>
                                        <p:attrNameLst>
                                          <p:attrName>ppt_c</p:attrName>
                                        </p:attrNameLst>
                                      </p:cBhvr>
                                      <p:to>
                                        <a:srgbClr val="5F5F5F"/>
                                      </p:to>
                                    </p:animClr>
                                    <p:audio>
                                      <p:cMediaNode vol="62000">
                                        <p:cTn display="0" masterRel="sameClick">
                                          <p:stCondLst>
                                            <p:cond evt="begin" delay="0">
                                              <p:tn val="27"/>
                                            </p:cond>
                                          </p:stCondLst>
                                          <p:endCondLst>
                                            <p:cond evt="onStopAudio" delay="0">
                                              <p:tgtEl>
                                                <p:sldTgt/>
                                              </p:tgtEl>
                                            </p:cond>
                                          </p:endCondLst>
                                        </p:cTn>
                                        <p:tgtEl>
                                          <p:sndTgt r:embed="rId4" name="click.wav"/>
                                        </p:tgtEl>
                                      </p:cMediaNode>
                                    </p:audio>
                                  </p:subTnLst>
                                </p:cTn>
                              </p:par>
                            </p:childTnLst>
                          </p:cTn>
                        </p:par>
                        <p:par>
                          <p:cTn id="29" fill="hold">
                            <p:stCondLst>
                              <p:cond delay="7000"/>
                            </p:stCondLst>
                            <p:childTnLst>
                              <p:par>
                                <p:cTn id="30" presetID="1" presetClass="entr" presetSubtype="0" fill="hold" nodeType="afterEffect">
                                  <p:stCondLst>
                                    <p:cond delay="500"/>
                                  </p:stCondLst>
                                  <p:childTnLst>
                                    <p:set>
                                      <p:cBhvr>
                                        <p:cTn id="31" dur="1" fill="hold">
                                          <p:stCondLst>
                                            <p:cond delay="0"/>
                                          </p:stCondLst>
                                        </p:cTn>
                                        <p:tgtEl>
                                          <p:spTgt spid="18"/>
                                        </p:tgtEl>
                                        <p:attrNameLst>
                                          <p:attrName>style.visibility</p:attrName>
                                        </p:attrNameLst>
                                      </p:cBhvr>
                                      <p:to>
                                        <p:strVal val="visible"/>
                                      </p:to>
                                    </p:set>
                                  </p:childTnLst>
                                  <p:subTnLst>
                                    <p:animClr clrSpc="rgb" dir="cw">
                                      <p:cBhvr override="childStyle">
                                        <p:cTn dur="1" fill="hold" display="0" masterRel="nextClick" afterEffect="1"/>
                                        <p:tgtEl>
                                          <p:spTgt spid="18"/>
                                        </p:tgtEl>
                                        <p:attrNameLst>
                                          <p:attrName>ppt_c</p:attrName>
                                        </p:attrNameLst>
                                      </p:cBhvr>
                                      <p:to>
                                        <a:srgbClr val="5F5F5F"/>
                                      </p:to>
                                    </p:animClr>
                                    <p:audio>
                                      <p:cMediaNode vol="62000">
                                        <p:cTn display="0" masterRel="sameClick">
                                          <p:stCondLst>
                                            <p:cond evt="begin" delay="0">
                                              <p:tn val="30"/>
                                            </p:cond>
                                          </p:stCondLst>
                                          <p:endCondLst>
                                            <p:cond evt="onStopAudio" delay="0">
                                              <p:tgtEl>
                                                <p:sldTgt/>
                                              </p:tgtEl>
                                            </p:cond>
                                          </p:endCondLst>
                                        </p:cTn>
                                        <p:tgtEl>
                                          <p:sndTgt r:embed="rId4" name="click.wav"/>
                                        </p:tgtEl>
                                      </p:cMediaNode>
                                    </p:audio>
                                  </p:subTnLst>
                                </p:cTn>
                              </p:par>
                            </p:childTnLst>
                          </p:cTn>
                        </p:par>
                        <p:par>
                          <p:cTn id="32" fill="hold">
                            <p:stCondLst>
                              <p:cond delay="7500"/>
                            </p:stCondLst>
                            <p:childTnLst>
                              <p:par>
                                <p:cTn id="33" presetID="1" presetClass="entr" presetSubtype="0" fill="hold" nodeType="afterEffect">
                                  <p:stCondLst>
                                    <p:cond delay="500"/>
                                  </p:stCondLst>
                                  <p:childTnLst>
                                    <p:set>
                                      <p:cBhvr>
                                        <p:cTn id="34" dur="1" fill="hold">
                                          <p:stCondLst>
                                            <p:cond delay="0"/>
                                          </p:stCondLst>
                                        </p:cTn>
                                        <p:tgtEl>
                                          <p:spTgt spid="19"/>
                                        </p:tgtEl>
                                        <p:attrNameLst>
                                          <p:attrName>style.visibility</p:attrName>
                                        </p:attrNameLst>
                                      </p:cBhvr>
                                      <p:to>
                                        <p:strVal val="visible"/>
                                      </p:to>
                                    </p:set>
                                  </p:childTnLst>
                                  <p:subTnLst>
                                    <p:animClr clrSpc="rgb" dir="cw">
                                      <p:cBhvr override="childStyle">
                                        <p:cTn dur="1" fill="hold" display="0" masterRel="nextClick" afterEffect="1"/>
                                        <p:tgtEl>
                                          <p:spTgt spid="19"/>
                                        </p:tgtEl>
                                        <p:attrNameLst>
                                          <p:attrName>ppt_c</p:attrName>
                                        </p:attrNameLst>
                                      </p:cBhvr>
                                      <p:to>
                                        <a:srgbClr val="5F5F5F"/>
                                      </p:to>
                                    </p:animClr>
                                    <p:audio>
                                      <p:cMediaNode vol="62000">
                                        <p:cTn display="0" masterRel="sameClick">
                                          <p:stCondLst>
                                            <p:cond evt="begin" delay="0">
                                              <p:tn val="33"/>
                                            </p:cond>
                                          </p:stCondLst>
                                          <p:endCondLst>
                                            <p:cond evt="onStopAudio" delay="0">
                                              <p:tgtEl>
                                                <p:sldTgt/>
                                              </p:tgtEl>
                                            </p:cond>
                                          </p:endCondLst>
                                        </p:cTn>
                                        <p:tgtEl>
                                          <p:sndTgt r:embed="rId4" name="click.wav"/>
                                        </p:tgtEl>
                                      </p:cMediaNode>
                                    </p:audio>
                                  </p:subTnLst>
                                </p:cTn>
                              </p:par>
                            </p:childTnLst>
                          </p:cTn>
                        </p:par>
                        <p:par>
                          <p:cTn id="35" fill="hold">
                            <p:stCondLst>
                              <p:cond delay="8000"/>
                            </p:stCondLst>
                            <p:childTnLst>
                              <p:par>
                                <p:cTn id="36" presetID="1" presetClass="entr" presetSubtype="0" fill="hold" nodeType="afterEffect">
                                  <p:stCondLst>
                                    <p:cond delay="500"/>
                                  </p:stCondLst>
                                  <p:childTnLst>
                                    <p:set>
                                      <p:cBhvr>
                                        <p:cTn id="37" dur="1" fill="hold">
                                          <p:stCondLst>
                                            <p:cond delay="0"/>
                                          </p:stCondLst>
                                        </p:cTn>
                                        <p:tgtEl>
                                          <p:spTgt spid="20"/>
                                        </p:tgtEl>
                                        <p:attrNameLst>
                                          <p:attrName>style.visibility</p:attrName>
                                        </p:attrNameLst>
                                      </p:cBhvr>
                                      <p:to>
                                        <p:strVal val="visible"/>
                                      </p:to>
                                    </p:set>
                                  </p:childTnLst>
                                  <p:subTnLst>
                                    <p:animClr clrSpc="rgb" dir="cw">
                                      <p:cBhvr override="childStyle">
                                        <p:cTn dur="1" fill="hold" display="0" masterRel="nextClick" afterEffect="1"/>
                                        <p:tgtEl>
                                          <p:spTgt spid="20"/>
                                        </p:tgtEl>
                                        <p:attrNameLst>
                                          <p:attrName>ppt_c</p:attrName>
                                        </p:attrNameLst>
                                      </p:cBhvr>
                                      <p:to>
                                        <a:srgbClr val="5F5F5F"/>
                                      </p:to>
                                    </p:animClr>
                                    <p:audio>
                                      <p:cMediaNode vol="62000">
                                        <p:cTn display="0" masterRel="sameClick">
                                          <p:stCondLst>
                                            <p:cond evt="begin" delay="0">
                                              <p:tn val="36"/>
                                            </p:cond>
                                          </p:stCondLst>
                                          <p:endCondLst>
                                            <p:cond evt="onStopAudio" delay="0">
                                              <p:tgtEl>
                                                <p:sldTgt/>
                                              </p:tgtEl>
                                            </p:cond>
                                          </p:endCondLst>
                                        </p:cTn>
                                        <p:tgtEl>
                                          <p:sndTgt r:embed="rId4" name="click.wav"/>
                                        </p:tgtEl>
                                      </p:cMediaNode>
                                    </p:audio>
                                  </p:subTnLst>
                                </p:cTn>
                              </p:par>
                            </p:childTnLst>
                          </p:cTn>
                        </p:par>
                        <p:par>
                          <p:cTn id="38" fill="hold">
                            <p:stCondLst>
                              <p:cond delay="8500"/>
                            </p:stCondLst>
                            <p:childTnLst>
                              <p:par>
                                <p:cTn id="39" presetID="1" presetClass="entr" presetSubtype="0" fill="hold" nodeType="afterEffect">
                                  <p:stCondLst>
                                    <p:cond delay="500"/>
                                  </p:stCondLst>
                                  <p:childTnLst>
                                    <p:set>
                                      <p:cBhvr>
                                        <p:cTn id="40" dur="1" fill="hold">
                                          <p:stCondLst>
                                            <p:cond delay="0"/>
                                          </p:stCondLst>
                                        </p:cTn>
                                        <p:tgtEl>
                                          <p:spTgt spid="22"/>
                                        </p:tgtEl>
                                        <p:attrNameLst>
                                          <p:attrName>style.visibility</p:attrName>
                                        </p:attrNameLst>
                                      </p:cBhvr>
                                      <p:to>
                                        <p:strVal val="visible"/>
                                      </p:to>
                                    </p:set>
                                  </p:childTnLst>
                                  <p:subTnLst>
                                    <p:animClr clrSpc="rgb" dir="cw">
                                      <p:cBhvr override="childStyle">
                                        <p:cTn dur="1" fill="hold" display="0" masterRel="nextClick" afterEffect="1"/>
                                        <p:tgtEl>
                                          <p:spTgt spid="22"/>
                                        </p:tgtEl>
                                        <p:attrNameLst>
                                          <p:attrName>ppt_c</p:attrName>
                                        </p:attrNameLst>
                                      </p:cBhvr>
                                      <p:to>
                                        <a:srgbClr val="5F5F5F"/>
                                      </p:to>
                                    </p:animClr>
                                    <p:audio>
                                      <p:cMediaNode vol="62000">
                                        <p:cTn display="0" masterRel="sameClick">
                                          <p:stCondLst>
                                            <p:cond evt="begin" delay="0">
                                              <p:tn val="39"/>
                                            </p:cond>
                                          </p:stCondLst>
                                          <p:endCondLst>
                                            <p:cond evt="onStopAudio" delay="0">
                                              <p:tgtEl>
                                                <p:sldTgt/>
                                              </p:tgtEl>
                                            </p:cond>
                                          </p:endCondLst>
                                        </p:cTn>
                                        <p:tgtEl>
                                          <p:sndTgt r:embed="rId4" name="click.wav"/>
                                        </p:tgtEl>
                                      </p:cMediaNode>
                                    </p:audio>
                                  </p:subTnLst>
                                </p:cTn>
                              </p:par>
                            </p:childTnLst>
                          </p:cTn>
                        </p:par>
                        <p:par>
                          <p:cTn id="41" fill="hold">
                            <p:stCondLst>
                              <p:cond delay="9000"/>
                            </p:stCondLst>
                            <p:childTnLst>
                              <p:par>
                                <p:cTn id="42" presetID="1" presetClass="entr" presetSubtype="0" fill="hold" nodeType="afterEffect">
                                  <p:stCondLst>
                                    <p:cond delay="500"/>
                                  </p:stCondLst>
                                  <p:childTnLst>
                                    <p:set>
                                      <p:cBhvr>
                                        <p:cTn id="43" dur="1" fill="hold">
                                          <p:stCondLst>
                                            <p:cond delay="0"/>
                                          </p:stCondLst>
                                        </p:cTn>
                                        <p:tgtEl>
                                          <p:spTgt spid="21"/>
                                        </p:tgtEl>
                                        <p:attrNameLst>
                                          <p:attrName>style.visibility</p:attrName>
                                        </p:attrNameLst>
                                      </p:cBhvr>
                                      <p:to>
                                        <p:strVal val="visible"/>
                                      </p:to>
                                    </p:set>
                                  </p:childTnLst>
                                  <p:subTnLst>
                                    <p:animClr clrSpc="rgb" dir="cw">
                                      <p:cBhvr override="childStyle">
                                        <p:cTn dur="1" fill="hold" display="0" masterRel="nextClick" afterEffect="1"/>
                                        <p:tgtEl>
                                          <p:spTgt spid="21"/>
                                        </p:tgtEl>
                                        <p:attrNameLst>
                                          <p:attrName>ppt_c</p:attrName>
                                        </p:attrNameLst>
                                      </p:cBhvr>
                                      <p:to>
                                        <a:srgbClr val="5F5F5F"/>
                                      </p:to>
                                    </p:animClr>
                                    <p:audio>
                                      <p:cMediaNode vol="62000">
                                        <p:cTn display="0" masterRel="sameClick">
                                          <p:stCondLst>
                                            <p:cond evt="begin" delay="0">
                                              <p:tn val="42"/>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26</TotalTime>
  <Words>206</Words>
  <Application>Microsoft Office PowerPoint</Application>
  <PresentationFormat>On-screen Show (4:3)</PresentationFormat>
  <Paragraphs>25</Paragraphs>
  <Slides>6</Slides>
  <Notes>0</Notes>
  <HiddenSlides>0</HiddenSlides>
  <MMClips>0</MMClips>
  <ScaleCrop>false</ScaleCrop>
  <HeadingPairs>
    <vt:vector size="4" baseType="variant">
      <vt:variant>
        <vt:lpstr>Theme</vt:lpstr>
      </vt:variant>
      <vt:variant>
        <vt:i4>2</vt:i4>
      </vt:variant>
      <vt:variant>
        <vt:lpstr>Slide Titles</vt:lpstr>
      </vt:variant>
      <vt:variant>
        <vt:i4>6</vt:i4>
      </vt:variant>
    </vt:vector>
  </HeadingPairs>
  <TitlesOfParts>
    <vt:vector size="8" baseType="lpstr">
      <vt:lpstr>Office Theme</vt:lpstr>
      <vt:lpstr>Default Design</vt:lpstr>
      <vt:lpstr>PowerPoint Presentation</vt:lpstr>
      <vt:lpstr>PowerPoint Presentation</vt:lpstr>
      <vt:lpstr>PowerPoint Presentation</vt:lpstr>
      <vt:lpstr>PowerPoint Presentation</vt:lpstr>
      <vt:lpstr>PowerPoint Presentation</vt:lpstr>
      <vt:lpstr>PowerPoint Presentation</vt:lpstr>
    </vt:vector>
  </TitlesOfParts>
  <Company>Winthrop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Daley, Gwen Marie</dc:creator>
  <cp:lastModifiedBy>Daley, Gwen Marie</cp:lastModifiedBy>
  <cp:revision>5</cp:revision>
  <dcterms:created xsi:type="dcterms:W3CDTF">2012-02-20T13:25:32Z</dcterms:created>
  <dcterms:modified xsi:type="dcterms:W3CDTF">2012-02-20T13:52:00Z</dcterms:modified>
</cp:coreProperties>
</file>