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4" r:id="rId2"/>
    <p:sldId id="283" r:id="rId3"/>
    <p:sldId id="261" r:id="rId4"/>
    <p:sldId id="266" r:id="rId5"/>
    <p:sldId id="257" r:id="rId6"/>
    <p:sldId id="268" r:id="rId7"/>
    <p:sldId id="281" r:id="rId8"/>
    <p:sldId id="260" r:id="rId9"/>
    <p:sldId id="258" r:id="rId10"/>
    <p:sldId id="269" r:id="rId11"/>
    <p:sldId id="282" r:id="rId12"/>
    <p:sldId id="278" r:id="rId13"/>
    <p:sldId id="277" r:id="rId14"/>
    <p:sldId id="259" r:id="rId15"/>
    <p:sldId id="265" r:id="rId16"/>
    <p:sldId id="264" r:id="rId17"/>
    <p:sldId id="271" r:id="rId18"/>
    <p:sldId id="273" r:id="rId19"/>
    <p:sldId id="270" r:id="rId20"/>
    <p:sldId id="274" r:id="rId21"/>
    <p:sldId id="279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5536"/>
    <a:srgbClr val="AC9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96" autoAdjust="0"/>
  </p:normalViewPr>
  <p:slideViewPr>
    <p:cSldViewPr snapToGrid="0" snapToObjects="1">
      <p:cViewPr varScale="1">
        <p:scale>
          <a:sx n="85" d="100"/>
          <a:sy n="85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3C9DF-9D67-264F-A73F-606406B06EB0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ADAFC-030F-3A4A-BEF1-AD0EADC39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66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FIRST TWO SLIDES ARE FOR THE SERC WORKSHOP ONLY, FEBRUARY 2012.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WCSE - F. Jones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4A0A1D8-4A3A-4110-9F01-A371D1D5F046}" type="datetime1">
              <a:rPr lang="en-US" smtClean="0"/>
              <a:pPr>
                <a:defRPr/>
              </a:pPr>
              <a:t>3/5/2012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Grid removed to</a:t>
            </a:r>
            <a:r>
              <a:rPr lang="en-US" baseline="0" dirty="0" smtClean="0"/>
              <a:t> remove temptation that the grid represents something important.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possible, well articulated, description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biozones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Page 2 of 3;</a:t>
            </a:r>
            <a:r>
              <a:rPr lang="en-US" baseline="0" dirty="0" smtClean="0"/>
              <a:t> </a:t>
            </a:r>
            <a:r>
              <a:rPr lang="en-US" dirty="0" smtClean="0"/>
              <a:t>Worksheet handed out,</a:t>
            </a:r>
            <a:r>
              <a:rPr lang="en-US" baseline="0" dirty="0" smtClean="0"/>
              <a:t> one per group.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Page 3 of 3;</a:t>
            </a:r>
            <a:r>
              <a:rPr lang="en-US" baseline="0" dirty="0" smtClean="0"/>
              <a:t> </a:t>
            </a:r>
            <a:r>
              <a:rPr lang="en-US" dirty="0" smtClean="0"/>
              <a:t>Worksheet handed out,</a:t>
            </a:r>
            <a:r>
              <a:rPr lang="en-US" baseline="0" dirty="0" smtClean="0"/>
              <a:t> one per group.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03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037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4ED51A-5441-0D4F-9642-528408CEBC3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4ED51A-5441-0D4F-9642-528408CEBC35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 suggest the following options: </a:t>
            </a:r>
          </a:p>
          <a:p>
            <a:pPr marL="457200" indent="-457200">
              <a:buFontTx/>
              <a:buAutoNum type="alphaUcPeriod"/>
            </a:pPr>
            <a:r>
              <a:rPr lang="en-US" sz="1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Any of logs 1,2,3, or 4 indicate that sea level is rising.</a:t>
            </a:r>
          </a:p>
          <a:p>
            <a:pPr marL="457200" indent="-457200">
              <a:buFontTx/>
              <a:buAutoNum type="alphaUcPeriod"/>
            </a:pPr>
            <a:r>
              <a:rPr lang="en-US" sz="1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Any of logs 1,2,3, or 4 indicate that sea level is falling</a:t>
            </a:r>
          </a:p>
          <a:p>
            <a:pPr marL="457200" indent="-457200">
              <a:buFontTx/>
              <a:buAutoNum type="alphaUcPeriod"/>
            </a:pPr>
            <a:r>
              <a:rPr lang="en-US" sz="1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Logs 1 &amp; 2 show</a:t>
            </a:r>
            <a:r>
              <a:rPr lang="en-US" sz="1200" baseline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sea level is lower than in logs 3 and 4.</a:t>
            </a:r>
            <a:endParaRPr lang="en-US" sz="12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1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Fossil X is found in the Park Shale</a:t>
            </a:r>
          </a:p>
          <a:p>
            <a:pPr marL="457200" indent="-457200">
              <a:buFontTx/>
              <a:buAutoNum type="alphaUcPeriod"/>
            </a:pPr>
            <a:r>
              <a:rPr lang="en-US" sz="1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Fossil B is found in three different formations.</a:t>
            </a:r>
          </a:p>
          <a:p>
            <a:pPr marL="457200" indent="-457200">
              <a:buFontTx/>
              <a:buAutoNum type="alphaUcPeriod"/>
            </a:pPr>
            <a:endParaRPr lang="en-US" sz="12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4ED51A-5441-0D4F-9642-528408CEBC35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4ED51A-5441-0D4F-9642-528408CEBC3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4ED51A-5441-0D4F-9642-528408CEBC3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Reworded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 bit </a:t>
            </a:r>
            <a:r>
              <a:rPr lang="en-US" baseline="0" smtClean="0">
                <a:latin typeface="Calibri" charset="0"/>
                <a:ea typeface="ＭＳ Ｐゴシック" charset="0"/>
                <a:cs typeface="ＭＳ Ｐゴシック" charset="0"/>
              </a:rPr>
              <a:t>for clarity.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THIS IS THE FIRST PASS. </a:t>
            </a:r>
            <a:r>
              <a:rPr lang="en-US" smtClean="0"/>
              <a:t>WE FOUND IT TOO LONG FOR 50 MINUTES AND NEXT</a:t>
            </a:r>
            <a:r>
              <a:rPr lang="en-US" baseline="0" smtClean="0"/>
              <a:t> TIME WE WILL REDUCE THE NUMBER OF TASKS.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4ED51A-5441-0D4F-9642-528408CEBC35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505A88-C772-7F46-8FD2-9CC59266D8F5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FJ </a:t>
            </a:r>
          </a:p>
          <a:p>
            <a:pPr>
              <a:buFontTx/>
              <a:buChar char="-"/>
            </a:pPr>
            <a:r>
              <a:rPr lang="en-US" dirty="0" smtClean="0"/>
              <a:t> Tweaked the lines</a:t>
            </a:r>
            <a:r>
              <a:rPr lang="en-US" baseline="0" dirty="0" smtClean="0"/>
              <a:t> and fonts to make them more visible </a:t>
            </a:r>
          </a:p>
          <a:p>
            <a:pPr>
              <a:buFontTx/>
              <a:buChar char="-"/>
            </a:pPr>
            <a:r>
              <a:rPr lang="en-US" baseline="0" dirty="0" smtClean="0"/>
              <a:t> added grid to help compare different ranges for transfer to worksheets.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4ED51A-5441-0D4F-9642-528408CEBC3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FJ </a:t>
            </a:r>
          </a:p>
          <a:p>
            <a:pPr>
              <a:buFontTx/>
              <a:buChar char="-"/>
            </a:pPr>
            <a:r>
              <a:rPr lang="en-US" dirty="0" smtClean="0"/>
              <a:t> Tweaked the lines</a:t>
            </a:r>
            <a:r>
              <a:rPr lang="en-US" baseline="0" dirty="0" smtClean="0"/>
              <a:t> and fonts to make them more visible </a:t>
            </a:r>
          </a:p>
          <a:p>
            <a:pPr>
              <a:buFontTx/>
              <a:buChar char="-"/>
            </a:pPr>
            <a:r>
              <a:rPr lang="en-US" baseline="0" dirty="0" smtClean="0"/>
              <a:t> added grid to help compare different ranges for transfer to worksheets.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Page 1 of 3;</a:t>
            </a:r>
            <a:r>
              <a:rPr lang="en-US" baseline="0" dirty="0" smtClean="0"/>
              <a:t> </a:t>
            </a:r>
            <a:r>
              <a:rPr lang="en-US" dirty="0" smtClean="0"/>
              <a:t>Worksheet </a:t>
            </a:r>
            <a:r>
              <a:rPr lang="en-US" dirty="0" smtClean="0"/>
              <a:t>handed out,</a:t>
            </a:r>
            <a:r>
              <a:rPr lang="en-US" baseline="0" dirty="0" smtClean="0"/>
              <a:t> one per </a:t>
            </a:r>
            <a:r>
              <a:rPr lang="en-US" baseline="0" dirty="0" smtClean="0"/>
              <a:t>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4ED51A-5441-0D4F-9642-528408CEBC3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4ED51A-5441-0D4F-9642-528408CEBC3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0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19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48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25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5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52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65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58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10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os.ubc.ca/about/faculty/F.Jones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eos.ubc.ca/about/faculty/S.Sutherlan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05800" cy="2057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Sharing what we do</a:t>
            </a:r>
            <a:br>
              <a:rPr lang="en-US" sz="3200" b="1" dirty="0" smtClean="0"/>
            </a:br>
            <a:r>
              <a:rPr lang="en-US" sz="3200" b="1" dirty="0" smtClean="0"/>
              <a:t>~</a:t>
            </a:r>
            <a:br>
              <a:rPr lang="en-US" sz="3200" b="1" dirty="0" smtClean="0"/>
            </a:br>
            <a:r>
              <a:rPr lang="en-US" sz="3200" b="1" dirty="0" smtClean="0"/>
              <a:t>Wrestling with Time using 50 minute group activities for hundreds of students. </a:t>
            </a:r>
            <a:endParaRPr lang="en-CA" sz="3200" b="1" dirty="0"/>
          </a:p>
        </p:txBody>
      </p:sp>
      <p:pic>
        <p:nvPicPr>
          <p:cNvPr id="4" name="Picture 3" descr="D:\currentprojects\eossei\projects\SciThink\AGU\ubcblue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172200"/>
            <a:ext cx="3962400" cy="611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7" descr="D:\currentprojects\eossei\admin\PR\cwsei-neweos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620000" y="57062"/>
            <a:ext cx="1447800" cy="7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00" y="76200"/>
            <a:ext cx="1295400" cy="4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224135"/>
            <a:ext cx="4116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Dep’t Earth and Ocean Sciences</a:t>
            </a:r>
            <a:endParaRPr lang="en-CA" sz="2000" b="1" dirty="0">
              <a:solidFill>
                <a:schemeClr val="tx2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 r="85937"/>
          <a:stretch>
            <a:fillRect/>
          </a:stretch>
        </p:blipFill>
        <p:spPr bwMode="auto">
          <a:xfrm>
            <a:off x="0" y="6096000"/>
            <a:ext cx="91848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4521200"/>
            <a:ext cx="6858000" cy="11176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Stuart Sutherland: </a:t>
            </a:r>
            <a:r>
              <a:rPr lang="en-US" sz="2000" u="sng" dirty="0" smtClean="0">
                <a:hlinkClick r:id="rId7"/>
              </a:rPr>
              <a:t>http://www.eos.ubc.ca/about/faculty/S.Sutherland.html</a:t>
            </a:r>
            <a:endParaRPr lang="en-US" sz="2000" dirty="0" smtClean="0"/>
          </a:p>
          <a:p>
            <a:r>
              <a:rPr lang="en-US" sz="2000" dirty="0" smtClean="0"/>
              <a:t>Francis Jones: </a:t>
            </a:r>
            <a:r>
              <a:rPr lang="en-US" sz="2000" u="sng" dirty="0" smtClean="0">
                <a:hlinkClick r:id="rId8"/>
              </a:rPr>
              <a:t>http://www.eos.ubc.ca/about/faculty/F.Jones.html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Department of Earth and Ocean Sciences, UBC.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71438" y="803014"/>
            <a:ext cx="9037637" cy="72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&gt;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cs typeface="Calibri" charset="0"/>
              </a:rPr>
              <a:t>clicker: 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To construct a base of range </a:t>
            </a:r>
            <a:r>
              <a:rPr lang="en-US" sz="2800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biozone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 for B, </a:t>
            </a:r>
            <a:b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what extra information do you need ?</a:t>
            </a:r>
            <a:endParaRPr lang="en-US" sz="2800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303192" y="2252504"/>
            <a:ext cx="7499038" cy="22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eaLnBrk="1" hangingPunct="1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 abundance of the fossil through time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An understanding of the environment the creature lived in 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Radiometric dates associated with the range of fossil B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Radiometric dates associated with the range of fossil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 eaLnBrk="1" hangingPunct="1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Do not need any extra information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3304" y="5621791"/>
            <a:ext cx="238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Solo first … </a:t>
            </a:r>
          </a:p>
          <a:p>
            <a:r>
              <a:rPr lang="en-US" sz="1400" dirty="0" smtClean="0"/>
              <a:t>- Peer discussion, then revote.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504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71438" y="803014"/>
            <a:ext cx="9037637" cy="72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&gt;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cs typeface="Calibri" charset="0"/>
              </a:rPr>
              <a:t>clicker: 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To construct a base of range </a:t>
            </a:r>
            <a:r>
              <a:rPr lang="en-US" sz="2800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biozone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 for B, </a:t>
            </a:r>
            <a:b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what extra information do you need ?</a:t>
            </a:r>
            <a:endParaRPr lang="en-US" sz="2800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303192" y="2252504"/>
            <a:ext cx="7499038" cy="22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eaLnBrk="1" hangingPunct="1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 abundance of the fossil through time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An understanding of the environment the creature lived in 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Radiometric dates associated with the range of fossil B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Radiometric dates associated with the range of fossil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 eaLnBrk="1" hangingPunct="1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Do not need any extra information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6050" y="3951619"/>
            <a:ext cx="1217142" cy="70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93304" y="5621791"/>
            <a:ext cx="23815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Strategy:   </a:t>
            </a:r>
            <a:r>
              <a:rPr lang="en-US" sz="1400" dirty="0" err="1" smtClean="0"/>
              <a:t>Hardish</a:t>
            </a:r>
            <a:r>
              <a:rPr lang="en-US" sz="1400" dirty="0" smtClean="0"/>
              <a:t> question: </a:t>
            </a:r>
          </a:p>
          <a:p>
            <a:r>
              <a:rPr lang="en-US" sz="1400" dirty="0" smtClean="0"/>
              <a:t>- Solo first … </a:t>
            </a:r>
          </a:p>
          <a:p>
            <a:r>
              <a:rPr lang="en-US" sz="1400" dirty="0" smtClean="0"/>
              <a:t>- Peer discussion, then revote.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133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20"/>
          <p:cNvSpPr>
            <a:spLocks noChangeShapeType="1"/>
          </p:cNvSpPr>
          <p:nvPr/>
        </p:nvSpPr>
        <p:spPr bwMode="auto">
          <a:xfrm>
            <a:off x="7010400" y="1447800"/>
            <a:ext cx="0" cy="3581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grpSp>
        <p:nvGrpSpPr>
          <p:cNvPr id="2" name="Group 35"/>
          <p:cNvGrpSpPr/>
          <p:nvPr/>
        </p:nvGrpSpPr>
        <p:grpSpPr>
          <a:xfrm>
            <a:off x="5457825" y="2743200"/>
            <a:ext cx="277640" cy="2334399"/>
            <a:chOff x="5457825" y="2743200"/>
            <a:chExt cx="277640" cy="2334399"/>
          </a:xfrm>
        </p:grpSpPr>
        <p:sp>
          <p:nvSpPr>
            <p:cNvPr id="37921" name="Line 12"/>
            <p:cNvSpPr>
              <a:spLocks noChangeShapeType="1"/>
            </p:cNvSpPr>
            <p:nvPr/>
          </p:nvSpPr>
          <p:spPr bwMode="auto">
            <a:xfrm flipV="1">
              <a:off x="5562600" y="2743200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22" name="Rectangle 22"/>
            <p:cNvSpPr>
              <a:spLocks noChangeArrowheads="1"/>
            </p:cNvSpPr>
            <p:nvPr/>
          </p:nvSpPr>
          <p:spPr bwMode="auto">
            <a:xfrm>
              <a:off x="5457825" y="480060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A</a:t>
              </a:r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3171825" y="3505200"/>
            <a:ext cx="271228" cy="1572399"/>
            <a:chOff x="3171825" y="3505200"/>
            <a:chExt cx="271228" cy="1572399"/>
          </a:xfrm>
        </p:grpSpPr>
        <p:sp>
          <p:nvSpPr>
            <p:cNvPr id="37919" name="Line 9"/>
            <p:cNvSpPr>
              <a:spLocks noChangeShapeType="1"/>
            </p:cNvSpPr>
            <p:nvPr/>
          </p:nvSpPr>
          <p:spPr bwMode="auto">
            <a:xfrm flipV="1">
              <a:off x="3292828" y="35052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20" name="Rectangle 23"/>
            <p:cNvSpPr>
              <a:spLocks noChangeArrowheads="1"/>
            </p:cNvSpPr>
            <p:nvPr/>
          </p:nvSpPr>
          <p:spPr bwMode="auto">
            <a:xfrm>
              <a:off x="3171825" y="4800600"/>
              <a:ext cx="2712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B</a:t>
              </a: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2147888" y="1905000"/>
            <a:ext cx="266420" cy="3172599"/>
            <a:chOff x="2147888" y="1905000"/>
            <a:chExt cx="266420" cy="3172599"/>
          </a:xfrm>
        </p:grpSpPr>
        <p:sp>
          <p:nvSpPr>
            <p:cNvPr id="37917" name="Line 15"/>
            <p:cNvSpPr>
              <a:spLocks noChangeShapeType="1"/>
            </p:cNvSpPr>
            <p:nvPr/>
          </p:nvSpPr>
          <p:spPr bwMode="auto">
            <a:xfrm flipV="1">
              <a:off x="2240938" y="1905000"/>
              <a:ext cx="0" cy="2590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8" name="Rectangle 24"/>
            <p:cNvSpPr>
              <a:spLocks noChangeArrowheads="1"/>
            </p:cNvSpPr>
            <p:nvPr/>
          </p:nvSpPr>
          <p:spPr bwMode="auto">
            <a:xfrm>
              <a:off x="2147888" y="4800600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C</a:t>
              </a: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4905375" y="2057400"/>
            <a:ext cx="282450" cy="3020199"/>
            <a:chOff x="4905375" y="2057400"/>
            <a:chExt cx="282450" cy="3020199"/>
          </a:xfrm>
        </p:grpSpPr>
        <p:sp>
          <p:nvSpPr>
            <p:cNvPr id="37915" name="Line 6"/>
            <p:cNvSpPr>
              <a:spLocks noChangeShapeType="1"/>
            </p:cNvSpPr>
            <p:nvPr/>
          </p:nvSpPr>
          <p:spPr bwMode="auto">
            <a:xfrm flipV="1">
              <a:off x="4982634" y="2057400"/>
              <a:ext cx="0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6" name="Rectangle 25"/>
            <p:cNvSpPr>
              <a:spLocks noChangeArrowheads="1"/>
            </p:cNvSpPr>
            <p:nvPr/>
          </p:nvSpPr>
          <p:spPr bwMode="auto">
            <a:xfrm>
              <a:off x="4905375" y="480060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D</a:t>
              </a: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1600200" y="3581400"/>
            <a:ext cx="260008" cy="1496199"/>
            <a:chOff x="1600200" y="3581400"/>
            <a:chExt cx="260008" cy="1496199"/>
          </a:xfrm>
        </p:grpSpPr>
        <p:sp>
          <p:nvSpPr>
            <p:cNvPr id="37913" name="Line 7"/>
            <p:cNvSpPr>
              <a:spLocks noChangeShapeType="1"/>
            </p:cNvSpPr>
            <p:nvPr/>
          </p:nvSpPr>
          <p:spPr bwMode="auto">
            <a:xfrm flipV="1">
              <a:off x="1693687" y="3581400"/>
              <a:ext cx="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1600200" y="4800600"/>
              <a:ext cx="2600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E</a:t>
              </a: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6011863" y="762000"/>
            <a:ext cx="255198" cy="4315599"/>
            <a:chOff x="6011863" y="762000"/>
            <a:chExt cx="255198" cy="4315599"/>
          </a:xfrm>
        </p:grpSpPr>
        <p:sp>
          <p:nvSpPr>
            <p:cNvPr id="37911" name="Line 10"/>
            <p:cNvSpPr>
              <a:spLocks noChangeShapeType="1"/>
            </p:cNvSpPr>
            <p:nvPr/>
          </p:nvSpPr>
          <p:spPr bwMode="auto">
            <a:xfrm flipV="1">
              <a:off x="6050140" y="762000"/>
              <a:ext cx="0" cy="2057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6011863" y="4800600"/>
              <a:ext cx="2551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F</a:t>
              </a: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2701925" y="2743200"/>
            <a:ext cx="282450" cy="2334399"/>
            <a:chOff x="2701925" y="2743200"/>
            <a:chExt cx="282450" cy="2334399"/>
          </a:xfrm>
        </p:grpSpPr>
        <p:sp>
          <p:nvSpPr>
            <p:cNvPr id="37909" name="Line 11"/>
            <p:cNvSpPr>
              <a:spLocks noChangeShapeType="1"/>
            </p:cNvSpPr>
            <p:nvPr/>
          </p:nvSpPr>
          <p:spPr bwMode="auto">
            <a:xfrm flipV="1">
              <a:off x="2843742" y="2743200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0" name="Rectangle 28"/>
            <p:cNvSpPr>
              <a:spLocks noChangeArrowheads="1"/>
            </p:cNvSpPr>
            <p:nvPr/>
          </p:nvSpPr>
          <p:spPr bwMode="auto">
            <a:xfrm>
              <a:off x="2701925" y="480060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G</a:t>
              </a:r>
            </a:p>
          </p:txBody>
        </p:sp>
      </p:grpSp>
      <p:grpSp>
        <p:nvGrpSpPr>
          <p:cNvPr id="9" name="Group 42"/>
          <p:cNvGrpSpPr/>
          <p:nvPr/>
        </p:nvGrpSpPr>
        <p:grpSpPr>
          <a:xfrm>
            <a:off x="6553200" y="2057400"/>
            <a:ext cx="226344" cy="3020199"/>
            <a:chOff x="6553200" y="2057400"/>
            <a:chExt cx="226344" cy="3020199"/>
          </a:xfrm>
        </p:grpSpPr>
        <p:sp>
          <p:nvSpPr>
            <p:cNvPr id="37907" name="Line 13"/>
            <p:cNvSpPr>
              <a:spLocks noChangeShapeType="1"/>
            </p:cNvSpPr>
            <p:nvPr/>
          </p:nvSpPr>
          <p:spPr bwMode="auto">
            <a:xfrm flipV="1">
              <a:off x="6644923" y="2057400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08" name="Rectangle 30"/>
            <p:cNvSpPr>
              <a:spLocks noChangeArrowheads="1"/>
            </p:cNvSpPr>
            <p:nvPr/>
          </p:nvSpPr>
          <p:spPr bwMode="auto">
            <a:xfrm>
              <a:off x="6553200" y="4800600"/>
              <a:ext cx="2263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I</a:t>
              </a:r>
            </a:p>
          </p:txBody>
        </p:sp>
      </p:grpSp>
      <p:grpSp>
        <p:nvGrpSpPr>
          <p:cNvPr id="10" name="Group 43"/>
          <p:cNvGrpSpPr/>
          <p:nvPr/>
        </p:nvGrpSpPr>
        <p:grpSpPr>
          <a:xfrm>
            <a:off x="3733800" y="2667000"/>
            <a:ext cx="235962" cy="2410599"/>
            <a:chOff x="3733800" y="2667000"/>
            <a:chExt cx="235962" cy="2410599"/>
          </a:xfrm>
        </p:grpSpPr>
        <p:sp>
          <p:nvSpPr>
            <p:cNvPr id="37905" name="Line 14"/>
            <p:cNvSpPr>
              <a:spLocks noChangeShapeType="1"/>
            </p:cNvSpPr>
            <p:nvPr/>
          </p:nvSpPr>
          <p:spPr bwMode="auto">
            <a:xfrm flipV="1">
              <a:off x="3886200" y="2667000"/>
              <a:ext cx="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06" name="Rectangle 31"/>
            <p:cNvSpPr>
              <a:spLocks noChangeArrowheads="1"/>
            </p:cNvSpPr>
            <p:nvPr/>
          </p:nvSpPr>
          <p:spPr bwMode="auto">
            <a:xfrm>
              <a:off x="3733800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J</a:t>
              </a:r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4351338" y="3352800"/>
            <a:ext cx="282450" cy="1724799"/>
            <a:chOff x="4351338" y="3352800"/>
            <a:chExt cx="282450" cy="1724799"/>
          </a:xfrm>
        </p:grpSpPr>
        <p:sp>
          <p:nvSpPr>
            <p:cNvPr id="37903" name="Rectangle 29"/>
            <p:cNvSpPr>
              <a:spLocks noChangeArrowheads="1"/>
            </p:cNvSpPr>
            <p:nvPr/>
          </p:nvSpPr>
          <p:spPr bwMode="auto">
            <a:xfrm>
              <a:off x="4351338" y="480060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H</a:t>
              </a:r>
            </a:p>
          </p:txBody>
        </p:sp>
        <p:sp>
          <p:nvSpPr>
            <p:cNvPr id="37904" name="Line 9"/>
            <p:cNvSpPr>
              <a:spLocks noChangeShapeType="1"/>
            </p:cNvSpPr>
            <p:nvPr/>
          </p:nvSpPr>
          <p:spPr bwMode="auto">
            <a:xfrm flipV="1">
              <a:off x="4503033" y="33528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</p:grpSp>
      <p:sp>
        <p:nvSpPr>
          <p:cNvPr id="37900" name="Rectangle 47"/>
          <p:cNvSpPr>
            <a:spLocks noChangeArrowheads="1"/>
          </p:cNvSpPr>
          <p:nvPr/>
        </p:nvSpPr>
        <p:spPr bwMode="auto">
          <a:xfrm>
            <a:off x="104775" y="76200"/>
            <a:ext cx="8915400" cy="5334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Rectangle 48"/>
          <p:cNvSpPr>
            <a:spLocks noChangeArrowheads="1"/>
          </p:cNvSpPr>
          <p:nvPr/>
        </p:nvSpPr>
        <p:spPr bwMode="auto">
          <a:xfrm>
            <a:off x="104775" y="5391150"/>
            <a:ext cx="8915400" cy="1350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04800" y="55626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err="1">
                <a:latin typeface="Arial" charset="0"/>
                <a:ea typeface="ＭＳ Ｐゴシック" charset="-128"/>
                <a:cs typeface="ＭＳ Ｐゴシック" charset="-128"/>
              </a:rPr>
              <a:t>Seriation</a:t>
            </a:r>
            <a:r>
              <a:rPr lang="en-US" sz="1800" kern="0" dirty="0">
                <a:latin typeface="Arial" charset="0"/>
                <a:ea typeface="ＭＳ Ｐゴシック" charset="-128"/>
                <a:cs typeface="ＭＳ Ｐゴシック" charset="-128"/>
              </a:rPr>
              <a:t> applied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20251" y="5562600"/>
            <a:ext cx="53128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Strategy:  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- Now define the </a:t>
            </a:r>
            <a:r>
              <a:rPr lang="en-US" sz="1400" dirty="0" err="1" smtClean="0"/>
              <a:t>biozones</a:t>
            </a:r>
            <a:r>
              <a:rPr lang="en-US" sz="1400" dirty="0" smtClean="0"/>
              <a:t>  (~1/2 minute to see what they are thinking)</a:t>
            </a:r>
          </a:p>
          <a:p>
            <a:r>
              <a:rPr lang="en-US" sz="1400" dirty="0" smtClean="0"/>
              <a:t>- Check via next slide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391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20"/>
          <p:cNvSpPr>
            <a:spLocks noChangeShapeType="1"/>
          </p:cNvSpPr>
          <p:nvPr/>
        </p:nvSpPr>
        <p:spPr bwMode="auto">
          <a:xfrm>
            <a:off x="7010400" y="1447800"/>
            <a:ext cx="0" cy="3581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5457825" y="2743200"/>
            <a:ext cx="277640" cy="2334399"/>
            <a:chOff x="5457825" y="2743200"/>
            <a:chExt cx="277640" cy="2334399"/>
          </a:xfrm>
        </p:grpSpPr>
        <p:sp>
          <p:nvSpPr>
            <p:cNvPr id="37921" name="Line 12"/>
            <p:cNvSpPr>
              <a:spLocks noChangeShapeType="1"/>
            </p:cNvSpPr>
            <p:nvPr/>
          </p:nvSpPr>
          <p:spPr bwMode="auto">
            <a:xfrm flipV="1">
              <a:off x="5562600" y="2743200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22" name="Rectangle 22"/>
            <p:cNvSpPr>
              <a:spLocks noChangeArrowheads="1"/>
            </p:cNvSpPr>
            <p:nvPr/>
          </p:nvSpPr>
          <p:spPr bwMode="auto">
            <a:xfrm>
              <a:off x="5457825" y="480060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A</a:t>
              </a:r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3171825" y="3505200"/>
            <a:ext cx="271228" cy="1572399"/>
            <a:chOff x="3171825" y="3505200"/>
            <a:chExt cx="271228" cy="1572399"/>
          </a:xfrm>
        </p:grpSpPr>
        <p:sp>
          <p:nvSpPr>
            <p:cNvPr id="37919" name="Line 9"/>
            <p:cNvSpPr>
              <a:spLocks noChangeShapeType="1"/>
            </p:cNvSpPr>
            <p:nvPr/>
          </p:nvSpPr>
          <p:spPr bwMode="auto">
            <a:xfrm flipV="1">
              <a:off x="3292828" y="35052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20" name="Rectangle 23"/>
            <p:cNvSpPr>
              <a:spLocks noChangeArrowheads="1"/>
            </p:cNvSpPr>
            <p:nvPr/>
          </p:nvSpPr>
          <p:spPr bwMode="auto">
            <a:xfrm>
              <a:off x="3171825" y="4800600"/>
              <a:ext cx="2712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B</a:t>
              </a: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2147888" y="1905000"/>
            <a:ext cx="266420" cy="3172599"/>
            <a:chOff x="2147888" y="1905000"/>
            <a:chExt cx="266420" cy="3172599"/>
          </a:xfrm>
        </p:grpSpPr>
        <p:sp>
          <p:nvSpPr>
            <p:cNvPr id="37917" name="Line 15"/>
            <p:cNvSpPr>
              <a:spLocks noChangeShapeType="1"/>
            </p:cNvSpPr>
            <p:nvPr/>
          </p:nvSpPr>
          <p:spPr bwMode="auto">
            <a:xfrm flipV="1">
              <a:off x="2240938" y="1905000"/>
              <a:ext cx="0" cy="2590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8" name="Rectangle 24"/>
            <p:cNvSpPr>
              <a:spLocks noChangeArrowheads="1"/>
            </p:cNvSpPr>
            <p:nvPr/>
          </p:nvSpPr>
          <p:spPr bwMode="auto">
            <a:xfrm>
              <a:off x="2147888" y="4800600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C</a:t>
              </a: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4905375" y="2057400"/>
            <a:ext cx="282450" cy="3020199"/>
            <a:chOff x="4905375" y="2057400"/>
            <a:chExt cx="282450" cy="3020199"/>
          </a:xfrm>
        </p:grpSpPr>
        <p:sp>
          <p:nvSpPr>
            <p:cNvPr id="37915" name="Line 6"/>
            <p:cNvSpPr>
              <a:spLocks noChangeShapeType="1"/>
            </p:cNvSpPr>
            <p:nvPr/>
          </p:nvSpPr>
          <p:spPr bwMode="auto">
            <a:xfrm flipV="1">
              <a:off x="4982634" y="2057400"/>
              <a:ext cx="0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6" name="Rectangle 25"/>
            <p:cNvSpPr>
              <a:spLocks noChangeArrowheads="1"/>
            </p:cNvSpPr>
            <p:nvPr/>
          </p:nvSpPr>
          <p:spPr bwMode="auto">
            <a:xfrm>
              <a:off x="4905375" y="480060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D</a:t>
              </a: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1600200" y="3581400"/>
            <a:ext cx="260008" cy="1496199"/>
            <a:chOff x="1600200" y="3581400"/>
            <a:chExt cx="260008" cy="1496199"/>
          </a:xfrm>
        </p:grpSpPr>
        <p:sp>
          <p:nvSpPr>
            <p:cNvPr id="37913" name="Line 7"/>
            <p:cNvSpPr>
              <a:spLocks noChangeShapeType="1"/>
            </p:cNvSpPr>
            <p:nvPr/>
          </p:nvSpPr>
          <p:spPr bwMode="auto">
            <a:xfrm flipV="1">
              <a:off x="1693687" y="3581400"/>
              <a:ext cx="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1600200" y="4800600"/>
              <a:ext cx="2600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E</a:t>
              </a: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6011863" y="762000"/>
            <a:ext cx="255198" cy="4315599"/>
            <a:chOff x="6011863" y="762000"/>
            <a:chExt cx="255198" cy="4315599"/>
          </a:xfrm>
        </p:grpSpPr>
        <p:sp>
          <p:nvSpPr>
            <p:cNvPr id="37911" name="Line 10"/>
            <p:cNvSpPr>
              <a:spLocks noChangeShapeType="1"/>
            </p:cNvSpPr>
            <p:nvPr/>
          </p:nvSpPr>
          <p:spPr bwMode="auto">
            <a:xfrm flipV="1">
              <a:off x="6050140" y="762000"/>
              <a:ext cx="0" cy="2057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6011863" y="4800600"/>
              <a:ext cx="2551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F</a:t>
              </a: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2701925" y="2743200"/>
            <a:ext cx="282450" cy="2334399"/>
            <a:chOff x="2701925" y="2743200"/>
            <a:chExt cx="282450" cy="2334399"/>
          </a:xfrm>
        </p:grpSpPr>
        <p:sp>
          <p:nvSpPr>
            <p:cNvPr id="37909" name="Line 11"/>
            <p:cNvSpPr>
              <a:spLocks noChangeShapeType="1"/>
            </p:cNvSpPr>
            <p:nvPr/>
          </p:nvSpPr>
          <p:spPr bwMode="auto">
            <a:xfrm flipV="1">
              <a:off x="2843742" y="2743200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0" name="Rectangle 28"/>
            <p:cNvSpPr>
              <a:spLocks noChangeArrowheads="1"/>
            </p:cNvSpPr>
            <p:nvPr/>
          </p:nvSpPr>
          <p:spPr bwMode="auto">
            <a:xfrm>
              <a:off x="2701925" y="480060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G</a:t>
              </a:r>
            </a:p>
          </p:txBody>
        </p:sp>
      </p:grpSp>
      <p:grpSp>
        <p:nvGrpSpPr>
          <p:cNvPr id="9" name="Group 42"/>
          <p:cNvGrpSpPr/>
          <p:nvPr/>
        </p:nvGrpSpPr>
        <p:grpSpPr>
          <a:xfrm>
            <a:off x="6553200" y="2057400"/>
            <a:ext cx="226344" cy="3020199"/>
            <a:chOff x="6553200" y="2057400"/>
            <a:chExt cx="226344" cy="3020199"/>
          </a:xfrm>
        </p:grpSpPr>
        <p:sp>
          <p:nvSpPr>
            <p:cNvPr id="37907" name="Line 13"/>
            <p:cNvSpPr>
              <a:spLocks noChangeShapeType="1"/>
            </p:cNvSpPr>
            <p:nvPr/>
          </p:nvSpPr>
          <p:spPr bwMode="auto">
            <a:xfrm flipV="1">
              <a:off x="6644923" y="2057400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08" name="Rectangle 30"/>
            <p:cNvSpPr>
              <a:spLocks noChangeArrowheads="1"/>
            </p:cNvSpPr>
            <p:nvPr/>
          </p:nvSpPr>
          <p:spPr bwMode="auto">
            <a:xfrm>
              <a:off x="6553200" y="4800600"/>
              <a:ext cx="2263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I</a:t>
              </a:r>
            </a:p>
          </p:txBody>
        </p:sp>
      </p:grpSp>
      <p:grpSp>
        <p:nvGrpSpPr>
          <p:cNvPr id="10" name="Group 43"/>
          <p:cNvGrpSpPr/>
          <p:nvPr/>
        </p:nvGrpSpPr>
        <p:grpSpPr>
          <a:xfrm>
            <a:off x="3733800" y="2667000"/>
            <a:ext cx="234360" cy="2410599"/>
            <a:chOff x="3733800" y="2667000"/>
            <a:chExt cx="234360" cy="2410599"/>
          </a:xfrm>
        </p:grpSpPr>
        <p:sp>
          <p:nvSpPr>
            <p:cNvPr id="37905" name="Line 14"/>
            <p:cNvSpPr>
              <a:spLocks noChangeShapeType="1"/>
            </p:cNvSpPr>
            <p:nvPr/>
          </p:nvSpPr>
          <p:spPr bwMode="auto">
            <a:xfrm flipV="1">
              <a:off x="3886200" y="2667000"/>
              <a:ext cx="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06" name="Rectangle 31"/>
            <p:cNvSpPr>
              <a:spLocks noChangeArrowheads="1"/>
            </p:cNvSpPr>
            <p:nvPr/>
          </p:nvSpPr>
          <p:spPr bwMode="auto">
            <a:xfrm>
              <a:off x="3733800" y="4800600"/>
              <a:ext cx="234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J</a:t>
              </a:r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4351338" y="3352800"/>
            <a:ext cx="280846" cy="1724799"/>
            <a:chOff x="4351338" y="3352800"/>
            <a:chExt cx="280846" cy="1724799"/>
          </a:xfrm>
        </p:grpSpPr>
        <p:sp>
          <p:nvSpPr>
            <p:cNvPr id="37903" name="Rectangle 29"/>
            <p:cNvSpPr>
              <a:spLocks noChangeArrowheads="1"/>
            </p:cNvSpPr>
            <p:nvPr/>
          </p:nvSpPr>
          <p:spPr bwMode="auto">
            <a:xfrm>
              <a:off x="4351338" y="4800600"/>
              <a:ext cx="280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H</a:t>
              </a:r>
            </a:p>
          </p:txBody>
        </p:sp>
        <p:sp>
          <p:nvSpPr>
            <p:cNvPr id="37904" name="Line 9"/>
            <p:cNvSpPr>
              <a:spLocks noChangeShapeType="1"/>
            </p:cNvSpPr>
            <p:nvPr/>
          </p:nvSpPr>
          <p:spPr bwMode="auto">
            <a:xfrm flipV="1">
              <a:off x="4503033" y="33528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</p:grpSp>
      <p:sp>
        <p:nvSpPr>
          <p:cNvPr id="37900" name="Rectangle 47"/>
          <p:cNvSpPr>
            <a:spLocks noChangeArrowheads="1"/>
          </p:cNvSpPr>
          <p:nvPr/>
        </p:nvSpPr>
        <p:spPr bwMode="auto">
          <a:xfrm>
            <a:off x="104775" y="76200"/>
            <a:ext cx="8915400" cy="5334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Rectangle 48"/>
          <p:cNvSpPr>
            <a:spLocks noChangeArrowheads="1"/>
          </p:cNvSpPr>
          <p:nvPr/>
        </p:nvSpPr>
        <p:spPr bwMode="auto">
          <a:xfrm>
            <a:off x="104775" y="5391150"/>
            <a:ext cx="8915400" cy="1350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1295400" y="3962400"/>
            <a:ext cx="624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auto">
          <a:xfrm>
            <a:off x="1295400" y="2819400"/>
            <a:ext cx="624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67"/>
          <p:cNvSpPr>
            <a:spLocks noChangeArrowheads="1"/>
          </p:cNvSpPr>
          <p:nvPr/>
        </p:nvSpPr>
        <p:spPr bwMode="auto">
          <a:xfrm>
            <a:off x="7162800" y="2057400"/>
            <a:ext cx="877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latin typeface="Arial" charset="0"/>
              </a:rPr>
              <a:t>Biozone</a:t>
            </a:r>
            <a:r>
              <a:rPr lang="en-US" sz="1200" dirty="0">
                <a:latin typeface="Arial" charset="0"/>
              </a:rPr>
              <a:t> F</a:t>
            </a:r>
            <a:endParaRPr lang="en-US" sz="1200" dirty="0"/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7162800" y="3200400"/>
            <a:ext cx="885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Biozone B</a:t>
            </a:r>
            <a:endParaRPr lang="en-US" sz="1200"/>
          </a:p>
        </p:txBody>
      </p:sp>
      <p:sp>
        <p:nvSpPr>
          <p:cNvPr id="40" name="Rectangle 69"/>
          <p:cNvSpPr>
            <a:spLocks noChangeArrowheads="1"/>
          </p:cNvSpPr>
          <p:nvPr/>
        </p:nvSpPr>
        <p:spPr bwMode="auto">
          <a:xfrm>
            <a:off x="7162800" y="43434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Biozone 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Undefined</a:t>
            </a:r>
            <a:endParaRPr lang="en-US" sz="1200"/>
          </a:p>
        </p:txBody>
      </p:sp>
      <p:sp>
        <p:nvSpPr>
          <p:cNvPr id="41" name="Oval 40"/>
          <p:cNvSpPr/>
          <p:nvPr/>
        </p:nvSpPr>
        <p:spPr>
          <a:xfrm>
            <a:off x="5852160" y="2667000"/>
            <a:ext cx="407353" cy="355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42" name="Oval 41"/>
          <p:cNvSpPr/>
          <p:nvPr/>
        </p:nvSpPr>
        <p:spPr>
          <a:xfrm>
            <a:off x="3089151" y="3784733"/>
            <a:ext cx="407353" cy="35533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43" name="TextBox 42"/>
          <p:cNvSpPr txBox="1"/>
          <p:nvPr/>
        </p:nvSpPr>
        <p:spPr>
          <a:xfrm>
            <a:off x="3876376" y="5562600"/>
            <a:ext cx="4159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Strategy:   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Now write the </a:t>
            </a:r>
            <a:r>
              <a:rPr lang="en-US" sz="1400" dirty="0" err="1" smtClean="0"/>
              <a:t>biozone</a:t>
            </a:r>
            <a:r>
              <a:rPr lang="en-US" sz="1400" dirty="0" smtClean="0"/>
              <a:t> description, incorporating all</a:t>
            </a:r>
          </a:p>
          <a:p>
            <a:r>
              <a:rPr lang="en-US" sz="1400" dirty="0" smtClean="0"/>
              <a:t>   fossils into the description. 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28600" y="5486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u="sng" kern="0" dirty="0" smtClean="0">
                <a:latin typeface="Arial" charset="0"/>
                <a:ea typeface="ＭＳ Ｐゴシック" charset="-128"/>
                <a:cs typeface="ＭＳ Ｐゴシック" charset="-128"/>
              </a:rPr>
              <a:t>Define </a:t>
            </a:r>
            <a:r>
              <a:rPr lang="en-US" sz="1400" b="1" u="sng" kern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Biozones</a:t>
            </a:r>
            <a:r>
              <a:rPr lang="en-US" sz="1400" b="1" kern="0" dirty="0" smtClean="0"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endParaRPr lang="en-US" sz="1400" i="1" kern="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1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4"/>
          <p:cNvSpPr>
            <a:spLocks noChangeShapeType="1"/>
          </p:cNvSpPr>
          <p:nvPr/>
        </p:nvSpPr>
        <p:spPr bwMode="auto">
          <a:xfrm>
            <a:off x="1295400" y="3962400"/>
            <a:ext cx="624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Line 4"/>
          <p:cNvSpPr>
            <a:spLocks noChangeShapeType="1"/>
          </p:cNvSpPr>
          <p:nvPr/>
        </p:nvSpPr>
        <p:spPr bwMode="auto">
          <a:xfrm>
            <a:off x="1295400" y="2819400"/>
            <a:ext cx="624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28600" y="5486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u="sng" kern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b="1" u="sng" kern="0" dirty="0" smtClean="0">
                <a:latin typeface="Arial" charset="0"/>
                <a:ea typeface="ＭＳ Ｐゴシック" charset="-128"/>
                <a:cs typeface="ＭＳ Ｐゴシック" charset="-128"/>
              </a:rPr>
              <a:t> Description</a:t>
            </a:r>
            <a:r>
              <a:rPr lang="en-US" sz="1400" b="1" kern="0" dirty="0" smtClean="0">
                <a:latin typeface="Arial" charset="0"/>
                <a:ea typeface="ＭＳ Ｐゴシック" charset="-128"/>
                <a:cs typeface="ＭＳ Ｐゴシック" charset="-128"/>
              </a:rPr>
              <a:t>:    </a:t>
            </a:r>
            <a:r>
              <a:rPr lang="en-US" sz="1400" i="1" kern="0" dirty="0" err="1" smtClean="0">
                <a:solidFill>
                  <a:srgbClr val="008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i="1" kern="0" dirty="0" smtClean="0">
                <a:solidFill>
                  <a:srgbClr val="008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i="1" kern="0" dirty="0">
                <a:solidFill>
                  <a:srgbClr val="008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 is defined at its base by fossil B </a:t>
            </a:r>
            <a:r>
              <a:rPr lang="en-US" sz="1400" i="1" kern="0" dirty="0">
                <a:solidFill>
                  <a:srgbClr val="8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it’s top defined by </a:t>
            </a:r>
            <a:r>
              <a:rPr lang="en-US" sz="1400" i="1" kern="0" dirty="0" smtClean="0">
                <a:solidFill>
                  <a:srgbClr val="8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appearance </a:t>
            </a:r>
            <a:r>
              <a:rPr lang="en-US" sz="1400" i="1" kern="0" dirty="0">
                <a:solidFill>
                  <a:srgbClr val="8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Fossil F </a:t>
            </a:r>
            <a:r>
              <a:rPr lang="en-US" sz="1400" i="1" kern="0" dirty="0">
                <a:latin typeface="Arial" charset="0"/>
                <a:ea typeface="ＭＳ Ｐゴシック" charset="-128"/>
                <a:cs typeface="ＭＳ Ｐゴシック" charset="-128"/>
              </a:rPr>
              <a:t>(which defines the base of the following </a:t>
            </a:r>
            <a:r>
              <a:rPr lang="en-US" sz="1400" i="1" kern="0" dirty="0" err="1"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i="1" kern="0" dirty="0">
                <a:latin typeface="Arial" charset="0"/>
                <a:ea typeface="ＭＳ Ｐゴシック" charset="-128"/>
                <a:cs typeface="ＭＳ Ｐゴシック" charset="-128"/>
              </a:rPr>
              <a:t>). </a:t>
            </a:r>
            <a:r>
              <a:rPr lang="en-US" sz="1400" i="1" kern="0" dirty="0" err="1">
                <a:solidFill>
                  <a:srgbClr val="FF66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i="1" kern="0" dirty="0">
                <a:solidFill>
                  <a:srgbClr val="FF66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B is also </a:t>
            </a:r>
            <a:r>
              <a:rPr lang="en-US" sz="1400" i="1" kern="0" dirty="0" err="1">
                <a:solidFill>
                  <a:srgbClr val="FF66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characerized</a:t>
            </a:r>
            <a:r>
              <a:rPr lang="en-US" sz="1400" i="1" kern="0" dirty="0">
                <a:solidFill>
                  <a:srgbClr val="FF66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by fossil C and G both of which range below and above </a:t>
            </a:r>
            <a:r>
              <a:rPr lang="en-US" sz="1400" i="1" kern="0" dirty="0" err="1">
                <a:solidFill>
                  <a:srgbClr val="FF66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i="1" kern="0" dirty="0">
                <a:solidFill>
                  <a:srgbClr val="FF66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B</a:t>
            </a:r>
            <a:r>
              <a:rPr lang="en-US" sz="1400" i="1" kern="0" dirty="0">
                <a:latin typeface="Arial" charset="0"/>
                <a:ea typeface="ＭＳ Ｐゴシック" charset="-128"/>
                <a:cs typeface="ＭＳ Ｐゴシック" charset="-128"/>
              </a:rPr>
              <a:t>. Fossil E ranges into </a:t>
            </a:r>
            <a:r>
              <a:rPr lang="en-US" sz="1400" i="1" kern="0" dirty="0" err="1"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i="1" kern="0" dirty="0">
                <a:latin typeface="Arial" charset="0"/>
                <a:ea typeface="ＭＳ Ｐゴシック" charset="-128"/>
                <a:cs typeface="ＭＳ Ｐゴシック" charset="-128"/>
              </a:rPr>
              <a:t> B from the </a:t>
            </a:r>
            <a:r>
              <a:rPr lang="en-US" sz="1400" i="1" kern="0" dirty="0" err="1"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i="1" kern="0" dirty="0">
                <a:latin typeface="Arial" charset="0"/>
                <a:ea typeface="ＭＳ Ｐゴシック" charset="-128"/>
                <a:cs typeface="ＭＳ Ｐゴシック" charset="-128"/>
              </a:rPr>
              <a:t> below. </a:t>
            </a:r>
            <a:r>
              <a:rPr lang="en-US" sz="1400" i="1" kern="0" dirty="0">
                <a:solidFill>
                  <a:srgbClr val="660066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Fossil H ranges within </a:t>
            </a:r>
            <a:r>
              <a:rPr lang="en-US" sz="1400" i="1" kern="0" dirty="0" err="1">
                <a:solidFill>
                  <a:srgbClr val="660066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i="1" kern="0" dirty="0">
                <a:solidFill>
                  <a:srgbClr val="660066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B </a:t>
            </a:r>
            <a:r>
              <a:rPr lang="en-US" sz="1400" i="1" kern="0" dirty="0">
                <a:ln>
                  <a:solidFill>
                    <a:srgbClr val="0000FF"/>
                  </a:solidFill>
                </a:ln>
                <a:latin typeface="Arial" charset="0"/>
                <a:ea typeface="ＭＳ Ｐゴシック" charset="-128"/>
                <a:cs typeface="ＭＳ Ｐゴシック" charset="-128"/>
              </a:rPr>
              <a:t>and fossils J, D and A are present in </a:t>
            </a:r>
            <a:r>
              <a:rPr lang="en-US" sz="1400" i="1" kern="0" dirty="0" err="1">
                <a:ln>
                  <a:solidFill>
                    <a:srgbClr val="0000FF"/>
                  </a:solidFill>
                </a:ln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i="1" kern="0" dirty="0">
                <a:ln>
                  <a:solidFill>
                    <a:srgbClr val="0000FF"/>
                  </a:solidFill>
                </a:ln>
                <a:latin typeface="Arial" charset="0"/>
                <a:ea typeface="ＭＳ Ｐゴシック" charset="-128"/>
                <a:cs typeface="ＭＳ Ｐゴシック" charset="-128"/>
              </a:rPr>
              <a:t> B but range into </a:t>
            </a:r>
            <a:r>
              <a:rPr lang="en-US" sz="1400" i="1" kern="0" dirty="0" err="1">
                <a:ln>
                  <a:solidFill>
                    <a:srgbClr val="0000FF"/>
                  </a:solidFill>
                </a:ln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i="1" kern="0" dirty="0">
                <a:ln>
                  <a:solidFill>
                    <a:srgbClr val="0000FF"/>
                  </a:solidFill>
                </a:ln>
                <a:latin typeface="Arial" charset="0"/>
                <a:ea typeface="ＭＳ Ｐゴシック" charset="-128"/>
                <a:cs typeface="ＭＳ Ｐゴシック" charset="-128"/>
              </a:rPr>
              <a:t> F</a:t>
            </a:r>
            <a:r>
              <a:rPr lang="en-US" sz="1400" i="1" kern="0" dirty="0">
                <a:latin typeface="Arial" charset="0"/>
                <a:ea typeface="ＭＳ Ｐゴシック" charset="-128"/>
                <a:cs typeface="ＭＳ Ｐゴシック" charset="-128"/>
              </a:rPr>
              <a:t>. </a:t>
            </a:r>
          </a:p>
        </p:txBody>
      </p:sp>
      <p:sp>
        <p:nvSpPr>
          <p:cNvPr id="38916" name="Line 20"/>
          <p:cNvSpPr>
            <a:spLocks noChangeShapeType="1"/>
          </p:cNvSpPr>
          <p:nvPr/>
        </p:nvSpPr>
        <p:spPr bwMode="auto">
          <a:xfrm>
            <a:off x="7010400" y="1447800"/>
            <a:ext cx="0" cy="3581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57825" y="2743200"/>
            <a:ext cx="309700" cy="2395954"/>
            <a:chOff x="5457825" y="2743200"/>
            <a:chExt cx="309700" cy="2395954"/>
          </a:xfrm>
        </p:grpSpPr>
        <p:sp>
          <p:nvSpPr>
            <p:cNvPr id="38950" name="Line 12"/>
            <p:cNvSpPr>
              <a:spLocks noChangeShapeType="1"/>
            </p:cNvSpPr>
            <p:nvPr/>
          </p:nvSpPr>
          <p:spPr bwMode="auto">
            <a:xfrm flipV="1">
              <a:off x="5562600" y="2743200"/>
              <a:ext cx="0" cy="5334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b="1"/>
            </a:p>
          </p:txBody>
        </p:sp>
        <p:sp>
          <p:nvSpPr>
            <p:cNvPr id="38951" name="Rectangle 22"/>
            <p:cNvSpPr>
              <a:spLocks noChangeArrowheads="1"/>
            </p:cNvSpPr>
            <p:nvPr/>
          </p:nvSpPr>
          <p:spPr bwMode="auto">
            <a:xfrm>
              <a:off x="5457825" y="4800600"/>
              <a:ext cx="3097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A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71825" y="3505200"/>
            <a:ext cx="300082" cy="1633954"/>
            <a:chOff x="3171825" y="3505200"/>
            <a:chExt cx="300082" cy="1633954"/>
          </a:xfrm>
        </p:grpSpPr>
        <p:sp>
          <p:nvSpPr>
            <p:cNvPr id="38948" name="Line 9"/>
            <p:cNvSpPr>
              <a:spLocks noChangeShapeType="1"/>
            </p:cNvSpPr>
            <p:nvPr/>
          </p:nvSpPr>
          <p:spPr bwMode="auto">
            <a:xfrm flipV="1">
              <a:off x="3292828" y="3505200"/>
              <a:ext cx="0" cy="457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b="1"/>
            </a:p>
          </p:txBody>
        </p:sp>
        <p:sp>
          <p:nvSpPr>
            <p:cNvPr id="38949" name="Rectangle 23"/>
            <p:cNvSpPr>
              <a:spLocks noChangeArrowheads="1"/>
            </p:cNvSpPr>
            <p:nvPr/>
          </p:nvSpPr>
          <p:spPr bwMode="auto">
            <a:xfrm>
              <a:off x="3171825" y="4800600"/>
              <a:ext cx="3000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800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47888" y="1905000"/>
            <a:ext cx="293670" cy="3234154"/>
            <a:chOff x="2147888" y="1905000"/>
            <a:chExt cx="293670" cy="3234154"/>
          </a:xfrm>
        </p:grpSpPr>
        <p:sp>
          <p:nvSpPr>
            <p:cNvPr id="38946" name="Line 15"/>
            <p:cNvSpPr>
              <a:spLocks noChangeShapeType="1"/>
            </p:cNvSpPr>
            <p:nvPr/>
          </p:nvSpPr>
          <p:spPr bwMode="auto">
            <a:xfrm flipV="1">
              <a:off x="2240938" y="1905000"/>
              <a:ext cx="0" cy="259080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b="1"/>
            </a:p>
          </p:txBody>
        </p:sp>
        <p:sp>
          <p:nvSpPr>
            <p:cNvPr id="38947" name="Rectangle 24"/>
            <p:cNvSpPr>
              <a:spLocks noChangeArrowheads="1"/>
            </p:cNvSpPr>
            <p:nvPr/>
          </p:nvSpPr>
          <p:spPr bwMode="auto">
            <a:xfrm>
              <a:off x="2147888" y="4800600"/>
              <a:ext cx="2936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6600"/>
                  </a:solidFill>
                </a:rPr>
                <a:t>C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05375" y="2057400"/>
            <a:ext cx="314510" cy="3081754"/>
            <a:chOff x="4905375" y="2057400"/>
            <a:chExt cx="314510" cy="3081754"/>
          </a:xfrm>
        </p:grpSpPr>
        <p:sp>
          <p:nvSpPr>
            <p:cNvPr id="38944" name="Line 6"/>
            <p:cNvSpPr>
              <a:spLocks noChangeShapeType="1"/>
            </p:cNvSpPr>
            <p:nvPr/>
          </p:nvSpPr>
          <p:spPr bwMode="auto">
            <a:xfrm flipV="1">
              <a:off x="4982634" y="2057400"/>
              <a:ext cx="0" cy="16002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b="1"/>
            </a:p>
          </p:txBody>
        </p:sp>
        <p:sp>
          <p:nvSpPr>
            <p:cNvPr id="38945" name="Rectangle 25"/>
            <p:cNvSpPr>
              <a:spLocks noChangeArrowheads="1"/>
            </p:cNvSpPr>
            <p:nvPr/>
          </p:nvSpPr>
          <p:spPr bwMode="auto">
            <a:xfrm>
              <a:off x="4905375" y="4800600"/>
              <a:ext cx="3145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D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81400"/>
            <a:ext cx="285656" cy="1557754"/>
            <a:chOff x="1600200" y="3581400"/>
            <a:chExt cx="285656" cy="1557754"/>
          </a:xfrm>
        </p:grpSpPr>
        <p:sp>
          <p:nvSpPr>
            <p:cNvPr id="38942" name="Line 7"/>
            <p:cNvSpPr>
              <a:spLocks noChangeShapeType="1"/>
            </p:cNvSpPr>
            <p:nvPr/>
          </p:nvSpPr>
          <p:spPr bwMode="auto">
            <a:xfrm flipV="1">
              <a:off x="1693687" y="3581400"/>
              <a:ext cx="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b="1"/>
            </a:p>
          </p:txBody>
        </p:sp>
        <p:sp>
          <p:nvSpPr>
            <p:cNvPr id="38943" name="Rectangle 26"/>
            <p:cNvSpPr>
              <a:spLocks noChangeArrowheads="1"/>
            </p:cNvSpPr>
            <p:nvPr/>
          </p:nvSpPr>
          <p:spPr bwMode="auto">
            <a:xfrm>
              <a:off x="1600200" y="4800600"/>
              <a:ext cx="285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11863" y="762000"/>
            <a:ext cx="279244" cy="4377587"/>
            <a:chOff x="6011863" y="762000"/>
            <a:chExt cx="279244" cy="4377587"/>
          </a:xfrm>
        </p:grpSpPr>
        <p:sp>
          <p:nvSpPr>
            <p:cNvPr id="38940" name="Line 10"/>
            <p:cNvSpPr>
              <a:spLocks noChangeShapeType="1"/>
            </p:cNvSpPr>
            <p:nvPr/>
          </p:nvSpPr>
          <p:spPr bwMode="auto">
            <a:xfrm flipV="1">
              <a:off x="6049965" y="762000"/>
              <a:ext cx="0" cy="205762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b="1"/>
            </a:p>
          </p:txBody>
        </p:sp>
        <p:sp>
          <p:nvSpPr>
            <p:cNvPr id="38941" name="Rectangle 27"/>
            <p:cNvSpPr>
              <a:spLocks noChangeArrowheads="1"/>
            </p:cNvSpPr>
            <p:nvPr/>
          </p:nvSpPr>
          <p:spPr bwMode="auto">
            <a:xfrm>
              <a:off x="6011863" y="4801033"/>
              <a:ext cx="2792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800000"/>
                  </a:solidFill>
                </a:rPr>
                <a:t>F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701925" y="2743200"/>
            <a:ext cx="314510" cy="2395954"/>
            <a:chOff x="2701925" y="2743200"/>
            <a:chExt cx="314510" cy="2395954"/>
          </a:xfrm>
        </p:grpSpPr>
        <p:sp>
          <p:nvSpPr>
            <p:cNvPr id="38938" name="Line 11"/>
            <p:cNvSpPr>
              <a:spLocks noChangeShapeType="1"/>
            </p:cNvSpPr>
            <p:nvPr/>
          </p:nvSpPr>
          <p:spPr bwMode="auto">
            <a:xfrm flipV="1">
              <a:off x="2843742" y="2743200"/>
              <a:ext cx="0" cy="129540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b="1"/>
            </a:p>
          </p:txBody>
        </p:sp>
        <p:sp>
          <p:nvSpPr>
            <p:cNvPr id="38939" name="Rectangle 28"/>
            <p:cNvSpPr>
              <a:spLocks noChangeArrowheads="1"/>
            </p:cNvSpPr>
            <p:nvPr/>
          </p:nvSpPr>
          <p:spPr bwMode="auto">
            <a:xfrm>
              <a:off x="2701925" y="4800600"/>
              <a:ext cx="3145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6600"/>
                  </a:solidFill>
                </a:rPr>
                <a:t>G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53200" y="2057400"/>
            <a:ext cx="239168" cy="3081754"/>
            <a:chOff x="6553200" y="2057400"/>
            <a:chExt cx="239168" cy="3081754"/>
          </a:xfrm>
        </p:grpSpPr>
        <p:sp>
          <p:nvSpPr>
            <p:cNvPr id="38936" name="Line 13"/>
            <p:cNvSpPr>
              <a:spLocks noChangeShapeType="1"/>
            </p:cNvSpPr>
            <p:nvPr/>
          </p:nvSpPr>
          <p:spPr bwMode="auto">
            <a:xfrm flipV="1">
              <a:off x="6644923" y="2057400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b="1"/>
            </a:p>
          </p:txBody>
        </p:sp>
        <p:sp>
          <p:nvSpPr>
            <p:cNvPr id="38937" name="Rectangle 30"/>
            <p:cNvSpPr>
              <a:spLocks noChangeArrowheads="1"/>
            </p:cNvSpPr>
            <p:nvPr/>
          </p:nvSpPr>
          <p:spPr bwMode="auto">
            <a:xfrm>
              <a:off x="6553200" y="4800600"/>
              <a:ext cx="2391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I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33800" y="2667000"/>
            <a:ext cx="250390" cy="2472154"/>
            <a:chOff x="3733800" y="2667000"/>
            <a:chExt cx="250390" cy="2472154"/>
          </a:xfrm>
        </p:grpSpPr>
        <p:sp>
          <p:nvSpPr>
            <p:cNvPr id="38934" name="Line 14"/>
            <p:cNvSpPr>
              <a:spLocks noChangeShapeType="1"/>
            </p:cNvSpPr>
            <p:nvPr/>
          </p:nvSpPr>
          <p:spPr bwMode="auto">
            <a:xfrm flipV="1">
              <a:off x="3886200" y="2667000"/>
              <a:ext cx="0" cy="12192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b="1"/>
            </a:p>
          </p:txBody>
        </p:sp>
        <p:sp>
          <p:nvSpPr>
            <p:cNvPr id="38935" name="Rectangle 31"/>
            <p:cNvSpPr>
              <a:spLocks noChangeArrowheads="1"/>
            </p:cNvSpPr>
            <p:nvPr/>
          </p:nvSpPr>
          <p:spPr bwMode="auto">
            <a:xfrm>
              <a:off x="3733800" y="4800600"/>
              <a:ext cx="2503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J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51338" y="3352800"/>
            <a:ext cx="312906" cy="1786751"/>
            <a:chOff x="4351338" y="3352800"/>
            <a:chExt cx="312906" cy="1786751"/>
          </a:xfrm>
        </p:grpSpPr>
        <p:sp>
          <p:nvSpPr>
            <p:cNvPr id="38932" name="Rectangle 29"/>
            <p:cNvSpPr>
              <a:spLocks noChangeArrowheads="1"/>
            </p:cNvSpPr>
            <p:nvPr/>
          </p:nvSpPr>
          <p:spPr bwMode="auto">
            <a:xfrm>
              <a:off x="4351338" y="4800997"/>
              <a:ext cx="3129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660066"/>
                  </a:solidFill>
                </a:rPr>
                <a:t>H</a:t>
              </a:r>
            </a:p>
          </p:txBody>
        </p:sp>
        <p:sp>
          <p:nvSpPr>
            <p:cNvPr id="38933" name="Line 9"/>
            <p:cNvSpPr>
              <a:spLocks noChangeShapeType="1"/>
            </p:cNvSpPr>
            <p:nvPr/>
          </p:nvSpPr>
          <p:spPr bwMode="auto">
            <a:xfrm flipV="1">
              <a:off x="4503223" y="3352800"/>
              <a:ext cx="0" cy="457325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b="1"/>
            </a:p>
          </p:txBody>
        </p:sp>
      </p:grpSp>
      <p:sp>
        <p:nvSpPr>
          <p:cNvPr id="38927" name="Rectangle 67"/>
          <p:cNvSpPr>
            <a:spLocks noChangeArrowheads="1"/>
          </p:cNvSpPr>
          <p:nvPr/>
        </p:nvSpPr>
        <p:spPr bwMode="auto">
          <a:xfrm>
            <a:off x="7162800" y="2057400"/>
            <a:ext cx="877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Biozone F</a:t>
            </a:r>
            <a:endParaRPr lang="en-US" sz="1200"/>
          </a:p>
        </p:txBody>
      </p:sp>
      <p:sp>
        <p:nvSpPr>
          <p:cNvPr id="38928" name="Rectangle 68"/>
          <p:cNvSpPr>
            <a:spLocks noChangeArrowheads="1"/>
          </p:cNvSpPr>
          <p:nvPr/>
        </p:nvSpPr>
        <p:spPr bwMode="auto">
          <a:xfrm>
            <a:off x="7162800" y="3200400"/>
            <a:ext cx="885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Biozone B</a:t>
            </a:r>
            <a:endParaRPr lang="en-US" sz="1200"/>
          </a:p>
        </p:txBody>
      </p:sp>
      <p:sp>
        <p:nvSpPr>
          <p:cNvPr id="38929" name="Rectangle 69"/>
          <p:cNvSpPr>
            <a:spLocks noChangeArrowheads="1"/>
          </p:cNvSpPr>
          <p:nvPr/>
        </p:nvSpPr>
        <p:spPr bwMode="auto">
          <a:xfrm>
            <a:off x="7162800" y="43434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Biozone 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Undefined</a:t>
            </a:r>
            <a:endParaRPr lang="en-US" sz="1200"/>
          </a:p>
        </p:txBody>
      </p:sp>
      <p:sp>
        <p:nvSpPr>
          <p:cNvPr id="38930" name="Rectangle 70"/>
          <p:cNvSpPr>
            <a:spLocks noChangeArrowheads="1"/>
          </p:cNvSpPr>
          <p:nvPr/>
        </p:nvSpPr>
        <p:spPr bwMode="auto">
          <a:xfrm>
            <a:off x="104775" y="76200"/>
            <a:ext cx="8915400" cy="5334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1" name="Rectangle 71"/>
          <p:cNvSpPr>
            <a:spLocks noChangeArrowheads="1"/>
          </p:cNvSpPr>
          <p:nvPr/>
        </p:nvSpPr>
        <p:spPr bwMode="auto">
          <a:xfrm>
            <a:off x="104775" y="5391150"/>
            <a:ext cx="8915400" cy="1350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1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/>
          <p:cNvCxnSpPr/>
          <p:nvPr/>
        </p:nvCxnSpPr>
        <p:spPr>
          <a:xfrm>
            <a:off x="4918054" y="2745304"/>
            <a:ext cx="4027035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0" name="Rectangle 70"/>
          <p:cNvSpPr>
            <a:spLocks noChangeArrowheads="1"/>
          </p:cNvSpPr>
          <p:nvPr/>
        </p:nvSpPr>
        <p:spPr bwMode="auto">
          <a:xfrm>
            <a:off x="107504" y="423333"/>
            <a:ext cx="8915400" cy="632344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2" descr="fig_05_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 t="903" r="2856" b="2265"/>
          <a:stretch/>
        </p:blipFill>
        <p:spPr bwMode="auto">
          <a:xfrm>
            <a:off x="321154" y="537743"/>
            <a:ext cx="4634245" cy="372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104775" y="76200"/>
            <a:ext cx="8915400" cy="34713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43084" y="99075"/>
            <a:ext cx="88485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Exercise 3, part 2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137" y="526882"/>
            <a:ext cx="207711" cy="2549770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319010" y="759072"/>
            <a:ext cx="199719" cy="2388700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8554448" y="687064"/>
            <a:ext cx="207711" cy="23286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6320400" y="2919311"/>
            <a:ext cx="199719" cy="229569"/>
          </a:xfrm>
          <a:prstGeom prst="rect">
            <a:avLst/>
          </a:prstGeom>
          <a:pattFill prst="lgConfetti">
            <a:fgClr>
              <a:schemeClr val="tx1"/>
            </a:fgClr>
            <a:bgClr>
              <a:srgbClr val="AC98FF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7391138" y="2847304"/>
            <a:ext cx="207711" cy="229348"/>
          </a:xfrm>
          <a:prstGeom prst="rect">
            <a:avLst/>
          </a:prstGeom>
          <a:pattFill prst="lgConfetti">
            <a:fgClr>
              <a:schemeClr val="tx1"/>
            </a:fgClr>
            <a:bgClr>
              <a:srgbClr val="AC98FF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6320400" y="2168107"/>
            <a:ext cx="199719" cy="751204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6319010" y="900282"/>
            <a:ext cx="199719" cy="994056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394993" y="831514"/>
            <a:ext cx="203856" cy="2015790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8554448" y="770554"/>
            <a:ext cx="203856" cy="2015790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 rot="16200000">
            <a:off x="6337053" y="1318460"/>
            <a:ext cx="570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Park Shale</a:t>
            </a:r>
            <a:endParaRPr lang="en-US" sz="700" b="1" dirty="0"/>
          </a:p>
        </p:txBody>
      </p:sp>
      <p:sp>
        <p:nvSpPr>
          <p:cNvPr id="152" name="TextBox 151"/>
          <p:cNvSpPr txBox="1"/>
          <p:nvPr/>
        </p:nvSpPr>
        <p:spPr>
          <a:xfrm rot="16200000">
            <a:off x="7417996" y="1299180"/>
            <a:ext cx="570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Park Shale</a:t>
            </a:r>
            <a:endParaRPr lang="en-US" sz="700" b="1" dirty="0"/>
          </a:p>
        </p:txBody>
      </p:sp>
      <p:sp>
        <p:nvSpPr>
          <p:cNvPr id="153" name="TextBox 152"/>
          <p:cNvSpPr txBox="1"/>
          <p:nvPr/>
        </p:nvSpPr>
        <p:spPr>
          <a:xfrm rot="16200000">
            <a:off x="7366755" y="2335165"/>
            <a:ext cx="6732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Wolsey Shale</a:t>
            </a:r>
            <a:endParaRPr lang="en-US" sz="700" b="1" dirty="0"/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6271932" y="2328867"/>
            <a:ext cx="6732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Wolsey Shale</a:t>
            </a:r>
            <a:endParaRPr lang="en-US" sz="700" b="1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7404915" y="2085333"/>
            <a:ext cx="198442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8554448" y="2085333"/>
            <a:ext cx="198442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 rot="16200000">
            <a:off x="8585592" y="1318460"/>
            <a:ext cx="570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Park Shale</a:t>
            </a:r>
            <a:endParaRPr lang="en-US" sz="700" b="1" dirty="0"/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8526495" y="2272061"/>
            <a:ext cx="6732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Wolsey Shale</a:t>
            </a:r>
            <a:endParaRPr lang="en-US" sz="7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5466805" y="1932800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Meagher Limestone</a:t>
            </a:r>
            <a:endParaRPr lang="en-US" sz="7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5753992" y="705550"/>
            <a:ext cx="678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Red Lion Fm.</a:t>
            </a:r>
            <a:endParaRPr lang="en-US" sz="7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6816493" y="551557"/>
            <a:ext cx="678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Red Lion Fm.</a:t>
            </a:r>
            <a:endParaRPr lang="en-US" sz="7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7982422" y="605021"/>
            <a:ext cx="678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Red Lion Fm.</a:t>
            </a:r>
            <a:endParaRPr lang="en-US" sz="7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03413" y="2928987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Flathead Quartzite</a:t>
            </a:r>
            <a:endParaRPr lang="en-US" sz="7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80435" y="2867837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Flathead Quartzite</a:t>
            </a:r>
            <a:endParaRPr lang="en-US" sz="7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752237" y="2806687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Flathead Quartzite</a:t>
            </a:r>
            <a:endParaRPr lang="en-US" sz="7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301424" y="574267"/>
            <a:ext cx="19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5</a:t>
            </a:r>
            <a:endParaRPr lang="en-US" sz="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381659" y="356994"/>
            <a:ext cx="19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528240" y="499847"/>
            <a:ext cx="19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7</a:t>
            </a:r>
            <a:endParaRPr lang="en-US" sz="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204622" y="2893475"/>
            <a:ext cx="7871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FOSSIL  B from part 1</a:t>
            </a:r>
            <a:endParaRPr lang="en-US" sz="900" b="1" dirty="0"/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>
          <a:xfrm flipH="1" flipV="1">
            <a:off x="2587522" y="2733655"/>
            <a:ext cx="10665" cy="159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587522" y="605021"/>
            <a:ext cx="804888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21424" y="507936"/>
            <a:ext cx="5556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WEST</a:t>
            </a:r>
            <a:endParaRPr lang="en-US" sz="7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109604" y="1738257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945430" y="1723268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866894" y="1584568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794840" y="1556137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411125" y="1656164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845638" y="1806358"/>
            <a:ext cx="472109" cy="116965"/>
          </a:xfrm>
          <a:prstGeom prst="straightConnector1">
            <a:avLst/>
          </a:prstGeom>
          <a:ln w="127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414026" y="1934662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cxnSp>
        <p:nvCxnSpPr>
          <p:cNvPr id="71" name="Straight Arrow Connector 70"/>
          <p:cNvCxnSpPr>
            <a:stCxn id="70" idx="2"/>
          </p:cNvCxnSpPr>
          <p:nvPr/>
        </p:nvCxnSpPr>
        <p:spPr>
          <a:xfrm>
            <a:off x="1687412" y="2134717"/>
            <a:ext cx="225083" cy="337722"/>
          </a:xfrm>
          <a:prstGeom prst="straightConnector1">
            <a:avLst/>
          </a:prstGeom>
          <a:ln w="127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04775" y="4311557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2046" y="4644206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07504" y="4963734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6588" y="5264979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6588" y="5584503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6588" y="5919143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860032" y="3284984"/>
            <a:ext cx="4159819" cy="102055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4860032" y="3680078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865783" y="4002136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865783" y="3841388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857057" y="4164013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02046" y="4478129"/>
            <a:ext cx="892904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0871" y="4804125"/>
            <a:ext cx="892904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96588" y="5111849"/>
            <a:ext cx="892904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12962" y="5426763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02046" y="5752767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96109" y="60879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11454" y="62403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8525" y="63927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5596" y="65451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866194" y="3486650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977421" y="3451079"/>
            <a:ext cx="24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123" name="TextBox 122"/>
          <p:cNvSpPr txBox="1"/>
          <p:nvPr/>
        </p:nvSpPr>
        <p:spPr>
          <a:xfrm>
            <a:off x="1065947" y="3449034"/>
            <a:ext cx="24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129" name="TextBox 128"/>
          <p:cNvSpPr txBox="1"/>
          <p:nvPr/>
        </p:nvSpPr>
        <p:spPr>
          <a:xfrm>
            <a:off x="1154473" y="3446989"/>
            <a:ext cx="24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133" name="TextBox 132"/>
          <p:cNvSpPr txBox="1"/>
          <p:nvPr/>
        </p:nvSpPr>
        <p:spPr>
          <a:xfrm>
            <a:off x="983635" y="3576432"/>
            <a:ext cx="2359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5</a:t>
            </a:r>
            <a:endParaRPr lang="en-US" sz="700" dirty="0" smtClean="0"/>
          </a:p>
        </p:txBody>
      </p:sp>
      <p:sp>
        <p:nvSpPr>
          <p:cNvPr id="134" name="TextBox 133"/>
          <p:cNvSpPr txBox="1"/>
          <p:nvPr/>
        </p:nvSpPr>
        <p:spPr>
          <a:xfrm>
            <a:off x="1073183" y="3576120"/>
            <a:ext cx="2359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62731" y="3575808"/>
            <a:ext cx="2359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7</a:t>
            </a:r>
            <a:endParaRPr lang="en-US" sz="700" dirty="0" smtClean="0"/>
          </a:p>
        </p:txBody>
      </p:sp>
      <p:sp>
        <p:nvSpPr>
          <p:cNvPr id="136" name="TextBox 135"/>
          <p:cNvSpPr txBox="1"/>
          <p:nvPr/>
        </p:nvSpPr>
        <p:spPr>
          <a:xfrm>
            <a:off x="834176" y="3938627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Location of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9665" y="4087486"/>
            <a:ext cx="986531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/>
              <a:t>Logs 1 – 7 in Montana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12962" y="4913466"/>
            <a:ext cx="4159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4</a:t>
            </a:r>
            <a:r>
              <a:rPr lang="en-US" sz="800" b="1" dirty="0" smtClean="0"/>
              <a:t>) Why do you think the </a:t>
            </a:r>
            <a:r>
              <a:rPr lang="en-US" sz="800" b="1" dirty="0" err="1" smtClean="0"/>
              <a:t>Hasmark</a:t>
            </a:r>
            <a:r>
              <a:rPr lang="en-US" sz="800" b="1" dirty="0" smtClean="0"/>
              <a:t> Formation thins eastward?</a:t>
            </a:r>
            <a:endParaRPr lang="en-US" sz="8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4860960" y="3248895"/>
            <a:ext cx="3989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1) Correlate the </a:t>
            </a:r>
            <a:r>
              <a:rPr lang="en-US" sz="800" b="1" dirty="0" err="1" smtClean="0"/>
              <a:t>lithostratigraphic</a:t>
            </a:r>
            <a:r>
              <a:rPr lang="en-US" sz="800" b="1" dirty="0" smtClean="0"/>
              <a:t> formations from log 4 through 5, 6 and 7</a:t>
            </a:r>
            <a:endParaRPr lang="en-US" sz="8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4860789" y="3471558"/>
            <a:ext cx="4159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2</a:t>
            </a:r>
            <a:r>
              <a:rPr lang="en-US" sz="800" b="1" dirty="0" smtClean="0"/>
              <a:t>) Note lowest 3 formations in logs 1 – 4. Do they indicate transgression or regression? Why?</a:t>
            </a:r>
            <a:endParaRPr lang="en-US" sz="8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102046" y="4267253"/>
            <a:ext cx="8912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3) During the time of deposition of these sediments,  is which direction do you think in landward? East or West? Explain why.</a:t>
            </a:r>
            <a:endParaRPr lang="en-US" sz="8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110033" y="5714522"/>
            <a:ext cx="891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5) Compared to Fossil B (from the previous part of the exercise) would fossil X be useful in </a:t>
            </a:r>
            <a:r>
              <a:rPr lang="en-US" sz="800" b="1" dirty="0" err="1" smtClean="0"/>
              <a:t>chronostratigraphic</a:t>
            </a:r>
            <a:r>
              <a:rPr lang="en-US" sz="800" b="1" dirty="0" smtClean="0"/>
              <a:t> correlation? Explain why.</a:t>
            </a:r>
            <a:endParaRPr lang="en-US" sz="8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112604" y="6353249"/>
            <a:ext cx="891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6) On the next sheet: Draw a cross section of the sedimentary environment that might have existed at the time indicated by the base line fossil B (</a:t>
            </a:r>
            <a:r>
              <a:rPr lang="en-US" sz="800" b="1" i="1" dirty="0" err="1" smtClean="0"/>
              <a:t>Glossopleura</a:t>
            </a:r>
            <a:r>
              <a:rPr lang="en-US" sz="800" b="1" dirty="0" smtClean="0"/>
              <a:t>). If you can, indicate the position of the</a:t>
            </a:r>
            <a:endParaRPr lang="en-US" sz="8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109675" y="6523921"/>
            <a:ext cx="891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logs, </a:t>
            </a:r>
            <a:r>
              <a:rPr lang="en-US" sz="800" b="1" dirty="0"/>
              <a:t>facies </a:t>
            </a:r>
            <a:r>
              <a:rPr lang="en-US" sz="800" b="1" dirty="0" smtClean="0"/>
              <a:t>and stratigraphic formations. </a:t>
            </a:r>
            <a:endParaRPr lang="en-US" sz="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739665" y="2058437"/>
            <a:ext cx="592679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Park Shale “pinches out”</a:t>
            </a:r>
            <a:endParaRPr lang="en-US" sz="700" b="1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927878" y="2473935"/>
            <a:ext cx="122311" cy="174922"/>
          </a:xfrm>
          <a:prstGeom prst="straightConnector1">
            <a:avLst/>
          </a:prstGeom>
          <a:ln w="127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8554448" y="2648857"/>
            <a:ext cx="207711" cy="366835"/>
          </a:xfrm>
          <a:prstGeom prst="rect">
            <a:avLst/>
          </a:prstGeom>
          <a:pattFill prst="lgConfetti">
            <a:fgClr>
              <a:schemeClr val="tx1"/>
            </a:fgClr>
            <a:bgClr>
              <a:srgbClr val="AC98FF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3923935" y="4002136"/>
            <a:ext cx="113737" cy="2651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971326" y="4019700"/>
            <a:ext cx="757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Carbonates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xmlns="" val="28821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/>
          <p:cNvCxnSpPr/>
          <p:nvPr/>
        </p:nvCxnSpPr>
        <p:spPr>
          <a:xfrm>
            <a:off x="4918054" y="2745304"/>
            <a:ext cx="4027035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0" name="Rectangle 70"/>
          <p:cNvSpPr>
            <a:spLocks noChangeArrowheads="1"/>
          </p:cNvSpPr>
          <p:nvPr/>
        </p:nvSpPr>
        <p:spPr bwMode="auto">
          <a:xfrm>
            <a:off x="107504" y="423333"/>
            <a:ext cx="8915400" cy="632344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2" descr="fig_05_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 t="903" r="2856" b="2265"/>
          <a:stretch/>
        </p:blipFill>
        <p:spPr bwMode="auto">
          <a:xfrm>
            <a:off x="321154" y="537743"/>
            <a:ext cx="4634245" cy="372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104775" y="76200"/>
            <a:ext cx="8915400" cy="34713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43084" y="99075"/>
            <a:ext cx="88485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Exercise 3, part 2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137" y="526882"/>
            <a:ext cx="207711" cy="2549770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319010" y="759072"/>
            <a:ext cx="199719" cy="2388700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cxnSp>
        <p:nvCxnSpPr>
          <p:cNvPr id="29" name="Straight Connector 28"/>
          <p:cNvCxnSpPr>
            <a:endCxn id="127" idx="2"/>
          </p:cNvCxnSpPr>
          <p:nvPr/>
        </p:nvCxnSpPr>
        <p:spPr>
          <a:xfrm>
            <a:off x="4869696" y="1806358"/>
            <a:ext cx="1549174" cy="8798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869696" y="2168107"/>
            <a:ext cx="1449314" cy="304332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127" idx="0"/>
          </p:cNvCxnSpPr>
          <p:nvPr/>
        </p:nvCxnSpPr>
        <p:spPr>
          <a:xfrm>
            <a:off x="4869696" y="825266"/>
            <a:ext cx="1549174" cy="75016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69696" y="827840"/>
            <a:ext cx="1184358" cy="438875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869696" y="1266715"/>
            <a:ext cx="1184358" cy="24713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8554448" y="687064"/>
            <a:ext cx="207711" cy="23286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6320400" y="2919311"/>
            <a:ext cx="199719" cy="229569"/>
          </a:xfrm>
          <a:prstGeom prst="rect">
            <a:avLst/>
          </a:prstGeom>
          <a:pattFill prst="lgConfetti">
            <a:fgClr>
              <a:schemeClr val="tx1"/>
            </a:fgClr>
            <a:bgClr>
              <a:srgbClr val="AC98FF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7391138" y="2847304"/>
            <a:ext cx="207711" cy="229348"/>
          </a:xfrm>
          <a:prstGeom prst="rect">
            <a:avLst/>
          </a:prstGeom>
          <a:pattFill prst="lgConfetti">
            <a:fgClr>
              <a:schemeClr val="tx1"/>
            </a:fgClr>
            <a:bgClr>
              <a:srgbClr val="AC98FF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6320400" y="2168107"/>
            <a:ext cx="199719" cy="751204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6319010" y="900282"/>
            <a:ext cx="199719" cy="994056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cxnSp>
        <p:nvCxnSpPr>
          <p:cNvPr id="128" name="Straight Connector 127"/>
          <p:cNvCxnSpPr/>
          <p:nvPr/>
        </p:nvCxnSpPr>
        <p:spPr>
          <a:xfrm flipV="1">
            <a:off x="6518729" y="831514"/>
            <a:ext cx="872409" cy="68768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7394993" y="831514"/>
            <a:ext cx="203856" cy="2015790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8554448" y="770554"/>
            <a:ext cx="203856" cy="2015790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cxnSp>
        <p:nvCxnSpPr>
          <p:cNvPr id="132" name="Straight Connector 131"/>
          <p:cNvCxnSpPr>
            <a:endCxn id="131" idx="0"/>
          </p:cNvCxnSpPr>
          <p:nvPr/>
        </p:nvCxnSpPr>
        <p:spPr>
          <a:xfrm flipV="1">
            <a:off x="7598849" y="770554"/>
            <a:ext cx="1057527" cy="57286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520119" y="1897308"/>
            <a:ext cx="866808" cy="188025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489848" y="2085333"/>
            <a:ext cx="897079" cy="82775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6337053" y="1318460"/>
            <a:ext cx="570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Park Shale</a:t>
            </a:r>
            <a:endParaRPr lang="en-US" sz="700" b="1" dirty="0"/>
          </a:p>
        </p:txBody>
      </p:sp>
      <p:sp>
        <p:nvSpPr>
          <p:cNvPr id="152" name="TextBox 151"/>
          <p:cNvSpPr txBox="1"/>
          <p:nvPr/>
        </p:nvSpPr>
        <p:spPr>
          <a:xfrm rot="16200000">
            <a:off x="7417996" y="1299180"/>
            <a:ext cx="570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Park Shale</a:t>
            </a:r>
            <a:endParaRPr lang="en-US" sz="700" b="1" dirty="0"/>
          </a:p>
        </p:txBody>
      </p:sp>
      <p:sp>
        <p:nvSpPr>
          <p:cNvPr id="153" name="TextBox 152"/>
          <p:cNvSpPr txBox="1"/>
          <p:nvPr/>
        </p:nvSpPr>
        <p:spPr>
          <a:xfrm rot="16200000">
            <a:off x="7366755" y="2335165"/>
            <a:ext cx="6732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Wolsey Shale</a:t>
            </a:r>
            <a:endParaRPr lang="en-US" sz="700" b="1" dirty="0"/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6271932" y="2328867"/>
            <a:ext cx="6732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Wolsey Shale</a:t>
            </a:r>
            <a:endParaRPr lang="en-US" sz="700" b="1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7404915" y="2085333"/>
            <a:ext cx="198442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8554448" y="2085333"/>
            <a:ext cx="198442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 rot="16200000">
            <a:off x="8585592" y="1318460"/>
            <a:ext cx="570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Park Shale</a:t>
            </a:r>
            <a:endParaRPr lang="en-US" sz="700" b="1" dirty="0"/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8526495" y="2235279"/>
            <a:ext cx="673259" cy="242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Wolsey Shale</a:t>
            </a:r>
            <a:endParaRPr lang="en-US" sz="700" b="1" dirty="0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7586982" y="2091580"/>
            <a:ext cx="965853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5466805" y="1932800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Meagher Limestone</a:t>
            </a:r>
            <a:endParaRPr lang="en-US" sz="7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5753992" y="705550"/>
            <a:ext cx="678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Red Lion Fm.</a:t>
            </a:r>
            <a:endParaRPr lang="en-US" sz="7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6816493" y="551557"/>
            <a:ext cx="678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Red Lion Fm.</a:t>
            </a:r>
            <a:endParaRPr lang="en-US" sz="7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7982422" y="605021"/>
            <a:ext cx="678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Red Lion Fm.</a:t>
            </a:r>
            <a:endParaRPr lang="en-US" sz="7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03413" y="2928987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Flathead Quartzite</a:t>
            </a:r>
            <a:endParaRPr lang="en-US" sz="7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80435" y="2867837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Flathead Quartzite</a:t>
            </a:r>
            <a:endParaRPr lang="en-US" sz="7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648950" y="2847900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Flathead Quartzite</a:t>
            </a:r>
            <a:endParaRPr lang="en-US" sz="7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301424" y="574267"/>
            <a:ext cx="19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5</a:t>
            </a:r>
            <a:endParaRPr lang="en-US" sz="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381659" y="356994"/>
            <a:ext cx="19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528240" y="499847"/>
            <a:ext cx="19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7</a:t>
            </a:r>
            <a:endParaRPr lang="en-US" sz="800" b="1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587522" y="605021"/>
            <a:ext cx="804888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21424" y="507936"/>
            <a:ext cx="5556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WEST</a:t>
            </a:r>
            <a:endParaRPr lang="en-US" sz="7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109604" y="1738257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945430" y="1723268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866894" y="1584568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794840" y="1556137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411125" y="1656164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845638" y="1806358"/>
            <a:ext cx="472109" cy="116965"/>
          </a:xfrm>
          <a:prstGeom prst="straightConnector1">
            <a:avLst/>
          </a:prstGeom>
          <a:ln w="127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04775" y="4311557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2046" y="4644206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07504" y="4963734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6588" y="5264979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6588" y="5584503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6588" y="5919143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12962" y="4913466"/>
            <a:ext cx="4159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4</a:t>
            </a:r>
            <a:r>
              <a:rPr lang="en-US" sz="800" b="1" dirty="0" smtClean="0"/>
              <a:t>) Why do you think the </a:t>
            </a:r>
            <a:r>
              <a:rPr lang="en-US" sz="800" b="1" dirty="0" err="1" smtClean="0"/>
              <a:t>Hasmark</a:t>
            </a:r>
            <a:r>
              <a:rPr lang="en-US" sz="800" b="1" dirty="0" smtClean="0"/>
              <a:t> Formation thins eastward?</a:t>
            </a:r>
            <a:endParaRPr lang="en-US" sz="800" b="1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102046" y="4478129"/>
            <a:ext cx="892904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0871" y="4804125"/>
            <a:ext cx="892904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96588" y="5111849"/>
            <a:ext cx="892904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12962" y="5426763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02046" y="5752767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96109" y="60879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11454" y="62403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8525" y="63927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5596" y="65451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4860032" y="3284984"/>
            <a:ext cx="4159819" cy="102055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4860032" y="3680078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865783" y="4002136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4860960" y="3248895"/>
            <a:ext cx="3989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1) Correlate the </a:t>
            </a:r>
            <a:r>
              <a:rPr lang="en-US" sz="800" b="1" dirty="0" err="1" smtClean="0"/>
              <a:t>lithostratigraphic</a:t>
            </a:r>
            <a:r>
              <a:rPr lang="en-US" sz="800" b="1" dirty="0" smtClean="0"/>
              <a:t> formations from log 4 through 5, 6 and 7</a:t>
            </a:r>
            <a:endParaRPr lang="en-US" sz="8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4860789" y="3471558"/>
            <a:ext cx="4159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2</a:t>
            </a:r>
            <a:r>
              <a:rPr lang="en-US" sz="800" b="1" dirty="0" smtClean="0"/>
              <a:t>) Note lowest 3 formations in logs 1 – 4. Do they indicate transgression or regression? Why?</a:t>
            </a:r>
            <a:endParaRPr lang="en-US" sz="800" b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865783" y="3841388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857057" y="4164013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866194" y="3486650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4857860" y="3651366"/>
            <a:ext cx="4159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FF0000"/>
                </a:solidFill>
              </a:rPr>
              <a:t>Transgression: coarse </a:t>
            </a:r>
            <a:r>
              <a:rPr lang="en-US" sz="800" i="1" dirty="0" err="1" smtClean="0">
                <a:solidFill>
                  <a:srgbClr val="FF0000"/>
                </a:solidFill>
              </a:rPr>
              <a:t>clastics</a:t>
            </a:r>
            <a:r>
              <a:rPr lang="en-US" sz="800" i="1" dirty="0" smtClean="0">
                <a:solidFill>
                  <a:srgbClr val="FF0000"/>
                </a:solidFill>
              </a:rPr>
              <a:t> to shale to offshore carbonates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4775" y="4434942"/>
            <a:ext cx="8921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FF0000"/>
                </a:solidFill>
              </a:rPr>
              <a:t>Land is to the East – thickness of shallow water deposits thickens to the East, deeper water deposits thicken to the West.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11454" y="5064958"/>
            <a:ext cx="8921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FF0000"/>
                </a:solidFill>
              </a:rPr>
              <a:t>Ocean to the West, water shallows to the East – as sea level rises over time the ocean-ward logs will record a thicker sequence of carbonates. 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10633" y="5876753"/>
            <a:ext cx="8921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FF0000"/>
                </a:solidFill>
              </a:rPr>
              <a:t>Fossil A facies independent. Fossil B restricted to shale facies – more of a environment tracking form. 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7421" y="3451079"/>
            <a:ext cx="24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137" name="TextBox 136"/>
          <p:cNvSpPr txBox="1"/>
          <p:nvPr/>
        </p:nvSpPr>
        <p:spPr>
          <a:xfrm>
            <a:off x="1065947" y="3449034"/>
            <a:ext cx="24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138" name="TextBox 137"/>
          <p:cNvSpPr txBox="1"/>
          <p:nvPr/>
        </p:nvSpPr>
        <p:spPr>
          <a:xfrm>
            <a:off x="1154473" y="3446989"/>
            <a:ext cx="24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139" name="TextBox 138"/>
          <p:cNvSpPr txBox="1"/>
          <p:nvPr/>
        </p:nvSpPr>
        <p:spPr>
          <a:xfrm>
            <a:off x="983635" y="3576432"/>
            <a:ext cx="2359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5</a:t>
            </a:r>
            <a:endParaRPr lang="en-US" sz="700" dirty="0" smtClean="0"/>
          </a:p>
        </p:txBody>
      </p:sp>
      <p:sp>
        <p:nvSpPr>
          <p:cNvPr id="141" name="TextBox 140"/>
          <p:cNvSpPr txBox="1"/>
          <p:nvPr/>
        </p:nvSpPr>
        <p:spPr>
          <a:xfrm>
            <a:off x="1073183" y="3576120"/>
            <a:ext cx="2359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6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162731" y="3575808"/>
            <a:ext cx="2359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7</a:t>
            </a:r>
            <a:endParaRPr lang="en-US" sz="700" dirty="0" smtClean="0"/>
          </a:p>
        </p:txBody>
      </p:sp>
      <p:sp>
        <p:nvSpPr>
          <p:cNvPr id="143" name="TextBox 142"/>
          <p:cNvSpPr txBox="1"/>
          <p:nvPr/>
        </p:nvSpPr>
        <p:spPr>
          <a:xfrm>
            <a:off x="834176" y="3938627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Location of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102046" y="4267253"/>
            <a:ext cx="8912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3) During the time of deposition of these sediments,  is which direction do you think in landward? East or West? Explain why.</a:t>
            </a:r>
            <a:endParaRPr lang="en-US" sz="8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110033" y="5714522"/>
            <a:ext cx="891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5) Compared to Fossil B (from the previous part of the exercise) would fossil X be useful in </a:t>
            </a:r>
            <a:r>
              <a:rPr lang="en-US" sz="800" b="1" dirty="0" err="1" smtClean="0"/>
              <a:t>chronostratigraphic</a:t>
            </a:r>
            <a:r>
              <a:rPr lang="en-US" sz="800" b="1" dirty="0" smtClean="0"/>
              <a:t> correlation? Explain why.</a:t>
            </a:r>
            <a:endParaRPr lang="en-US" sz="8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112604" y="6353249"/>
            <a:ext cx="891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6) On the next sheet: Draw a cross section of the sedimentary environment that might have existed at the time indicated by the base line fossil B (</a:t>
            </a:r>
            <a:r>
              <a:rPr lang="en-US" sz="800" b="1" i="1" dirty="0" err="1" smtClean="0"/>
              <a:t>Glossopleura</a:t>
            </a:r>
            <a:r>
              <a:rPr lang="en-US" sz="800" b="1" dirty="0" smtClean="0"/>
              <a:t>). If you can, indicate the position of the</a:t>
            </a:r>
            <a:endParaRPr lang="en-US" sz="8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109675" y="6523921"/>
            <a:ext cx="891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logs, </a:t>
            </a:r>
            <a:r>
              <a:rPr lang="en-US" sz="800" b="1" dirty="0"/>
              <a:t>facies </a:t>
            </a:r>
            <a:r>
              <a:rPr lang="en-US" sz="800" b="1" dirty="0" smtClean="0"/>
              <a:t>and stratigraphic formations. </a:t>
            </a:r>
            <a:endParaRPr lang="en-US" sz="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2204622" y="2893475"/>
            <a:ext cx="7871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FOSSIL  B from part 1</a:t>
            </a:r>
            <a:endParaRPr lang="en-US" sz="9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414026" y="1934662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cxnSp>
        <p:nvCxnSpPr>
          <p:cNvPr id="101" name="Straight Arrow Connector 100"/>
          <p:cNvCxnSpPr>
            <a:stCxn id="100" idx="2"/>
          </p:cNvCxnSpPr>
          <p:nvPr/>
        </p:nvCxnSpPr>
        <p:spPr>
          <a:xfrm>
            <a:off x="1687412" y="2134717"/>
            <a:ext cx="225083" cy="337722"/>
          </a:xfrm>
          <a:prstGeom prst="straightConnector1">
            <a:avLst/>
          </a:prstGeom>
          <a:ln w="127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39665" y="2058437"/>
            <a:ext cx="592679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Park Shale “pinches out”</a:t>
            </a:r>
            <a:endParaRPr lang="en-US" sz="700" b="1" dirty="0"/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927878" y="2473935"/>
            <a:ext cx="122311" cy="174922"/>
          </a:xfrm>
          <a:prstGeom prst="straightConnector1">
            <a:avLst/>
          </a:prstGeom>
          <a:ln w="127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2587522" y="2733655"/>
            <a:ext cx="10665" cy="159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26" idx="2"/>
          </p:cNvCxnSpPr>
          <p:nvPr/>
        </p:nvCxnSpPr>
        <p:spPr>
          <a:xfrm>
            <a:off x="4871086" y="2885821"/>
            <a:ext cx="1549174" cy="3349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8554448" y="2648857"/>
            <a:ext cx="207711" cy="366835"/>
          </a:xfrm>
          <a:prstGeom prst="rect">
            <a:avLst/>
          </a:prstGeom>
          <a:pattFill prst="lgConfetti">
            <a:fgClr>
              <a:schemeClr val="tx1"/>
            </a:fgClr>
            <a:bgClr>
              <a:srgbClr val="AC98FF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cxnSp>
        <p:nvCxnSpPr>
          <p:cNvPr id="151" name="Straight Connector 150"/>
          <p:cNvCxnSpPr/>
          <p:nvPr/>
        </p:nvCxnSpPr>
        <p:spPr>
          <a:xfrm flipV="1">
            <a:off x="6507836" y="2852936"/>
            <a:ext cx="872476" cy="66376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125" idx="0"/>
          </p:cNvCxnSpPr>
          <p:nvPr/>
        </p:nvCxnSpPr>
        <p:spPr>
          <a:xfrm flipV="1">
            <a:off x="7586982" y="2648857"/>
            <a:ext cx="1071322" cy="191654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739665" y="4087486"/>
            <a:ext cx="986531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/>
              <a:t>Logs 1 – 7 in Montana</a:t>
            </a:r>
          </a:p>
        </p:txBody>
      </p:sp>
      <p:sp>
        <p:nvSpPr>
          <p:cNvPr id="157" name="Right Brace 156"/>
          <p:cNvSpPr/>
          <p:nvPr/>
        </p:nvSpPr>
        <p:spPr>
          <a:xfrm>
            <a:off x="3923935" y="4002136"/>
            <a:ext cx="113737" cy="2651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3971326" y="4019700"/>
            <a:ext cx="757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Carbonates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xmlns="" val="84815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0" name="Rectangle 70"/>
          <p:cNvSpPr>
            <a:spLocks noChangeArrowheads="1"/>
          </p:cNvSpPr>
          <p:nvPr/>
        </p:nvSpPr>
        <p:spPr bwMode="auto">
          <a:xfrm>
            <a:off x="107504" y="423333"/>
            <a:ext cx="8915400" cy="632344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104775" y="76200"/>
            <a:ext cx="8915400" cy="34713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43084" y="99075"/>
            <a:ext cx="88485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Exercise 3, part 3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1154" y="356994"/>
            <a:ext cx="8663004" cy="3010947"/>
            <a:chOff x="321154" y="356994"/>
            <a:chExt cx="8663004" cy="3010947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4918054" y="2745304"/>
              <a:ext cx="4027035" cy="0"/>
            </a:xfrm>
            <a:prstGeom prst="line">
              <a:avLst/>
            </a:prstGeom>
            <a:ln w="2286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2" descr="fig_05_44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" t="903" r="2856" b="25899"/>
            <a:stretch/>
          </p:blipFill>
          <p:spPr bwMode="auto">
            <a:xfrm>
              <a:off x="321154" y="537744"/>
              <a:ext cx="4634245" cy="28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9" name="Rectangle 78"/>
            <p:cNvSpPr/>
            <p:nvPr/>
          </p:nvSpPr>
          <p:spPr>
            <a:xfrm>
              <a:off x="7391137" y="526882"/>
              <a:ext cx="207711" cy="254977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319010" y="759072"/>
              <a:ext cx="199719" cy="238870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554448" y="687064"/>
              <a:ext cx="207711" cy="2328628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20400" y="2919311"/>
              <a:ext cx="199719" cy="229569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91138" y="2847304"/>
              <a:ext cx="207711" cy="229348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20400" y="2168107"/>
              <a:ext cx="199719" cy="751204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19010" y="900282"/>
              <a:ext cx="199719" cy="994056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394993" y="831514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554448" y="770554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 rot="16200000">
              <a:off x="6337053" y="1318460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 rot="16200000">
              <a:off x="7417996" y="1299180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 rot="16200000">
              <a:off x="7366755" y="2335165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 rot="16200000">
              <a:off x="6271932" y="2328867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7404915" y="2085333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8554448" y="2085333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 rot="16200000">
              <a:off x="8585592" y="1318460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 rot="16200000">
              <a:off x="8526495" y="2235279"/>
              <a:ext cx="673259" cy="242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466805" y="1932800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Meagher Limestone</a:t>
              </a:r>
              <a:endParaRPr lang="en-US" sz="7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753992" y="705550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16493" y="551557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982422" y="605021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503413" y="2928987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580435" y="2867837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648950" y="2847900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301424" y="574267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5</a:t>
              </a:r>
              <a:endParaRPr lang="en-US" sz="8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381659" y="356994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6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528240" y="499847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7</a:t>
              </a:r>
              <a:endParaRPr lang="en-US" sz="800" b="1" dirty="0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2587522" y="605021"/>
              <a:ext cx="8048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2221424" y="507936"/>
              <a:ext cx="55566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WEST</a:t>
              </a:r>
              <a:endParaRPr lang="en-US" sz="7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109604" y="1738257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945430" y="172326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866894" y="158456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794840" y="1556137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411125" y="1656164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>
              <a:off x="2845638" y="1806358"/>
              <a:ext cx="472109" cy="116965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2204622" y="2893475"/>
              <a:ext cx="7871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FOSSIL  B from part 1</a:t>
              </a:r>
              <a:endParaRPr lang="en-US" sz="900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414026" y="193466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49" name="Straight Arrow Connector 148"/>
            <p:cNvCxnSpPr>
              <a:stCxn id="148" idx="2"/>
            </p:cNvCxnSpPr>
            <p:nvPr/>
          </p:nvCxnSpPr>
          <p:spPr>
            <a:xfrm>
              <a:off x="1687412" y="2134717"/>
              <a:ext cx="225083" cy="3377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739665" y="2058437"/>
              <a:ext cx="592679" cy="415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Park Shale “pinches out”</a:t>
              </a:r>
              <a:endParaRPr lang="en-US" sz="700" b="1" dirty="0"/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flipH="1">
              <a:off x="927878" y="2473935"/>
              <a:ext cx="122311" cy="1749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H="1" flipV="1">
              <a:off x="2587522" y="2733655"/>
              <a:ext cx="10665" cy="159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8554448" y="2648857"/>
              <a:ext cx="207711" cy="366835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204622" y="3295654"/>
              <a:ext cx="1451883" cy="7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14704" y="3491867"/>
            <a:ext cx="8693569" cy="31575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9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0" name="Rectangle 70"/>
          <p:cNvSpPr>
            <a:spLocks noChangeArrowheads="1"/>
          </p:cNvSpPr>
          <p:nvPr/>
        </p:nvSpPr>
        <p:spPr bwMode="auto">
          <a:xfrm>
            <a:off x="107504" y="423333"/>
            <a:ext cx="8915400" cy="632344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104775" y="76200"/>
            <a:ext cx="8915400" cy="34713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43084" y="99075"/>
            <a:ext cx="88485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Exercise 3, part 3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palenv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"/>
          <a:stretch/>
        </p:blipFill>
        <p:spPr>
          <a:xfrm>
            <a:off x="233725" y="3473462"/>
            <a:ext cx="8621560" cy="3157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4451" y="5751610"/>
            <a:ext cx="1475383" cy="3287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0306" y="5751610"/>
            <a:ext cx="1309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Sandstone (quartzite)</a:t>
            </a:r>
            <a:endParaRPr lang="en-US" sz="1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065573" y="5546933"/>
            <a:ext cx="465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Shale</a:t>
            </a:r>
            <a:endParaRPr lang="en-US" sz="1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046960" y="5300712"/>
            <a:ext cx="726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Limestone</a:t>
            </a:r>
            <a:endParaRPr lang="en-US" sz="1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415272" y="3728869"/>
            <a:ext cx="132649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“Time” surface controlled by fossil B </a:t>
            </a:r>
            <a:endParaRPr lang="en-US" sz="1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75856" y="4124563"/>
            <a:ext cx="2139417" cy="1752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5911877" y="4101044"/>
            <a:ext cx="96013" cy="881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741769" y="4101044"/>
            <a:ext cx="1718663" cy="33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940055" y="3878342"/>
            <a:ext cx="2534818" cy="246221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Proposed sea level at base of fossil B </a:t>
            </a:r>
            <a:r>
              <a:rPr lang="en-US" sz="1000" dirty="0" err="1" smtClean="0"/>
              <a:t>biozone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017763" y="4101044"/>
            <a:ext cx="190336" cy="388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982422" y="2723886"/>
            <a:ext cx="0" cy="176569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68081" y="4889836"/>
            <a:ext cx="2632249" cy="861774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 – I didn’t draw this too well so my proposed location of the </a:t>
            </a:r>
            <a:r>
              <a:rPr lang="en-US" sz="1000" dirty="0" err="1" smtClean="0"/>
              <a:t>facies</a:t>
            </a:r>
            <a:r>
              <a:rPr lang="en-US" sz="1000" dirty="0" smtClean="0"/>
              <a:t> changes above don</a:t>
            </a:r>
            <a:r>
              <a:rPr lang="fr-FR" sz="1000" dirty="0" smtClean="0"/>
              <a:t>’</a:t>
            </a:r>
            <a:r>
              <a:rPr lang="en-US" sz="1000" dirty="0" smtClean="0"/>
              <a:t>t match up too well with the proposed location of the </a:t>
            </a:r>
            <a:r>
              <a:rPr lang="en-US" sz="1000" dirty="0" err="1" smtClean="0"/>
              <a:t>facies</a:t>
            </a:r>
            <a:r>
              <a:rPr lang="en-US" sz="1000" dirty="0" smtClean="0"/>
              <a:t> boundaries on my reconstruction (follow the dashed lines) </a:t>
            </a:r>
            <a:endParaRPr lang="en-US" sz="10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321154" y="356994"/>
            <a:ext cx="8663004" cy="3010947"/>
            <a:chOff x="321154" y="356994"/>
            <a:chExt cx="8663004" cy="3010947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4918054" y="2745304"/>
              <a:ext cx="4027035" cy="0"/>
            </a:xfrm>
            <a:prstGeom prst="line">
              <a:avLst/>
            </a:prstGeom>
            <a:ln w="2286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2" descr="fig_05_44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" t="903" r="2856" b="25899"/>
            <a:stretch/>
          </p:blipFill>
          <p:spPr bwMode="auto">
            <a:xfrm>
              <a:off x="321154" y="537744"/>
              <a:ext cx="4634245" cy="28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9" name="Rectangle 78"/>
            <p:cNvSpPr/>
            <p:nvPr/>
          </p:nvSpPr>
          <p:spPr>
            <a:xfrm>
              <a:off x="7391137" y="526882"/>
              <a:ext cx="207711" cy="254977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319010" y="759072"/>
              <a:ext cx="199719" cy="238870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cxnSp>
          <p:nvCxnSpPr>
            <p:cNvPr id="81" name="Straight Connector 80"/>
            <p:cNvCxnSpPr>
              <a:endCxn id="95" idx="2"/>
            </p:cNvCxnSpPr>
            <p:nvPr/>
          </p:nvCxnSpPr>
          <p:spPr>
            <a:xfrm>
              <a:off x="4869696" y="1806358"/>
              <a:ext cx="1549174" cy="8798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869696" y="2168107"/>
              <a:ext cx="1449314" cy="30433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95" idx="0"/>
            </p:cNvCxnSpPr>
            <p:nvPr/>
          </p:nvCxnSpPr>
          <p:spPr>
            <a:xfrm>
              <a:off x="4869696" y="825266"/>
              <a:ext cx="1549174" cy="7501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869696" y="827840"/>
              <a:ext cx="1184358" cy="43887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69696" y="1266715"/>
              <a:ext cx="1184358" cy="24713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8554448" y="687064"/>
              <a:ext cx="207711" cy="2328628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20400" y="2919311"/>
              <a:ext cx="199719" cy="229569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91138" y="2847304"/>
              <a:ext cx="207711" cy="229348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20400" y="2168107"/>
              <a:ext cx="199719" cy="751204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19010" y="900282"/>
              <a:ext cx="199719" cy="994056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6518729" y="831514"/>
              <a:ext cx="872409" cy="6876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7394993" y="831514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554448" y="770554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cxnSp>
          <p:nvCxnSpPr>
            <p:cNvPr id="102" name="Straight Connector 101"/>
            <p:cNvCxnSpPr>
              <a:endCxn id="101" idx="0"/>
            </p:cNvCxnSpPr>
            <p:nvPr/>
          </p:nvCxnSpPr>
          <p:spPr>
            <a:xfrm flipV="1">
              <a:off x="7598849" y="770554"/>
              <a:ext cx="1057527" cy="5728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520119" y="1897308"/>
              <a:ext cx="866808" cy="18802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489848" y="2085333"/>
              <a:ext cx="897079" cy="8277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 rot="16200000">
              <a:off x="6337053" y="1318460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 rot="16200000">
              <a:off x="7417996" y="1299180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 rot="16200000">
              <a:off x="7366755" y="2335165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 rot="16200000">
              <a:off x="6271932" y="2328867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7404915" y="2085333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8554448" y="2085333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 rot="16200000">
              <a:off x="8585592" y="1318460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 rot="16200000">
              <a:off x="8526495" y="2235279"/>
              <a:ext cx="673259" cy="242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586982" y="2091580"/>
              <a:ext cx="965853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5466805" y="1932800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Meagher Limestone</a:t>
              </a:r>
              <a:endParaRPr lang="en-US" sz="7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753992" y="705550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16493" y="551557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982422" y="605021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503413" y="2928987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580435" y="2867837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648950" y="2847900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301424" y="574267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5</a:t>
              </a:r>
              <a:endParaRPr lang="en-US" sz="8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381659" y="356994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6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528240" y="499847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7</a:t>
              </a:r>
              <a:endParaRPr lang="en-US" sz="800" b="1" dirty="0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2587522" y="605021"/>
              <a:ext cx="8048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2221424" y="507936"/>
              <a:ext cx="55566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WEST</a:t>
              </a:r>
              <a:endParaRPr lang="en-US" sz="7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109604" y="1738257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945430" y="172326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866894" y="158456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794840" y="1556137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411125" y="1656164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>
              <a:off x="2845638" y="1806358"/>
              <a:ext cx="472109" cy="116965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2204622" y="2893475"/>
              <a:ext cx="7871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FOSSIL  B from part 1</a:t>
              </a:r>
              <a:endParaRPr lang="en-US" sz="900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414026" y="193466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49" name="Straight Arrow Connector 148"/>
            <p:cNvCxnSpPr>
              <a:stCxn id="148" idx="2"/>
            </p:cNvCxnSpPr>
            <p:nvPr/>
          </p:nvCxnSpPr>
          <p:spPr>
            <a:xfrm>
              <a:off x="1687412" y="2134717"/>
              <a:ext cx="225083" cy="3377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739665" y="2058437"/>
              <a:ext cx="592679" cy="415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Park Shale “pinches out”</a:t>
              </a:r>
              <a:endParaRPr lang="en-US" sz="700" b="1" dirty="0"/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flipH="1">
              <a:off x="927878" y="2473935"/>
              <a:ext cx="122311" cy="1749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H="1" flipV="1">
              <a:off x="2587522" y="2733655"/>
              <a:ext cx="10665" cy="159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endCxn id="92" idx="2"/>
            </p:cNvCxnSpPr>
            <p:nvPr/>
          </p:nvCxnSpPr>
          <p:spPr>
            <a:xfrm>
              <a:off x="4871086" y="2885821"/>
              <a:ext cx="1549174" cy="3349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8554448" y="2648857"/>
              <a:ext cx="207711" cy="366835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6507836" y="2852936"/>
              <a:ext cx="872476" cy="6637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endCxn id="157" idx="0"/>
            </p:cNvCxnSpPr>
            <p:nvPr/>
          </p:nvCxnSpPr>
          <p:spPr>
            <a:xfrm flipV="1">
              <a:off x="7586982" y="2648857"/>
              <a:ext cx="1071322" cy="19165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162"/>
            <p:cNvSpPr/>
            <p:nvPr/>
          </p:nvSpPr>
          <p:spPr>
            <a:xfrm>
              <a:off x="2204622" y="3295654"/>
              <a:ext cx="1451883" cy="7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818631" y="2733655"/>
            <a:ext cx="0" cy="306926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201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71438" y="246976"/>
            <a:ext cx="9037637" cy="17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&gt;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cs typeface="Calibri" charset="0"/>
              </a:rPr>
              <a:t>clicker: </a:t>
            </a:r>
            <a:r>
              <a:rPr lang="en-US" sz="2800" i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Consider the </a:t>
            </a:r>
            <a:r>
              <a:rPr lang="en-US" sz="2800" i="1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stratigraphic</a:t>
            </a:r>
            <a:r>
              <a:rPr lang="en-US" sz="2800" i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 logs  and  your </a:t>
            </a:r>
            <a:r>
              <a:rPr lang="en-US" sz="2800" i="1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paleoenvironmental</a:t>
            </a:r>
            <a:r>
              <a:rPr lang="en-US" sz="2800" i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 interpretation.</a:t>
            </a:r>
          </a:p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What would happen to a potential shoreline on your reconstruction if you run the “geological clock” forward?</a:t>
            </a:r>
            <a:endParaRPr lang="en-US" sz="2800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414026" y="1959449"/>
            <a:ext cx="6899287" cy="18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eaLnBrk="1" hangingPunct="1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would move East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would move West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would stay in the same location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There is not enough information available to tell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8783" y="1606478"/>
            <a:ext cx="1249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</a:p>
          <a:p>
            <a:pPr>
              <a:buFontTx/>
              <a:buChar char="-"/>
            </a:pPr>
            <a:r>
              <a:rPr lang="en-US" sz="1400" dirty="0" smtClean="0"/>
              <a:t> Solo question</a:t>
            </a:r>
          </a:p>
          <a:p>
            <a:pPr>
              <a:buFontTx/>
              <a:buChar char="-"/>
            </a:pPr>
            <a:r>
              <a:rPr lang="en-US" sz="1400" b="1" dirty="0" smtClean="0"/>
              <a:t> NO ANSWER</a:t>
            </a:r>
            <a:endParaRPr lang="en-US" sz="1400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237947" y="3620918"/>
            <a:ext cx="8663004" cy="3010947"/>
            <a:chOff x="237947" y="3620918"/>
            <a:chExt cx="8663004" cy="3010947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834847" y="6009228"/>
              <a:ext cx="4027035" cy="0"/>
            </a:xfrm>
            <a:prstGeom prst="line">
              <a:avLst/>
            </a:prstGeom>
            <a:ln w="2286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2" descr="fig_05_44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" t="903" r="2856" b="25899"/>
            <a:stretch/>
          </p:blipFill>
          <p:spPr bwMode="auto">
            <a:xfrm>
              <a:off x="237947" y="3801668"/>
              <a:ext cx="4634245" cy="28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9" name="Rectangle 68"/>
            <p:cNvSpPr/>
            <p:nvPr/>
          </p:nvSpPr>
          <p:spPr>
            <a:xfrm>
              <a:off x="7307930" y="3790806"/>
              <a:ext cx="207711" cy="254977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235803" y="4022996"/>
              <a:ext cx="199719" cy="238870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471241" y="3950988"/>
              <a:ext cx="207711" cy="2328628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237193" y="6183235"/>
              <a:ext cx="199719" cy="229569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307931" y="6111228"/>
              <a:ext cx="207711" cy="229348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37193" y="5432031"/>
              <a:ext cx="199719" cy="751204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35803" y="4164206"/>
              <a:ext cx="199719" cy="994056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311786" y="409543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471241" y="403447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6253846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 rot="16200000">
              <a:off x="7334789" y="456310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 rot="16200000">
              <a:off x="7283548" y="5599089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6188725" y="5592791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7321708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471241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 rot="16200000">
              <a:off x="8502385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8443288" y="5499203"/>
              <a:ext cx="673259" cy="242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383598" y="51967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Meagher Limestone</a:t>
              </a:r>
              <a:endParaRPr lang="en-US" sz="7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70785" y="3969474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733286" y="3815481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899215" y="3868945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420206" y="619291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497228" y="613176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565743" y="61118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218217" y="383819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5</a:t>
              </a:r>
              <a:endParaRPr lang="en-US" sz="8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98452" y="3620918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6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5033" y="376377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7</a:t>
              </a:r>
              <a:endParaRPr lang="en-US" sz="800" b="1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2504315" y="3868945"/>
              <a:ext cx="8048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138217" y="3771860"/>
              <a:ext cx="55566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WEST</a:t>
              </a:r>
              <a:endParaRPr lang="en-US" sz="7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26397" y="500218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62223" y="49871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783687" y="48484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711633" y="482006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327918" y="492008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2762431" y="5070282"/>
              <a:ext cx="472109" cy="116965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121415" y="6157399"/>
              <a:ext cx="7871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FOSSIL  B from part 1</a:t>
              </a:r>
              <a:endParaRPr lang="en-US" sz="9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30819" y="5198586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06" name="Straight Arrow Connector 105"/>
            <p:cNvCxnSpPr>
              <a:stCxn id="105" idx="2"/>
            </p:cNvCxnSpPr>
            <p:nvPr/>
          </p:nvCxnSpPr>
          <p:spPr>
            <a:xfrm>
              <a:off x="1604205" y="5398641"/>
              <a:ext cx="225083" cy="3377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656458" y="5322361"/>
              <a:ext cx="592679" cy="415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Park Shale “pinches out”</a:t>
              </a:r>
              <a:endParaRPr lang="en-US" sz="700" b="1" dirty="0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>
              <a:off x="844671" y="5737859"/>
              <a:ext cx="122311" cy="1749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 flipV="1">
              <a:off x="2504315" y="5997579"/>
              <a:ext cx="10665" cy="159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8471241" y="5912781"/>
              <a:ext cx="207711" cy="366835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21415" y="6559578"/>
              <a:ext cx="1451883" cy="7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777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Group activities for hundreds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Group work must be standard practice in class</a:t>
            </a:r>
          </a:p>
          <a:p>
            <a:r>
              <a:rPr lang="en-CA" dirty="0" smtClean="0"/>
              <a:t>Focus on process not answers.</a:t>
            </a:r>
          </a:p>
          <a:p>
            <a:r>
              <a:rPr lang="en-CA" dirty="0" smtClean="0"/>
              <a:t>It’s all about making thinking visible. </a:t>
            </a:r>
          </a:p>
          <a:p>
            <a:r>
              <a:rPr lang="en-CA" dirty="0" smtClean="0"/>
              <a:t>Clarity of learning goals is crucial </a:t>
            </a:r>
          </a:p>
          <a:p>
            <a:pPr lvl="1"/>
            <a:r>
              <a:rPr lang="en-CA" dirty="0" smtClean="0"/>
              <a:t>For instructors </a:t>
            </a:r>
          </a:p>
          <a:p>
            <a:pPr lvl="1"/>
            <a:r>
              <a:rPr lang="en-CA" dirty="0" smtClean="0"/>
              <a:t>For students less so</a:t>
            </a:r>
          </a:p>
          <a:p>
            <a:r>
              <a:rPr lang="en-CA" dirty="0" smtClean="0"/>
              <a:t>Orchestrate timing and activity resolution carefully.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1283495" y="34973"/>
            <a:ext cx="6702577" cy="17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&gt;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cs typeface="Calibri" charset="0"/>
              </a:rPr>
              <a:t>clicker: 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How can you predict which way the shoreline will move?</a:t>
            </a:r>
            <a:endParaRPr lang="en-US" sz="2800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966982" y="1449114"/>
            <a:ext cx="7552177" cy="18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 logs indicate that sea level is rising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logs indicate that sea level is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falling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Fossil X is found in the Park Shale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Fossil B is found in three different formations</a:t>
            </a:r>
          </a:p>
          <a:p>
            <a:pPr marL="457200" indent="-457200">
              <a:buFontTx/>
              <a:buAutoNum type="alphaUcPeriod"/>
            </a:pP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947" y="3620918"/>
            <a:ext cx="8663004" cy="3010947"/>
            <a:chOff x="237947" y="3620918"/>
            <a:chExt cx="8663004" cy="30109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834847" y="6009228"/>
              <a:ext cx="4027035" cy="0"/>
            </a:xfrm>
            <a:prstGeom prst="line">
              <a:avLst/>
            </a:prstGeom>
            <a:ln w="2286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fig_05_44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" t="903" r="2856" b="25899"/>
            <a:stretch/>
          </p:blipFill>
          <p:spPr bwMode="auto">
            <a:xfrm>
              <a:off x="237947" y="3801668"/>
              <a:ext cx="4634245" cy="28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307930" y="3790806"/>
              <a:ext cx="207711" cy="254977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35803" y="4022996"/>
              <a:ext cx="199719" cy="238870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71241" y="3950988"/>
              <a:ext cx="207711" cy="2328628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37193" y="6183235"/>
              <a:ext cx="199719" cy="229569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07931" y="6111228"/>
              <a:ext cx="207711" cy="229348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37193" y="5432031"/>
              <a:ext cx="199719" cy="751204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35803" y="4164206"/>
              <a:ext cx="199719" cy="994056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11786" y="409543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71241" y="403447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6253846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7334789" y="456310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7283548" y="5599089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6188725" y="5592791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321708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71241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200000">
              <a:off x="8502385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8443288" y="5499203"/>
              <a:ext cx="673259" cy="242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3598" y="51967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Meagher Limestone</a:t>
              </a:r>
              <a:endParaRPr lang="en-US" sz="7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70785" y="3969474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33286" y="3815481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99215" y="3868945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20206" y="619291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97228" y="613176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65743" y="61118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18217" y="383819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5</a:t>
              </a:r>
              <a:endParaRPr lang="en-US" sz="8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98452" y="3620918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45033" y="376377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7</a:t>
              </a:r>
              <a:endParaRPr lang="en-US" sz="800" b="1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2504315" y="3868945"/>
              <a:ext cx="8048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138217" y="3771860"/>
              <a:ext cx="55566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WEST</a:t>
              </a:r>
              <a:endParaRPr lang="en-US" sz="7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26397" y="500218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62223" y="49871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83687" y="48484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11633" y="482006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27918" y="492008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762431" y="5070282"/>
              <a:ext cx="472109" cy="116965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121415" y="6157399"/>
              <a:ext cx="7871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FOSSIL  B from part 1</a:t>
              </a:r>
              <a:endParaRPr lang="en-US" sz="9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30819" y="5198586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55" name="Straight Arrow Connector 54"/>
            <p:cNvCxnSpPr>
              <a:stCxn id="54" idx="2"/>
            </p:cNvCxnSpPr>
            <p:nvPr/>
          </p:nvCxnSpPr>
          <p:spPr>
            <a:xfrm>
              <a:off x="1604205" y="5398641"/>
              <a:ext cx="225083" cy="3377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6458" y="5322361"/>
              <a:ext cx="592679" cy="415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Park Shale “pinches out”</a:t>
              </a:r>
              <a:endParaRPr lang="en-US" sz="700" b="1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844671" y="5737859"/>
              <a:ext cx="122311" cy="1749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2504315" y="5997579"/>
              <a:ext cx="10665" cy="159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8471241" y="5912781"/>
              <a:ext cx="207711" cy="366835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21415" y="6559578"/>
              <a:ext cx="1451883" cy="7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688783" y="1606478"/>
            <a:ext cx="1249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</a:p>
          <a:p>
            <a:pPr>
              <a:buFontTx/>
              <a:buChar char="-"/>
            </a:pPr>
            <a:r>
              <a:rPr lang="en-US" sz="1400" dirty="0" smtClean="0"/>
              <a:t> Solo question</a:t>
            </a:r>
          </a:p>
          <a:p>
            <a:pPr>
              <a:buFontTx/>
              <a:buChar char="-"/>
            </a:pPr>
            <a:r>
              <a:rPr lang="en-US" sz="1400" b="1" dirty="0" smtClean="0"/>
              <a:t> NO ANSWER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798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71438" y="246976"/>
            <a:ext cx="9037637" cy="17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alibri" charset="0"/>
                <a:cs typeface="Calibri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&gt;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clicker: </a:t>
            </a:r>
            <a:r>
              <a:rPr lang="en-US" sz="2800" i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Consider the </a:t>
            </a:r>
            <a:r>
              <a:rPr lang="en-US" sz="2800" i="1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stratigraphic</a:t>
            </a:r>
            <a:r>
              <a:rPr lang="en-US" sz="2800" i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 logs  and  your </a:t>
            </a:r>
            <a:r>
              <a:rPr lang="en-US" sz="2800" i="1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paleoenvironmental</a:t>
            </a:r>
            <a:r>
              <a:rPr lang="en-US" sz="2800" i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 interpretation.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What would happen to a potential shoreline on your reconstruction if you run the “geological clock” forward?</a:t>
            </a:r>
            <a:endParaRPr lang="en-US" sz="2800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85431" y="2012479"/>
            <a:ext cx="6899287" cy="18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eaLnBrk="1" hangingPunct="1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would move East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would move West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would stay in the same location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There is not enough information available to tell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68289" y="2089606"/>
            <a:ext cx="1217142" cy="70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0150" y="1975810"/>
            <a:ext cx="159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Repeated question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Peers discuss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37947" y="3620918"/>
            <a:ext cx="8663004" cy="3010947"/>
            <a:chOff x="237947" y="3620918"/>
            <a:chExt cx="8663004" cy="3010947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834847" y="6009228"/>
              <a:ext cx="4027035" cy="0"/>
            </a:xfrm>
            <a:prstGeom prst="line">
              <a:avLst/>
            </a:prstGeom>
            <a:ln w="2286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2" descr="fig_05_44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" t="903" r="2856" b="25899"/>
            <a:stretch/>
          </p:blipFill>
          <p:spPr bwMode="auto">
            <a:xfrm>
              <a:off x="237947" y="3801668"/>
              <a:ext cx="4634245" cy="28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9" name="Rectangle 68"/>
            <p:cNvSpPr/>
            <p:nvPr/>
          </p:nvSpPr>
          <p:spPr>
            <a:xfrm>
              <a:off x="7307930" y="3790806"/>
              <a:ext cx="207711" cy="254977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235803" y="4022996"/>
              <a:ext cx="199719" cy="238870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471241" y="3950988"/>
              <a:ext cx="207711" cy="2328628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237193" y="6183235"/>
              <a:ext cx="199719" cy="229569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307931" y="6111228"/>
              <a:ext cx="207711" cy="229348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37193" y="5432031"/>
              <a:ext cx="199719" cy="751204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35803" y="4164206"/>
              <a:ext cx="199719" cy="994056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311786" y="409543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471241" y="403447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6253846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 rot="16200000">
              <a:off x="7334789" y="456310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 rot="16200000">
              <a:off x="7283548" y="5599089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6188725" y="5592791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7321708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471241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 rot="16200000">
              <a:off x="8502385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8443288" y="5499203"/>
              <a:ext cx="673259" cy="242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383598" y="51967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Meagher Limestone</a:t>
              </a:r>
              <a:endParaRPr lang="en-US" sz="7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70785" y="3969474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733286" y="3815481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899215" y="3868945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420206" y="619291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497228" y="613176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565743" y="61118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218217" y="383819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5</a:t>
              </a:r>
              <a:endParaRPr lang="en-US" sz="8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98452" y="3620918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6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5033" y="376377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7</a:t>
              </a:r>
              <a:endParaRPr lang="en-US" sz="800" b="1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2504315" y="3868945"/>
              <a:ext cx="8048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138217" y="3771860"/>
              <a:ext cx="55566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WEST</a:t>
              </a:r>
              <a:endParaRPr lang="en-US" sz="7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26397" y="500218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62223" y="49871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783687" y="48484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711633" y="482006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327918" y="492008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2762431" y="5070282"/>
              <a:ext cx="472109" cy="116965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121415" y="6157399"/>
              <a:ext cx="7871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FOSSIL  B from part 1</a:t>
              </a:r>
              <a:endParaRPr lang="en-US" sz="9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30819" y="5198586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06" name="Straight Arrow Connector 105"/>
            <p:cNvCxnSpPr>
              <a:stCxn id="105" idx="2"/>
            </p:cNvCxnSpPr>
            <p:nvPr/>
          </p:nvCxnSpPr>
          <p:spPr>
            <a:xfrm>
              <a:off x="1604205" y="5398641"/>
              <a:ext cx="225083" cy="3377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656458" y="5322361"/>
              <a:ext cx="592679" cy="415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Park Shale “pinches out”</a:t>
              </a:r>
              <a:endParaRPr lang="en-US" sz="700" b="1" dirty="0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>
              <a:off x="844671" y="5737859"/>
              <a:ext cx="122311" cy="1749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 flipV="1">
              <a:off x="2504315" y="5997579"/>
              <a:ext cx="10665" cy="159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8471241" y="5912781"/>
              <a:ext cx="207711" cy="366835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21415" y="6559578"/>
              <a:ext cx="1451883" cy="7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777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827271" y="24284"/>
            <a:ext cx="7552177" cy="17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&gt;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cs typeface="Calibri" charset="0"/>
              </a:rPr>
              <a:t>clicker: 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If you want to study the movement of </a:t>
            </a:r>
            <a:r>
              <a:rPr lang="en-US" sz="28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ONE </a:t>
            </a:r>
            <a:r>
              <a:rPr lang="en-US" sz="2800" b="1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facies</a:t>
            </a:r>
            <a:r>
              <a:rPr lang="en-US" sz="28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  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over time,   which of the following fossils mentioned in this exercise (including part 1) would be the best fossil to use?</a:t>
            </a:r>
            <a:endParaRPr lang="en-US" sz="2800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533196" y="1896917"/>
            <a:ext cx="2140328" cy="18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Fossil B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Fossil F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Fossil X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None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711" y="1491508"/>
            <a:ext cx="1202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Solo only </a:t>
            </a:r>
          </a:p>
          <a:p>
            <a:r>
              <a:rPr lang="en-US" sz="1400" dirty="0" smtClean="0"/>
              <a:t>- NO ANSWER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37947" y="3620918"/>
            <a:ext cx="8663004" cy="3010947"/>
            <a:chOff x="237947" y="3620918"/>
            <a:chExt cx="8663004" cy="3010947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4834847" y="6009228"/>
              <a:ext cx="4027035" cy="0"/>
            </a:xfrm>
            <a:prstGeom prst="line">
              <a:avLst/>
            </a:prstGeom>
            <a:ln w="2286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 descr="fig_05_44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" t="903" r="2856" b="25899"/>
            <a:stretch/>
          </p:blipFill>
          <p:spPr bwMode="auto">
            <a:xfrm>
              <a:off x="237947" y="3801668"/>
              <a:ext cx="4634245" cy="28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7307930" y="3790806"/>
              <a:ext cx="207711" cy="254977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235803" y="4022996"/>
              <a:ext cx="199719" cy="238870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471241" y="3950988"/>
              <a:ext cx="207711" cy="2328628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237193" y="6183235"/>
              <a:ext cx="199719" cy="229569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307931" y="6111228"/>
              <a:ext cx="207711" cy="229348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237193" y="5432031"/>
              <a:ext cx="199719" cy="751204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35803" y="4164206"/>
              <a:ext cx="199719" cy="994056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311786" y="409543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471241" y="403447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6253846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7334789" y="456310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 rot="16200000">
              <a:off x="7283548" y="5599089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 rot="16200000">
              <a:off x="6188725" y="5592791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321708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471241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16200000">
              <a:off x="8502385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8443288" y="5499203"/>
              <a:ext cx="673259" cy="242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83598" y="51967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Meagher Limestone</a:t>
              </a:r>
              <a:endParaRPr lang="en-US" sz="7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70785" y="3969474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33286" y="3815481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99215" y="3868945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420206" y="619291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497228" y="613176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565743" y="61118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218217" y="383819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5</a:t>
              </a:r>
              <a:endParaRPr lang="en-US" sz="8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298452" y="3620918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6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445033" y="376377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7</a:t>
              </a:r>
              <a:endParaRPr lang="en-US" sz="800" b="1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2504315" y="3868945"/>
              <a:ext cx="8048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2138217" y="3771860"/>
              <a:ext cx="55566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WEST</a:t>
              </a:r>
              <a:endParaRPr lang="en-US" sz="7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026397" y="500218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862223" y="49871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83687" y="48484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11633" y="482006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27918" y="492008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2762431" y="5070282"/>
              <a:ext cx="472109" cy="116965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2121415" y="6157399"/>
              <a:ext cx="7871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FOSSIL  B from part 1</a:t>
              </a:r>
              <a:endParaRPr lang="en-US" sz="9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330819" y="5198586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05" name="Straight Arrow Connector 104"/>
            <p:cNvCxnSpPr>
              <a:stCxn id="104" idx="2"/>
            </p:cNvCxnSpPr>
            <p:nvPr/>
          </p:nvCxnSpPr>
          <p:spPr>
            <a:xfrm>
              <a:off x="1604205" y="5398641"/>
              <a:ext cx="225083" cy="3377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656458" y="5322361"/>
              <a:ext cx="592679" cy="415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Park Shale “pinches out”</a:t>
              </a:r>
              <a:endParaRPr lang="en-US" sz="700" b="1" dirty="0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flipH="1">
              <a:off x="844671" y="5737859"/>
              <a:ext cx="122311" cy="1749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 flipV="1">
              <a:off x="2504315" y="5997579"/>
              <a:ext cx="10665" cy="159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8471241" y="5912781"/>
              <a:ext cx="207711" cy="366835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121415" y="6559578"/>
              <a:ext cx="1451883" cy="7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68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501805" y="167483"/>
            <a:ext cx="8360077" cy="110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&gt;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cs typeface="Calibri" charset="0"/>
              </a:rPr>
              <a:t>clicker: 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 what criteria are you using to choose a fossil that can identify a particular </a:t>
            </a:r>
            <a:r>
              <a:rPr lang="en-US" sz="2800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paleoenvironment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?</a:t>
            </a:r>
            <a:endParaRPr lang="en-US" sz="2800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305741" y="782778"/>
            <a:ext cx="6858771" cy="34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is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stratigraphically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higher than others 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is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stratigraphically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lower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than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others 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occurs in a wide number of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facies</a:t>
            </a:r>
            <a:endParaRPr lang="en-US" sz="24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is tied to a particular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facies</a:t>
            </a:r>
            <a:endParaRPr lang="en-US" sz="24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evolved rapidly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8599" y="2586068"/>
            <a:ext cx="1217142" cy="70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237947" y="3620918"/>
            <a:ext cx="8663004" cy="3010947"/>
            <a:chOff x="237947" y="3620918"/>
            <a:chExt cx="8663004" cy="3010947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4834847" y="6009228"/>
              <a:ext cx="4027035" cy="0"/>
            </a:xfrm>
            <a:prstGeom prst="line">
              <a:avLst/>
            </a:prstGeom>
            <a:ln w="2286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Picture 2" descr="fig_05_44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" t="903" r="2856" b="25899"/>
            <a:stretch/>
          </p:blipFill>
          <p:spPr bwMode="auto">
            <a:xfrm>
              <a:off x="237947" y="3801668"/>
              <a:ext cx="4634245" cy="28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6" name="Rectangle 125"/>
            <p:cNvSpPr/>
            <p:nvPr/>
          </p:nvSpPr>
          <p:spPr>
            <a:xfrm>
              <a:off x="7307930" y="3790806"/>
              <a:ext cx="207711" cy="254977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235803" y="4022996"/>
              <a:ext cx="199719" cy="238870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471241" y="3950988"/>
              <a:ext cx="207711" cy="2328628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237193" y="6183235"/>
              <a:ext cx="199719" cy="229569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307931" y="6111228"/>
              <a:ext cx="207711" cy="229348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237193" y="5432031"/>
              <a:ext cx="199719" cy="751204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235803" y="4164206"/>
              <a:ext cx="199719" cy="994056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311786" y="409543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471241" y="403447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 rot="16200000">
              <a:off x="6253846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 rot="16200000">
              <a:off x="7334789" y="456310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 rot="16200000">
              <a:off x="7283548" y="5599089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138" name="TextBox 137"/>
            <p:cNvSpPr txBox="1"/>
            <p:nvPr/>
          </p:nvSpPr>
          <p:spPr>
            <a:xfrm rot="16200000">
              <a:off x="6188725" y="5592791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7321708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8471241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 rot="16200000">
              <a:off x="8502385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 rot="16200000">
              <a:off x="8443288" y="5499203"/>
              <a:ext cx="673259" cy="242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83598" y="51967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Meagher Limestone</a:t>
              </a:r>
              <a:endParaRPr lang="en-US" sz="7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70785" y="3969474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733286" y="3815481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99215" y="3868945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420206" y="619291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97228" y="613176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565743" y="61118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218217" y="383819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5</a:t>
              </a:r>
              <a:endParaRPr lang="en-US" sz="800" b="1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298452" y="3620918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6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445033" y="376377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7</a:t>
              </a:r>
              <a:endParaRPr lang="en-US" sz="800" b="1" dirty="0"/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 flipH="1">
              <a:off x="2504315" y="3868945"/>
              <a:ext cx="8048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2138217" y="3771860"/>
              <a:ext cx="55566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WEST</a:t>
              </a:r>
              <a:endParaRPr lang="en-US" sz="7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026397" y="500218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862223" y="49871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783687" y="48484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711633" y="482006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327918" y="492008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>
              <a:off x="2762431" y="5070282"/>
              <a:ext cx="472109" cy="116965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2121415" y="6157399"/>
              <a:ext cx="7871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FOSSIL  B from part 1</a:t>
              </a:r>
              <a:endParaRPr lang="en-US" sz="900" b="1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330819" y="5198586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63" name="Straight Arrow Connector 162"/>
            <p:cNvCxnSpPr>
              <a:stCxn id="162" idx="2"/>
            </p:cNvCxnSpPr>
            <p:nvPr/>
          </p:nvCxnSpPr>
          <p:spPr>
            <a:xfrm>
              <a:off x="1604205" y="5398641"/>
              <a:ext cx="225083" cy="3377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656458" y="5322361"/>
              <a:ext cx="592679" cy="415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Park Shale “pinches out”</a:t>
              </a:r>
              <a:endParaRPr lang="en-US" sz="700" b="1" dirty="0"/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 flipH="1">
              <a:off x="844671" y="5737859"/>
              <a:ext cx="122311" cy="1749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 flipH="1" flipV="1">
              <a:off x="2504315" y="5997579"/>
              <a:ext cx="10665" cy="159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>
              <a:off x="8471241" y="5912781"/>
              <a:ext cx="207711" cy="366835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121415" y="6559578"/>
              <a:ext cx="1451883" cy="7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386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639675" y="1961174"/>
            <a:ext cx="2140328" cy="18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Fossil B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Fossil F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Fossil X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None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22533" y="2745303"/>
            <a:ext cx="1217142" cy="70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32712" y="1961174"/>
            <a:ext cx="1204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Peers discuss!</a:t>
            </a:r>
          </a:p>
          <a:p>
            <a:endParaRPr lang="en-US" sz="1400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237947" y="3620918"/>
            <a:ext cx="8663004" cy="3010947"/>
            <a:chOff x="237947" y="3620918"/>
            <a:chExt cx="8663004" cy="3010947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4834847" y="6009228"/>
              <a:ext cx="4027035" cy="0"/>
            </a:xfrm>
            <a:prstGeom prst="line">
              <a:avLst/>
            </a:prstGeom>
            <a:ln w="2286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2" descr="fig_05_44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" t="903" r="2856" b="25899"/>
            <a:stretch/>
          </p:blipFill>
          <p:spPr bwMode="auto">
            <a:xfrm>
              <a:off x="237947" y="3801668"/>
              <a:ext cx="4634245" cy="28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7" name="Rectangle 126"/>
            <p:cNvSpPr/>
            <p:nvPr/>
          </p:nvSpPr>
          <p:spPr>
            <a:xfrm>
              <a:off x="7307930" y="3790806"/>
              <a:ext cx="207711" cy="254977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235803" y="4022996"/>
              <a:ext cx="199719" cy="238870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71241" y="3950988"/>
              <a:ext cx="207711" cy="2328628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237193" y="6183235"/>
              <a:ext cx="199719" cy="229569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307931" y="6111228"/>
              <a:ext cx="207711" cy="229348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237193" y="5432031"/>
              <a:ext cx="199719" cy="751204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235803" y="4164206"/>
              <a:ext cx="199719" cy="994056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311786" y="409543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8471241" y="4034478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 rot="16200000">
              <a:off x="6253846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 rot="16200000">
              <a:off x="7334789" y="456310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38" name="TextBox 137"/>
            <p:cNvSpPr txBox="1"/>
            <p:nvPr/>
          </p:nvSpPr>
          <p:spPr>
            <a:xfrm rot="16200000">
              <a:off x="7283548" y="5599089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139" name="TextBox 138"/>
            <p:cNvSpPr txBox="1"/>
            <p:nvPr/>
          </p:nvSpPr>
          <p:spPr>
            <a:xfrm rot="16200000">
              <a:off x="6188725" y="5592791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7321708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471241" y="5349257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16200000">
              <a:off x="8502385" y="4582384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 rot="16200000">
              <a:off x="8443288" y="5499203"/>
              <a:ext cx="673259" cy="242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383598" y="51967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Meagher Limestone</a:t>
              </a:r>
              <a:endParaRPr lang="en-US" sz="7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670785" y="3969474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733286" y="3815481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899215" y="3868945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420206" y="619291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97228" y="6131761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565743" y="6111824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218217" y="383819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5</a:t>
              </a:r>
              <a:endParaRPr lang="en-US" sz="800" b="1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298452" y="3620918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6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445033" y="3763771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7</a:t>
              </a:r>
              <a:endParaRPr lang="en-US" sz="800" b="1" dirty="0"/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flipH="1">
              <a:off x="2504315" y="3868945"/>
              <a:ext cx="8048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2138217" y="3771860"/>
              <a:ext cx="55566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WEST</a:t>
              </a:r>
              <a:endParaRPr lang="en-US" sz="7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8026397" y="500218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862223" y="49871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783687" y="484849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711633" y="4820061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27918" y="492008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>
              <a:off x="2762431" y="5070282"/>
              <a:ext cx="472109" cy="116965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2121415" y="6157399"/>
              <a:ext cx="7871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FOSSIL  B from part 1</a:t>
              </a:r>
              <a:endParaRPr lang="en-US" sz="900" b="1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330819" y="5198586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64" name="Straight Arrow Connector 163"/>
            <p:cNvCxnSpPr>
              <a:stCxn id="163" idx="2"/>
            </p:cNvCxnSpPr>
            <p:nvPr/>
          </p:nvCxnSpPr>
          <p:spPr>
            <a:xfrm>
              <a:off x="1604205" y="5398641"/>
              <a:ext cx="225083" cy="3377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656458" y="5322361"/>
              <a:ext cx="592679" cy="415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Park Shale “pinches out”</a:t>
              </a:r>
              <a:endParaRPr lang="en-US" sz="700" b="1" dirty="0"/>
            </a:p>
          </p:txBody>
        </p:sp>
        <p:cxnSp>
          <p:nvCxnSpPr>
            <p:cNvPr id="166" name="Straight Arrow Connector 165"/>
            <p:cNvCxnSpPr/>
            <p:nvPr/>
          </p:nvCxnSpPr>
          <p:spPr>
            <a:xfrm flipH="1">
              <a:off x="844671" y="5737859"/>
              <a:ext cx="122311" cy="1749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flipH="1" flipV="1">
              <a:off x="2504315" y="5997579"/>
              <a:ext cx="10665" cy="159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angle 167"/>
            <p:cNvSpPr/>
            <p:nvPr/>
          </p:nvSpPr>
          <p:spPr>
            <a:xfrm>
              <a:off x="8471241" y="5912781"/>
              <a:ext cx="207711" cy="366835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121415" y="6559578"/>
              <a:ext cx="1451883" cy="7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827271" y="24284"/>
            <a:ext cx="7552177" cy="17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alibri" charset="0"/>
                <a:cs typeface="Calibri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&gt;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clicker: If you want to study the movement of </a:t>
            </a:r>
            <a:r>
              <a:rPr lang="en-US" sz="28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ONE </a:t>
            </a:r>
            <a:r>
              <a:rPr lang="en-US" sz="2800" b="1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facies</a:t>
            </a:r>
            <a:r>
              <a:rPr lang="en-US" sz="28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  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over time,   which of the following fossils mentioned in this exercise (including part 1) would be the best fossil to use?</a:t>
            </a:r>
            <a:endParaRPr lang="en-US" sz="2800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4107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EOSC 326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30605"/>
            <a:ext cx="6400800" cy="636750"/>
          </a:xfrm>
        </p:spPr>
        <p:txBody>
          <a:bodyPr/>
          <a:lstStyle/>
          <a:p>
            <a:r>
              <a:rPr lang="en-US" b="1" dirty="0" smtClean="0"/>
              <a:t>Activity </a:t>
            </a:r>
            <a:r>
              <a:rPr lang="en-US" b="1" dirty="0"/>
              <a:t>3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2549" y="3591506"/>
            <a:ext cx="84270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80079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38546088" indent="-507873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9003288" indent="-50787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9460488" indent="-50787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9917688" indent="-50787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74888" indent="-50787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2000" b="1" dirty="0" smtClean="0">
                <a:latin typeface="Calibri"/>
                <a:cs typeface="ＭＳ Ｐゴシック" charset="0"/>
              </a:rPr>
              <a:t>Please switch your cell phones off</a:t>
            </a:r>
          </a:p>
          <a:p>
            <a:pPr marL="0" indent="0" algn="ctr">
              <a:spcBef>
                <a:spcPct val="50000"/>
              </a:spcBef>
            </a:pPr>
            <a:r>
              <a:rPr lang="en-US" sz="2000" b="1" dirty="0" smtClean="0">
                <a:latin typeface="Calibri"/>
                <a:cs typeface="ＭＳ Ｐゴシック" charset="0"/>
              </a:rPr>
              <a:t>No non-course related internet browsing </a:t>
            </a:r>
          </a:p>
          <a:p>
            <a:pPr marL="0" indent="0" algn="ctr">
              <a:spcBef>
                <a:spcPct val="50000"/>
              </a:spcBef>
            </a:pPr>
            <a:r>
              <a:rPr lang="en-US" sz="2000" b="1" dirty="0" smtClean="0">
                <a:latin typeface="Calibri"/>
                <a:cs typeface="ＭＳ Ｐゴシック" charset="0"/>
              </a:rPr>
              <a:t>Please do not chat while the professor is lecturing</a:t>
            </a:r>
          </a:p>
        </p:txBody>
      </p:sp>
    </p:spTree>
    <p:extLst>
      <p:ext uri="{BB962C8B-B14F-4D97-AF65-F5344CB8AC3E}">
        <p14:creationId xmlns:p14="http://schemas.microsoft.com/office/powerpoint/2010/main" xmlns="" val="32309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077674" y="778531"/>
            <a:ext cx="3060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ACTIVITY 3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91357" y="1839230"/>
            <a:ext cx="868082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u="sng" dirty="0" smtClean="0">
                <a:solidFill>
                  <a:srgbClr val="000000"/>
                </a:solidFill>
                <a:latin typeface="+mn-lt"/>
              </a:rPr>
              <a:t>Purpose</a:t>
            </a:r>
            <a:br>
              <a:rPr lang="en-US" u="sng" dirty="0" smtClean="0">
                <a:solidFill>
                  <a:srgbClr val="000000"/>
                </a:solidFill>
                <a:latin typeface="+mn-lt"/>
              </a:rPr>
            </a:br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1. To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explore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how we can correlate rocks using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facies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and biostratigraphy.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u="sng" dirty="0" smtClean="0">
                <a:solidFill>
                  <a:srgbClr val="000000"/>
                </a:solidFill>
                <a:latin typeface="+mn-lt"/>
              </a:rPr>
              <a:t>Progression</a:t>
            </a:r>
            <a:endParaRPr lang="en-US" u="sng" dirty="0">
              <a:solidFill>
                <a:srgbClr val="00000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. Construction of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biozones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. Correlation of several stratigraphic logs using sedimentary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facies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and fossils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3.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Paleoenvironmental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interpretation of a geological horizon</a:t>
            </a:r>
          </a:p>
          <a:p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algn="ctr"/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1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914" y="969050"/>
            <a:ext cx="514311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5" name="Line 6"/>
          <p:cNvSpPr>
            <a:spLocks noChangeShapeType="1"/>
          </p:cNvSpPr>
          <p:nvPr/>
        </p:nvSpPr>
        <p:spPr bwMode="auto">
          <a:xfrm flipV="1">
            <a:off x="3222296" y="2057400"/>
            <a:ext cx="0" cy="1600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6" name="Line 7"/>
          <p:cNvSpPr>
            <a:spLocks noChangeShapeType="1"/>
          </p:cNvSpPr>
          <p:nvPr/>
        </p:nvSpPr>
        <p:spPr bwMode="auto">
          <a:xfrm flipV="1">
            <a:off x="3733800" y="3581400"/>
            <a:ext cx="0" cy="1219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7" name="Line 9"/>
          <p:cNvSpPr>
            <a:spLocks noChangeShapeType="1"/>
          </p:cNvSpPr>
          <p:nvPr/>
        </p:nvSpPr>
        <p:spPr bwMode="auto">
          <a:xfrm flipV="1">
            <a:off x="2209800" y="3505200"/>
            <a:ext cx="0" cy="457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8" name="Line 10"/>
          <p:cNvSpPr>
            <a:spLocks noChangeShapeType="1"/>
          </p:cNvSpPr>
          <p:nvPr/>
        </p:nvSpPr>
        <p:spPr bwMode="auto">
          <a:xfrm flipV="1">
            <a:off x="4191000" y="762000"/>
            <a:ext cx="0" cy="2057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9" name="Line 11"/>
          <p:cNvSpPr>
            <a:spLocks noChangeShapeType="1"/>
          </p:cNvSpPr>
          <p:nvPr/>
        </p:nvSpPr>
        <p:spPr bwMode="auto">
          <a:xfrm flipV="1">
            <a:off x="4800600" y="2743200"/>
            <a:ext cx="0" cy="1295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0" name="Line 12"/>
          <p:cNvSpPr>
            <a:spLocks noChangeShapeType="1"/>
          </p:cNvSpPr>
          <p:nvPr/>
        </p:nvSpPr>
        <p:spPr bwMode="auto">
          <a:xfrm flipV="1">
            <a:off x="1676400" y="2743200"/>
            <a:ext cx="0" cy="533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1" name="Line 13"/>
          <p:cNvSpPr>
            <a:spLocks noChangeShapeType="1"/>
          </p:cNvSpPr>
          <p:nvPr/>
        </p:nvSpPr>
        <p:spPr bwMode="auto">
          <a:xfrm flipV="1">
            <a:off x="5791200" y="2057400"/>
            <a:ext cx="0" cy="533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2" name="Line 14"/>
          <p:cNvSpPr>
            <a:spLocks noChangeShapeType="1"/>
          </p:cNvSpPr>
          <p:nvPr/>
        </p:nvSpPr>
        <p:spPr bwMode="auto">
          <a:xfrm flipV="1">
            <a:off x="6302704" y="2667000"/>
            <a:ext cx="0" cy="1219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3" name="Line 15"/>
          <p:cNvSpPr>
            <a:spLocks noChangeShapeType="1"/>
          </p:cNvSpPr>
          <p:nvPr/>
        </p:nvSpPr>
        <p:spPr bwMode="auto">
          <a:xfrm flipV="1">
            <a:off x="2688896" y="1905000"/>
            <a:ext cx="0" cy="25908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4" name="Line 20"/>
          <p:cNvSpPr>
            <a:spLocks noChangeShapeType="1"/>
          </p:cNvSpPr>
          <p:nvPr/>
        </p:nvSpPr>
        <p:spPr bwMode="auto">
          <a:xfrm>
            <a:off x="6558025" y="1197550"/>
            <a:ext cx="0" cy="3581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22"/>
          <p:cNvSpPr>
            <a:spLocks noChangeArrowheads="1"/>
          </p:cNvSpPr>
          <p:nvPr/>
        </p:nvSpPr>
        <p:spPr bwMode="auto">
          <a:xfrm>
            <a:off x="1516885" y="480060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A</a:t>
            </a:r>
          </a:p>
        </p:txBody>
      </p:sp>
      <p:sp>
        <p:nvSpPr>
          <p:cNvPr id="36876" name="Rectangle 23"/>
          <p:cNvSpPr>
            <a:spLocks noChangeArrowheads="1"/>
          </p:cNvSpPr>
          <p:nvPr/>
        </p:nvSpPr>
        <p:spPr bwMode="auto">
          <a:xfrm>
            <a:off x="2034410" y="4800600"/>
            <a:ext cx="299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36877" name="Rectangle 24"/>
          <p:cNvSpPr>
            <a:spLocks noChangeArrowheads="1"/>
          </p:cNvSpPr>
          <p:nvPr/>
        </p:nvSpPr>
        <p:spPr bwMode="auto">
          <a:xfrm>
            <a:off x="2530039" y="4800600"/>
            <a:ext cx="293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C</a:t>
            </a:r>
          </a:p>
        </p:txBody>
      </p:sp>
      <p:sp>
        <p:nvSpPr>
          <p:cNvPr id="36878" name="Rectangle 25"/>
          <p:cNvSpPr>
            <a:spLocks noChangeArrowheads="1"/>
          </p:cNvSpPr>
          <p:nvPr/>
        </p:nvSpPr>
        <p:spPr bwMode="auto">
          <a:xfrm>
            <a:off x="3056925" y="4800600"/>
            <a:ext cx="3140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D</a:t>
            </a:r>
          </a:p>
        </p:txBody>
      </p:sp>
      <p:sp>
        <p:nvSpPr>
          <p:cNvPr id="36879" name="Rectangle 26"/>
          <p:cNvSpPr>
            <a:spLocks noChangeArrowheads="1"/>
          </p:cNvSpPr>
          <p:nvPr/>
        </p:nvSpPr>
        <p:spPr bwMode="auto">
          <a:xfrm>
            <a:off x="3552554" y="4800600"/>
            <a:ext cx="2847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E</a:t>
            </a:r>
          </a:p>
        </p:txBody>
      </p:sp>
      <p:sp>
        <p:nvSpPr>
          <p:cNvPr id="36880" name="Rectangle 27"/>
          <p:cNvSpPr>
            <a:spLocks noChangeArrowheads="1"/>
          </p:cNvSpPr>
          <p:nvPr/>
        </p:nvSpPr>
        <p:spPr bwMode="auto">
          <a:xfrm>
            <a:off x="4076264" y="4800600"/>
            <a:ext cx="278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F</a:t>
            </a:r>
          </a:p>
        </p:txBody>
      </p:sp>
      <p:sp>
        <p:nvSpPr>
          <p:cNvPr id="36881" name="Rectangle 28"/>
          <p:cNvSpPr>
            <a:spLocks noChangeArrowheads="1"/>
          </p:cNvSpPr>
          <p:nvPr/>
        </p:nvSpPr>
        <p:spPr bwMode="auto">
          <a:xfrm>
            <a:off x="4604573" y="4800600"/>
            <a:ext cx="3154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G</a:t>
            </a:r>
          </a:p>
        </p:txBody>
      </p:sp>
      <p:sp>
        <p:nvSpPr>
          <p:cNvPr id="36882" name="Rectangle 29"/>
          <p:cNvSpPr>
            <a:spLocks noChangeArrowheads="1"/>
          </p:cNvSpPr>
          <p:nvPr/>
        </p:nvSpPr>
        <p:spPr bwMode="auto">
          <a:xfrm>
            <a:off x="5115912" y="4800600"/>
            <a:ext cx="314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H</a:t>
            </a:r>
          </a:p>
        </p:txBody>
      </p:sp>
      <p:sp>
        <p:nvSpPr>
          <p:cNvPr id="36883" name="Rectangle 30"/>
          <p:cNvSpPr>
            <a:spLocks noChangeArrowheads="1"/>
          </p:cNvSpPr>
          <p:nvPr/>
        </p:nvSpPr>
        <p:spPr bwMode="auto">
          <a:xfrm>
            <a:off x="5644385" y="4800600"/>
            <a:ext cx="239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I</a:t>
            </a:r>
          </a:p>
        </p:txBody>
      </p:sp>
      <p:sp>
        <p:nvSpPr>
          <p:cNvPr id="36884" name="Rectangle 31"/>
          <p:cNvSpPr>
            <a:spLocks noChangeArrowheads="1"/>
          </p:cNvSpPr>
          <p:nvPr/>
        </p:nvSpPr>
        <p:spPr bwMode="auto">
          <a:xfrm>
            <a:off x="6172200" y="4800600"/>
            <a:ext cx="252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J</a:t>
            </a:r>
          </a:p>
        </p:txBody>
      </p:sp>
      <p:sp>
        <p:nvSpPr>
          <p:cNvPr id="36885" name="Line 9"/>
          <p:cNvSpPr>
            <a:spLocks noChangeShapeType="1"/>
          </p:cNvSpPr>
          <p:nvPr/>
        </p:nvSpPr>
        <p:spPr bwMode="auto">
          <a:xfrm flipV="1">
            <a:off x="5279260" y="3352800"/>
            <a:ext cx="0" cy="457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304800" y="55626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sz="1800" dirty="0">
                <a:latin typeface="Arial" charset="0"/>
              </a:rPr>
              <a:t>Fossil B and F are known to be useful fossils for correlation over a wide area</a:t>
            </a:r>
            <a:r>
              <a:rPr lang="en-US" sz="1800" dirty="0" smtClean="0">
                <a:latin typeface="Arial" charset="0"/>
              </a:rPr>
              <a:t>. On the work sheet provided construct </a:t>
            </a:r>
            <a:r>
              <a:rPr lang="en-US" sz="1800" u="sng" dirty="0">
                <a:latin typeface="Arial" charset="0"/>
              </a:rPr>
              <a:t>AND</a:t>
            </a:r>
            <a:r>
              <a:rPr lang="en-US" sz="1800" dirty="0">
                <a:latin typeface="Arial" charset="0"/>
              </a:rPr>
              <a:t> describe a </a:t>
            </a:r>
            <a:r>
              <a:rPr lang="en-US" sz="1800" dirty="0" err="1">
                <a:latin typeface="Arial" charset="0"/>
              </a:rPr>
              <a:t>biozone</a:t>
            </a:r>
            <a:r>
              <a:rPr lang="en-US" sz="1800" dirty="0">
                <a:latin typeface="Arial" charset="0"/>
              </a:rPr>
              <a:t> for B using base of range techniques – make sure you apply </a:t>
            </a:r>
            <a:r>
              <a:rPr lang="en-US" sz="1800" dirty="0" err="1" smtClean="0">
                <a:latin typeface="Arial" charset="0"/>
              </a:rPr>
              <a:t>seriation</a:t>
            </a:r>
            <a:r>
              <a:rPr lang="en-US" sz="1800" dirty="0" smtClean="0">
                <a:latin typeface="Arial" charset="0"/>
              </a:rPr>
              <a:t> first.</a:t>
            </a:r>
            <a:endParaRPr lang="en-US" sz="1800" dirty="0">
              <a:latin typeface="Arial" charset="0"/>
            </a:endParaRPr>
          </a:p>
        </p:txBody>
      </p:sp>
      <p:sp>
        <p:nvSpPr>
          <p:cNvPr id="36887" name="Rectangle 63"/>
          <p:cNvSpPr>
            <a:spLocks noChangeArrowheads="1"/>
          </p:cNvSpPr>
          <p:nvPr/>
        </p:nvSpPr>
        <p:spPr bwMode="auto">
          <a:xfrm>
            <a:off x="104775" y="76200"/>
            <a:ext cx="8915400" cy="5334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Rectangle 64"/>
          <p:cNvSpPr>
            <a:spLocks noChangeArrowheads="1"/>
          </p:cNvSpPr>
          <p:nvPr/>
        </p:nvSpPr>
        <p:spPr bwMode="auto">
          <a:xfrm>
            <a:off x="104775" y="5391150"/>
            <a:ext cx="8915400" cy="1350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0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71438" y="803014"/>
            <a:ext cx="9037637" cy="72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&gt;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cs typeface="Calibri" charset="0"/>
              </a:rPr>
              <a:t>clicker: 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REVIEW: what is </a:t>
            </a:r>
            <a:r>
              <a:rPr lang="en-US" sz="2800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Seriation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?</a:t>
            </a:r>
            <a:endParaRPr lang="en-US" sz="2800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303192" y="2252504"/>
            <a:ext cx="6916928" cy="22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eaLnBrk="1" hangingPunct="1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Placing fossils with the shortest range first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Placing fossils with the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longest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range first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Placing fossils that are least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facies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dependent first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Placing fossils in stratigraphic order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 eaLnBrk="1" hangingPunct="1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Placing fossils in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paleonenvironmental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order</a:t>
            </a: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1438" y="3404743"/>
            <a:ext cx="1217142" cy="70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93304" y="6098845"/>
            <a:ext cx="234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Strategy:</a:t>
            </a:r>
          </a:p>
          <a:p>
            <a:r>
              <a:rPr lang="en-US" sz="1400" dirty="0" smtClean="0"/>
              <a:t>Solo – quick vocabulary check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817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914" y="969050"/>
            <a:ext cx="514311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5" name="Line 6"/>
          <p:cNvSpPr>
            <a:spLocks noChangeShapeType="1"/>
          </p:cNvSpPr>
          <p:nvPr/>
        </p:nvSpPr>
        <p:spPr bwMode="auto">
          <a:xfrm flipV="1">
            <a:off x="3222296" y="2057400"/>
            <a:ext cx="0" cy="1600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6" name="Line 7"/>
          <p:cNvSpPr>
            <a:spLocks noChangeShapeType="1"/>
          </p:cNvSpPr>
          <p:nvPr/>
        </p:nvSpPr>
        <p:spPr bwMode="auto">
          <a:xfrm flipV="1">
            <a:off x="3733800" y="3581400"/>
            <a:ext cx="0" cy="1219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7" name="Line 9"/>
          <p:cNvSpPr>
            <a:spLocks noChangeShapeType="1"/>
          </p:cNvSpPr>
          <p:nvPr/>
        </p:nvSpPr>
        <p:spPr bwMode="auto">
          <a:xfrm flipV="1">
            <a:off x="2209800" y="3505200"/>
            <a:ext cx="0" cy="457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8" name="Line 10"/>
          <p:cNvSpPr>
            <a:spLocks noChangeShapeType="1"/>
          </p:cNvSpPr>
          <p:nvPr/>
        </p:nvSpPr>
        <p:spPr bwMode="auto">
          <a:xfrm flipV="1">
            <a:off x="4191000" y="762000"/>
            <a:ext cx="0" cy="2057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9" name="Line 11"/>
          <p:cNvSpPr>
            <a:spLocks noChangeShapeType="1"/>
          </p:cNvSpPr>
          <p:nvPr/>
        </p:nvSpPr>
        <p:spPr bwMode="auto">
          <a:xfrm flipV="1">
            <a:off x="4800600" y="2743200"/>
            <a:ext cx="0" cy="1295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0" name="Line 12"/>
          <p:cNvSpPr>
            <a:spLocks noChangeShapeType="1"/>
          </p:cNvSpPr>
          <p:nvPr/>
        </p:nvSpPr>
        <p:spPr bwMode="auto">
          <a:xfrm flipV="1">
            <a:off x="1676400" y="2743200"/>
            <a:ext cx="0" cy="533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1" name="Line 13"/>
          <p:cNvSpPr>
            <a:spLocks noChangeShapeType="1"/>
          </p:cNvSpPr>
          <p:nvPr/>
        </p:nvSpPr>
        <p:spPr bwMode="auto">
          <a:xfrm flipV="1">
            <a:off x="5791200" y="2057400"/>
            <a:ext cx="0" cy="533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2" name="Line 14"/>
          <p:cNvSpPr>
            <a:spLocks noChangeShapeType="1"/>
          </p:cNvSpPr>
          <p:nvPr/>
        </p:nvSpPr>
        <p:spPr bwMode="auto">
          <a:xfrm flipV="1">
            <a:off x="6302704" y="2667000"/>
            <a:ext cx="0" cy="1219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3" name="Line 15"/>
          <p:cNvSpPr>
            <a:spLocks noChangeShapeType="1"/>
          </p:cNvSpPr>
          <p:nvPr/>
        </p:nvSpPr>
        <p:spPr bwMode="auto">
          <a:xfrm flipV="1">
            <a:off x="2688896" y="1905000"/>
            <a:ext cx="0" cy="25908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4" name="Line 20"/>
          <p:cNvSpPr>
            <a:spLocks noChangeShapeType="1"/>
          </p:cNvSpPr>
          <p:nvPr/>
        </p:nvSpPr>
        <p:spPr bwMode="auto">
          <a:xfrm>
            <a:off x="6558025" y="1197550"/>
            <a:ext cx="0" cy="3581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22"/>
          <p:cNvSpPr>
            <a:spLocks noChangeArrowheads="1"/>
          </p:cNvSpPr>
          <p:nvPr/>
        </p:nvSpPr>
        <p:spPr bwMode="auto">
          <a:xfrm>
            <a:off x="1516885" y="480060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A</a:t>
            </a:r>
          </a:p>
        </p:txBody>
      </p:sp>
      <p:sp>
        <p:nvSpPr>
          <p:cNvPr id="36876" name="Rectangle 23"/>
          <p:cNvSpPr>
            <a:spLocks noChangeArrowheads="1"/>
          </p:cNvSpPr>
          <p:nvPr/>
        </p:nvSpPr>
        <p:spPr bwMode="auto">
          <a:xfrm>
            <a:off x="2034410" y="4800600"/>
            <a:ext cx="299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36877" name="Rectangle 24"/>
          <p:cNvSpPr>
            <a:spLocks noChangeArrowheads="1"/>
          </p:cNvSpPr>
          <p:nvPr/>
        </p:nvSpPr>
        <p:spPr bwMode="auto">
          <a:xfrm>
            <a:off x="2530039" y="4800600"/>
            <a:ext cx="293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C</a:t>
            </a:r>
          </a:p>
        </p:txBody>
      </p:sp>
      <p:sp>
        <p:nvSpPr>
          <p:cNvPr id="36878" name="Rectangle 25"/>
          <p:cNvSpPr>
            <a:spLocks noChangeArrowheads="1"/>
          </p:cNvSpPr>
          <p:nvPr/>
        </p:nvSpPr>
        <p:spPr bwMode="auto">
          <a:xfrm>
            <a:off x="3056925" y="4800600"/>
            <a:ext cx="3140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D</a:t>
            </a:r>
          </a:p>
        </p:txBody>
      </p:sp>
      <p:sp>
        <p:nvSpPr>
          <p:cNvPr id="36879" name="Rectangle 26"/>
          <p:cNvSpPr>
            <a:spLocks noChangeArrowheads="1"/>
          </p:cNvSpPr>
          <p:nvPr/>
        </p:nvSpPr>
        <p:spPr bwMode="auto">
          <a:xfrm>
            <a:off x="3552554" y="4800600"/>
            <a:ext cx="2847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E</a:t>
            </a:r>
          </a:p>
        </p:txBody>
      </p:sp>
      <p:sp>
        <p:nvSpPr>
          <p:cNvPr id="36880" name="Rectangle 27"/>
          <p:cNvSpPr>
            <a:spLocks noChangeArrowheads="1"/>
          </p:cNvSpPr>
          <p:nvPr/>
        </p:nvSpPr>
        <p:spPr bwMode="auto">
          <a:xfrm>
            <a:off x="4076264" y="4800600"/>
            <a:ext cx="278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F</a:t>
            </a:r>
          </a:p>
        </p:txBody>
      </p:sp>
      <p:sp>
        <p:nvSpPr>
          <p:cNvPr id="36881" name="Rectangle 28"/>
          <p:cNvSpPr>
            <a:spLocks noChangeArrowheads="1"/>
          </p:cNvSpPr>
          <p:nvPr/>
        </p:nvSpPr>
        <p:spPr bwMode="auto">
          <a:xfrm>
            <a:off x="4604573" y="4800600"/>
            <a:ext cx="3154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G</a:t>
            </a:r>
          </a:p>
        </p:txBody>
      </p:sp>
      <p:sp>
        <p:nvSpPr>
          <p:cNvPr id="36882" name="Rectangle 29"/>
          <p:cNvSpPr>
            <a:spLocks noChangeArrowheads="1"/>
          </p:cNvSpPr>
          <p:nvPr/>
        </p:nvSpPr>
        <p:spPr bwMode="auto">
          <a:xfrm>
            <a:off x="5115912" y="4800600"/>
            <a:ext cx="314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H</a:t>
            </a:r>
          </a:p>
        </p:txBody>
      </p:sp>
      <p:sp>
        <p:nvSpPr>
          <p:cNvPr id="36883" name="Rectangle 30"/>
          <p:cNvSpPr>
            <a:spLocks noChangeArrowheads="1"/>
          </p:cNvSpPr>
          <p:nvPr/>
        </p:nvSpPr>
        <p:spPr bwMode="auto">
          <a:xfrm>
            <a:off x="5644385" y="4800600"/>
            <a:ext cx="239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I</a:t>
            </a:r>
          </a:p>
        </p:txBody>
      </p:sp>
      <p:sp>
        <p:nvSpPr>
          <p:cNvPr id="36884" name="Rectangle 31"/>
          <p:cNvSpPr>
            <a:spLocks noChangeArrowheads="1"/>
          </p:cNvSpPr>
          <p:nvPr/>
        </p:nvSpPr>
        <p:spPr bwMode="auto">
          <a:xfrm>
            <a:off x="6172200" y="4800600"/>
            <a:ext cx="252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J</a:t>
            </a:r>
          </a:p>
        </p:txBody>
      </p:sp>
      <p:sp>
        <p:nvSpPr>
          <p:cNvPr id="36885" name="Line 9"/>
          <p:cNvSpPr>
            <a:spLocks noChangeShapeType="1"/>
          </p:cNvSpPr>
          <p:nvPr/>
        </p:nvSpPr>
        <p:spPr bwMode="auto">
          <a:xfrm flipV="1">
            <a:off x="5279260" y="3352800"/>
            <a:ext cx="0" cy="457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304800" y="55626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sz="1800" dirty="0">
                <a:latin typeface="Arial" charset="0"/>
              </a:rPr>
              <a:t>Fossil B and F are known to be useful fossils for correlation over a wide area</a:t>
            </a:r>
            <a:r>
              <a:rPr lang="en-US" sz="1800" dirty="0" smtClean="0">
                <a:latin typeface="Arial" charset="0"/>
              </a:rPr>
              <a:t>. On the work sheet provided construct </a:t>
            </a:r>
            <a:r>
              <a:rPr lang="en-US" sz="1800" u="sng" dirty="0">
                <a:latin typeface="Arial" charset="0"/>
              </a:rPr>
              <a:t>AND</a:t>
            </a:r>
            <a:r>
              <a:rPr lang="en-US" sz="1800" dirty="0">
                <a:latin typeface="Arial" charset="0"/>
              </a:rPr>
              <a:t> describe a </a:t>
            </a:r>
            <a:r>
              <a:rPr lang="en-US" sz="1800" dirty="0" err="1">
                <a:latin typeface="Arial" charset="0"/>
              </a:rPr>
              <a:t>biozone</a:t>
            </a:r>
            <a:r>
              <a:rPr lang="en-US" sz="1800" dirty="0">
                <a:latin typeface="Arial" charset="0"/>
              </a:rPr>
              <a:t> for B using base of range techniques – make sure you apply </a:t>
            </a:r>
            <a:r>
              <a:rPr lang="en-US" sz="1800" dirty="0" err="1" smtClean="0">
                <a:latin typeface="Arial" charset="0"/>
              </a:rPr>
              <a:t>seriation</a:t>
            </a:r>
            <a:r>
              <a:rPr lang="en-US" sz="1800" dirty="0" smtClean="0">
                <a:latin typeface="Arial" charset="0"/>
              </a:rPr>
              <a:t> first.</a:t>
            </a:r>
            <a:endParaRPr lang="en-US" sz="1800" dirty="0">
              <a:latin typeface="Arial" charset="0"/>
            </a:endParaRPr>
          </a:p>
        </p:txBody>
      </p:sp>
      <p:sp>
        <p:nvSpPr>
          <p:cNvPr id="36887" name="Rectangle 63"/>
          <p:cNvSpPr>
            <a:spLocks noChangeArrowheads="1"/>
          </p:cNvSpPr>
          <p:nvPr/>
        </p:nvSpPr>
        <p:spPr bwMode="auto">
          <a:xfrm>
            <a:off x="104775" y="76200"/>
            <a:ext cx="8915400" cy="5334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Rectangle 64"/>
          <p:cNvSpPr>
            <a:spLocks noChangeArrowheads="1"/>
          </p:cNvSpPr>
          <p:nvPr/>
        </p:nvSpPr>
        <p:spPr bwMode="auto">
          <a:xfrm>
            <a:off x="104775" y="5391150"/>
            <a:ext cx="8915400" cy="1350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5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20"/>
          <p:cNvSpPr>
            <a:spLocks noChangeShapeType="1"/>
          </p:cNvSpPr>
          <p:nvPr/>
        </p:nvSpPr>
        <p:spPr bwMode="auto">
          <a:xfrm>
            <a:off x="7010400" y="1447800"/>
            <a:ext cx="0" cy="3581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47"/>
          <p:cNvSpPr>
            <a:spLocks noChangeArrowheads="1"/>
          </p:cNvSpPr>
          <p:nvPr/>
        </p:nvSpPr>
        <p:spPr bwMode="auto">
          <a:xfrm>
            <a:off x="104775" y="76200"/>
            <a:ext cx="8915400" cy="5334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Rectangle 48"/>
          <p:cNvSpPr>
            <a:spLocks noChangeArrowheads="1"/>
          </p:cNvSpPr>
          <p:nvPr/>
        </p:nvSpPr>
        <p:spPr bwMode="auto">
          <a:xfrm>
            <a:off x="104775" y="5391150"/>
            <a:ext cx="8915400" cy="1350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35470" y="5410203"/>
            <a:ext cx="21674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400" b="1" u="sng" kern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Biozone</a:t>
            </a:r>
            <a:r>
              <a:rPr lang="en-US" sz="1400" b="1" u="sng" kern="0" dirty="0" smtClean="0">
                <a:latin typeface="Arial" charset="0"/>
                <a:ea typeface="ＭＳ Ｐゴシック" charset="-128"/>
                <a:cs typeface="ＭＳ Ｐゴシック" charset="-128"/>
              </a:rPr>
              <a:t> Description</a:t>
            </a:r>
            <a:r>
              <a:rPr lang="en-US" sz="1400" b="1" kern="0" dirty="0" smtClean="0">
                <a:latin typeface="Arial" charset="0"/>
                <a:ea typeface="ＭＳ Ｐゴシック" charset="-128"/>
                <a:cs typeface="ＭＳ Ｐゴシック" charset="-128"/>
              </a:rPr>
              <a:t>: </a:t>
            </a:r>
            <a:endParaRPr lang="en-US" sz="1400" b="1" kern="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104775" y="76200"/>
            <a:ext cx="8915400" cy="34713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43084" y="99075"/>
            <a:ext cx="88485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Exercise 3, part 1         Stu. IDs: 1________ 2 ________ 3 ________ 4 ________ 5 ________ 6 ________ 7 ________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774" y="423333"/>
            <a:ext cx="8886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 smtClean="0">
                <a:latin typeface="Arial" charset="0"/>
              </a:rPr>
              <a:t>Fossil B and F are known to be useful fossils for correlation over a wide area. On the work sheet provided construct </a:t>
            </a:r>
            <a:r>
              <a:rPr lang="en-US" sz="1400" u="sng" dirty="0" smtClean="0">
                <a:latin typeface="Arial" charset="0"/>
              </a:rPr>
              <a:t>AND</a:t>
            </a:r>
            <a:r>
              <a:rPr lang="en-US" sz="1400" dirty="0" smtClean="0">
                <a:latin typeface="Arial" charset="0"/>
              </a:rPr>
              <a:t> describe a </a:t>
            </a:r>
            <a:r>
              <a:rPr lang="en-US" sz="1400" dirty="0" err="1" smtClean="0">
                <a:latin typeface="Arial" charset="0"/>
              </a:rPr>
              <a:t>biozone</a:t>
            </a:r>
            <a:r>
              <a:rPr lang="en-US" sz="1400" dirty="0" smtClean="0">
                <a:latin typeface="Arial" charset="0"/>
              </a:rPr>
              <a:t> for B using base of range techniques – make sure you apply </a:t>
            </a:r>
            <a:r>
              <a:rPr lang="en-US" sz="1400" dirty="0" err="1" smtClean="0">
                <a:latin typeface="Arial" charset="0"/>
              </a:rPr>
              <a:t>seriation</a:t>
            </a:r>
            <a:r>
              <a:rPr lang="en-US" sz="1400" dirty="0" smtClean="0">
                <a:latin typeface="Arial" charset="0"/>
              </a:rPr>
              <a:t> first.</a:t>
            </a:r>
            <a:endParaRPr lang="en-US" sz="1400" dirty="0"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5288" y="1209675"/>
            <a:ext cx="558421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494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288" y="1209675"/>
            <a:ext cx="558421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9" name="Line 20"/>
          <p:cNvSpPr>
            <a:spLocks noChangeShapeType="1"/>
          </p:cNvSpPr>
          <p:nvPr/>
        </p:nvSpPr>
        <p:spPr bwMode="auto">
          <a:xfrm>
            <a:off x="7010400" y="1447800"/>
            <a:ext cx="0" cy="3581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457825" y="2743200"/>
            <a:ext cx="277640" cy="2334399"/>
            <a:chOff x="5457825" y="2743200"/>
            <a:chExt cx="277640" cy="2334399"/>
          </a:xfrm>
        </p:grpSpPr>
        <p:sp>
          <p:nvSpPr>
            <p:cNvPr id="37921" name="Line 12"/>
            <p:cNvSpPr>
              <a:spLocks noChangeShapeType="1"/>
            </p:cNvSpPr>
            <p:nvPr/>
          </p:nvSpPr>
          <p:spPr bwMode="auto">
            <a:xfrm flipV="1">
              <a:off x="5562600" y="2743200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22" name="Rectangle 22"/>
            <p:cNvSpPr>
              <a:spLocks noChangeArrowheads="1"/>
            </p:cNvSpPr>
            <p:nvPr/>
          </p:nvSpPr>
          <p:spPr bwMode="auto">
            <a:xfrm>
              <a:off x="5457825" y="480060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A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71825" y="3505200"/>
            <a:ext cx="271228" cy="1572399"/>
            <a:chOff x="3171825" y="3505200"/>
            <a:chExt cx="271228" cy="1572399"/>
          </a:xfrm>
        </p:grpSpPr>
        <p:sp>
          <p:nvSpPr>
            <p:cNvPr id="37919" name="Line 9"/>
            <p:cNvSpPr>
              <a:spLocks noChangeShapeType="1"/>
            </p:cNvSpPr>
            <p:nvPr/>
          </p:nvSpPr>
          <p:spPr bwMode="auto">
            <a:xfrm flipV="1">
              <a:off x="3292828" y="35052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20" name="Rectangle 23"/>
            <p:cNvSpPr>
              <a:spLocks noChangeArrowheads="1"/>
            </p:cNvSpPr>
            <p:nvPr/>
          </p:nvSpPr>
          <p:spPr bwMode="auto">
            <a:xfrm>
              <a:off x="3171825" y="4800600"/>
              <a:ext cx="2712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47888" y="1905000"/>
            <a:ext cx="266420" cy="3172599"/>
            <a:chOff x="2147888" y="1905000"/>
            <a:chExt cx="266420" cy="3172599"/>
          </a:xfrm>
        </p:grpSpPr>
        <p:sp>
          <p:nvSpPr>
            <p:cNvPr id="37917" name="Line 15"/>
            <p:cNvSpPr>
              <a:spLocks noChangeShapeType="1"/>
            </p:cNvSpPr>
            <p:nvPr/>
          </p:nvSpPr>
          <p:spPr bwMode="auto">
            <a:xfrm flipV="1">
              <a:off x="2240938" y="1905000"/>
              <a:ext cx="0" cy="2590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8" name="Rectangle 24"/>
            <p:cNvSpPr>
              <a:spLocks noChangeArrowheads="1"/>
            </p:cNvSpPr>
            <p:nvPr/>
          </p:nvSpPr>
          <p:spPr bwMode="auto">
            <a:xfrm>
              <a:off x="2147888" y="4800600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C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05375" y="2057400"/>
            <a:ext cx="282450" cy="3020199"/>
            <a:chOff x="4905375" y="2057400"/>
            <a:chExt cx="282450" cy="3020199"/>
          </a:xfrm>
        </p:grpSpPr>
        <p:sp>
          <p:nvSpPr>
            <p:cNvPr id="37915" name="Line 6"/>
            <p:cNvSpPr>
              <a:spLocks noChangeShapeType="1"/>
            </p:cNvSpPr>
            <p:nvPr/>
          </p:nvSpPr>
          <p:spPr bwMode="auto">
            <a:xfrm flipV="1">
              <a:off x="4982634" y="2057400"/>
              <a:ext cx="0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6" name="Rectangle 25"/>
            <p:cNvSpPr>
              <a:spLocks noChangeArrowheads="1"/>
            </p:cNvSpPr>
            <p:nvPr/>
          </p:nvSpPr>
          <p:spPr bwMode="auto">
            <a:xfrm>
              <a:off x="4905375" y="480060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D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00200" y="3581400"/>
            <a:ext cx="260008" cy="1496199"/>
            <a:chOff x="1600200" y="3581400"/>
            <a:chExt cx="260008" cy="1496199"/>
          </a:xfrm>
        </p:grpSpPr>
        <p:sp>
          <p:nvSpPr>
            <p:cNvPr id="37913" name="Line 7"/>
            <p:cNvSpPr>
              <a:spLocks noChangeShapeType="1"/>
            </p:cNvSpPr>
            <p:nvPr/>
          </p:nvSpPr>
          <p:spPr bwMode="auto">
            <a:xfrm flipV="1">
              <a:off x="1693687" y="3581400"/>
              <a:ext cx="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1600200" y="4800600"/>
              <a:ext cx="2600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11863" y="762000"/>
            <a:ext cx="255198" cy="4315599"/>
            <a:chOff x="6011863" y="762000"/>
            <a:chExt cx="255198" cy="4315599"/>
          </a:xfrm>
        </p:grpSpPr>
        <p:sp>
          <p:nvSpPr>
            <p:cNvPr id="37911" name="Line 10"/>
            <p:cNvSpPr>
              <a:spLocks noChangeShapeType="1"/>
            </p:cNvSpPr>
            <p:nvPr/>
          </p:nvSpPr>
          <p:spPr bwMode="auto">
            <a:xfrm flipV="1">
              <a:off x="6050140" y="762000"/>
              <a:ext cx="0" cy="2057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6011863" y="4800600"/>
              <a:ext cx="2551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F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701925" y="2743200"/>
            <a:ext cx="282450" cy="2334399"/>
            <a:chOff x="2701925" y="2743200"/>
            <a:chExt cx="282450" cy="2334399"/>
          </a:xfrm>
        </p:grpSpPr>
        <p:sp>
          <p:nvSpPr>
            <p:cNvPr id="37909" name="Line 11"/>
            <p:cNvSpPr>
              <a:spLocks noChangeShapeType="1"/>
            </p:cNvSpPr>
            <p:nvPr/>
          </p:nvSpPr>
          <p:spPr bwMode="auto">
            <a:xfrm flipV="1">
              <a:off x="2843742" y="2743200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10" name="Rectangle 28"/>
            <p:cNvSpPr>
              <a:spLocks noChangeArrowheads="1"/>
            </p:cNvSpPr>
            <p:nvPr/>
          </p:nvSpPr>
          <p:spPr bwMode="auto">
            <a:xfrm>
              <a:off x="2701925" y="480060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53200" y="2057400"/>
            <a:ext cx="226344" cy="3020199"/>
            <a:chOff x="6553200" y="2057400"/>
            <a:chExt cx="226344" cy="3020199"/>
          </a:xfrm>
        </p:grpSpPr>
        <p:sp>
          <p:nvSpPr>
            <p:cNvPr id="37907" name="Line 13"/>
            <p:cNvSpPr>
              <a:spLocks noChangeShapeType="1"/>
            </p:cNvSpPr>
            <p:nvPr/>
          </p:nvSpPr>
          <p:spPr bwMode="auto">
            <a:xfrm flipV="1">
              <a:off x="6644923" y="2057400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08" name="Rectangle 30"/>
            <p:cNvSpPr>
              <a:spLocks noChangeArrowheads="1"/>
            </p:cNvSpPr>
            <p:nvPr/>
          </p:nvSpPr>
          <p:spPr bwMode="auto">
            <a:xfrm>
              <a:off x="6553200" y="4800600"/>
              <a:ext cx="2263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I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33800" y="2667000"/>
            <a:ext cx="235962" cy="2410599"/>
            <a:chOff x="3733800" y="2667000"/>
            <a:chExt cx="235962" cy="2410599"/>
          </a:xfrm>
        </p:grpSpPr>
        <p:sp>
          <p:nvSpPr>
            <p:cNvPr id="37905" name="Line 14"/>
            <p:cNvSpPr>
              <a:spLocks noChangeShapeType="1"/>
            </p:cNvSpPr>
            <p:nvPr/>
          </p:nvSpPr>
          <p:spPr bwMode="auto">
            <a:xfrm flipV="1">
              <a:off x="3886200" y="2667000"/>
              <a:ext cx="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37906" name="Rectangle 31"/>
            <p:cNvSpPr>
              <a:spLocks noChangeArrowheads="1"/>
            </p:cNvSpPr>
            <p:nvPr/>
          </p:nvSpPr>
          <p:spPr bwMode="auto">
            <a:xfrm>
              <a:off x="3733800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J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351338" y="3352800"/>
            <a:ext cx="282450" cy="1724799"/>
            <a:chOff x="4351338" y="3352800"/>
            <a:chExt cx="282450" cy="1724799"/>
          </a:xfrm>
        </p:grpSpPr>
        <p:sp>
          <p:nvSpPr>
            <p:cNvPr id="37903" name="Rectangle 29"/>
            <p:cNvSpPr>
              <a:spLocks noChangeArrowheads="1"/>
            </p:cNvSpPr>
            <p:nvPr/>
          </p:nvSpPr>
          <p:spPr bwMode="auto">
            <a:xfrm>
              <a:off x="4351338" y="480060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H</a:t>
              </a:r>
            </a:p>
          </p:txBody>
        </p:sp>
        <p:sp>
          <p:nvSpPr>
            <p:cNvPr id="37904" name="Line 9"/>
            <p:cNvSpPr>
              <a:spLocks noChangeShapeType="1"/>
            </p:cNvSpPr>
            <p:nvPr/>
          </p:nvSpPr>
          <p:spPr bwMode="auto">
            <a:xfrm flipV="1">
              <a:off x="4503033" y="33528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 b="1"/>
            </a:p>
          </p:txBody>
        </p:sp>
      </p:grpSp>
      <p:sp>
        <p:nvSpPr>
          <p:cNvPr id="37900" name="Rectangle 47"/>
          <p:cNvSpPr>
            <a:spLocks noChangeArrowheads="1"/>
          </p:cNvSpPr>
          <p:nvPr/>
        </p:nvSpPr>
        <p:spPr bwMode="auto">
          <a:xfrm>
            <a:off x="104775" y="76200"/>
            <a:ext cx="8915400" cy="5334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Rectangle 48"/>
          <p:cNvSpPr>
            <a:spLocks noChangeArrowheads="1"/>
          </p:cNvSpPr>
          <p:nvPr/>
        </p:nvSpPr>
        <p:spPr bwMode="auto">
          <a:xfrm>
            <a:off x="104775" y="5391150"/>
            <a:ext cx="8915400" cy="1350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04800" y="55626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err="1">
                <a:latin typeface="Arial" charset="0"/>
                <a:ea typeface="ＭＳ Ｐゴシック" charset="-128"/>
                <a:cs typeface="ＭＳ Ｐゴシック" charset="-128"/>
              </a:rPr>
              <a:t>Seriation</a:t>
            </a:r>
            <a:r>
              <a:rPr lang="en-US" sz="1800" kern="0" dirty="0">
                <a:latin typeface="Arial" charset="0"/>
                <a:ea typeface="ＭＳ Ｐゴシック" charset="-128"/>
                <a:cs typeface="ＭＳ Ｐゴシック" charset="-128"/>
              </a:rPr>
              <a:t> applied</a:t>
            </a:r>
          </a:p>
        </p:txBody>
      </p:sp>
    </p:spTree>
    <p:extLst>
      <p:ext uri="{BB962C8B-B14F-4D97-AF65-F5344CB8AC3E}">
        <p14:creationId xmlns:p14="http://schemas.microsoft.com/office/powerpoint/2010/main" xmlns="" val="203919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2386</Words>
  <Application>Microsoft Office PowerPoint</Application>
  <PresentationFormat>On-screen Show (4:3)</PresentationFormat>
  <Paragraphs>612</Paragraphs>
  <Slides>24</Slides>
  <Notes>20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Sharing what we do ~ Wrestling with Time using 50 minute group activities for hundreds of students. </vt:lpstr>
      <vt:lpstr>Group activities for hundreds</vt:lpstr>
      <vt:lpstr>EOSC 326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Sutherland</dc:creator>
  <cp:lastModifiedBy> Francis Jones</cp:lastModifiedBy>
  <cp:revision>73</cp:revision>
  <dcterms:created xsi:type="dcterms:W3CDTF">2011-08-04T23:03:09Z</dcterms:created>
  <dcterms:modified xsi:type="dcterms:W3CDTF">2012-03-05T22:48:48Z</dcterms:modified>
</cp:coreProperties>
</file>