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36" r:id="rId2"/>
    <p:sldId id="437" r:id="rId3"/>
    <p:sldId id="438" r:id="rId4"/>
    <p:sldId id="43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6681" autoAdjust="0"/>
    <p:restoredTop sz="94660"/>
  </p:normalViewPr>
  <p:slideViewPr>
    <p:cSldViewPr snapToGrid="0" snapToObjects="1">
      <p:cViewPr>
        <p:scale>
          <a:sx n="90" d="100"/>
          <a:sy n="90" d="100"/>
        </p:scale>
        <p:origin x="-122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D123D-D10B-164F-A698-CA81FD4C9711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F7611-D580-9540-98D9-9F1A06E34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D30AF-3A06-5B44-B905-E312FD0D432B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BF119-647F-8B45-AEEE-620267143F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271863-53BC-794F-BE96-DC677FC2A54B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1D8446-9376-8449-A6B3-E1D9CEBBAF27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F05DF8-EFCE-3645-AB10-F87BBFE7E2BA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83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0265-1274-CE48-83AE-B87B342945E6}" type="datetimeFigureOut">
              <a:rPr lang="en-US" smtClean="0"/>
              <a:pPr/>
              <a:t>1/30/12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04CE2-0A85-EC42-9A8E-4EE2DAE5BC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9" name="Rectangle 3"/>
          <p:cNvSpPr>
            <a:spLocks noChangeArrowheads="1"/>
          </p:cNvSpPr>
          <p:nvPr/>
        </p:nvSpPr>
        <p:spPr bwMode="auto">
          <a:xfrm>
            <a:off x="208844" y="349953"/>
            <a:ext cx="8229600" cy="489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3000" dirty="0" err="1" smtClean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Comic Sans MS"/>
                <a:cs typeface="Comic Sans MS"/>
              </a:rPr>
              <a:t>Dinos</a:t>
            </a:r>
            <a:r>
              <a:rPr lang="en-US" sz="3000" dirty="0" smtClean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Comic Sans MS"/>
                <a:cs typeface="Comic Sans MS"/>
              </a:rPr>
              <a:t> roamed the earth for ~200Myrs before they went extinct.  What fraction of Earth’s history is that?</a:t>
            </a:r>
          </a:p>
          <a:p>
            <a:pPr algn="ctr">
              <a:defRPr/>
            </a:pPr>
            <a:r>
              <a:rPr lang="en-US" sz="6600" dirty="0" smtClean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Comic Sans MS"/>
                <a:cs typeface="Comic Sans MS"/>
              </a:rPr>
              <a:t>4.4%</a:t>
            </a:r>
          </a:p>
          <a:p>
            <a:pPr>
              <a:buFont typeface="Arial"/>
              <a:buChar char="•"/>
              <a:defRPr/>
            </a:pPr>
            <a:r>
              <a:rPr lang="en-US" sz="3000" dirty="0" smtClean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Comic Sans MS"/>
                <a:cs typeface="Comic Sans MS"/>
              </a:rPr>
              <a:t> What percentage of Earth’s history have humans been around?</a:t>
            </a:r>
          </a:p>
          <a:p>
            <a:pPr algn="ctr">
              <a:defRPr/>
            </a:pPr>
            <a:r>
              <a:rPr lang="en-US" sz="6600" dirty="0" smtClean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Comic Sans MS"/>
                <a:cs typeface="Comic Sans MS"/>
              </a:rPr>
              <a:t>0.1%</a:t>
            </a:r>
          </a:p>
          <a:p>
            <a:pPr algn="ctr">
              <a:defRPr/>
            </a:pPr>
            <a:endParaRPr lang="en-US" sz="3000" dirty="0" smtClean="0">
              <a:ln>
                <a:solidFill>
                  <a:prstClr val="black"/>
                </a:solidFill>
              </a:ln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marL="762000" indent="-762000" algn="l" eaLnBrk="1" hangingPunct="1"/>
            <a:r>
              <a:rPr lang="en-US" sz="3200" b="1" dirty="0" smtClean="0">
                <a:solidFill>
                  <a:schemeClr val="bg2"/>
                </a:solidFill>
                <a:latin typeface="Comic Sans MS" pitchFamily="-111" charset="0"/>
              </a:rPr>
              <a:t>The </a:t>
            </a:r>
            <a:r>
              <a:rPr lang="en-US" sz="3200" b="1" dirty="0" smtClean="0">
                <a:solidFill>
                  <a:schemeClr val="accent2"/>
                </a:solidFill>
                <a:latin typeface="Comic Sans MS" pitchFamily="-111" charset="0"/>
              </a:rPr>
              <a:t>Immensity</a:t>
            </a:r>
            <a:r>
              <a:rPr lang="en-US" sz="3200" b="1" dirty="0" smtClean="0">
                <a:solidFill>
                  <a:schemeClr val="bg2"/>
                </a:solidFill>
                <a:latin typeface="Comic Sans MS" pitchFamily="-111" charset="0"/>
              </a:rPr>
              <a:t> of Geologic Time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1066800"/>
            <a:ext cx="8153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The Earth is old.  Really old.</a:t>
            </a:r>
          </a:p>
          <a:p>
            <a:pPr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4.6 Billion years. 4,600,000,000 years.</a:t>
            </a:r>
          </a:p>
          <a:p>
            <a:pPr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What does a </a:t>
            </a:r>
            <a:r>
              <a:rPr lang="en-US" sz="2400" u="sng" dirty="0">
                <a:solidFill>
                  <a:srgbClr val="EEECE1"/>
                </a:solidFill>
              </a:rPr>
              <a:t>b</a:t>
            </a:r>
            <a:r>
              <a:rPr lang="en-US" sz="2400" dirty="0">
                <a:solidFill>
                  <a:srgbClr val="EEECE1"/>
                </a:solidFill>
              </a:rPr>
              <a:t>illion of something really mean?</a:t>
            </a:r>
          </a:p>
          <a:p>
            <a:pPr>
              <a:buFont typeface="Arial" pitchFamily="-111" charset="0"/>
              <a:buChar char="•"/>
            </a:pPr>
            <a:endParaRPr lang="en-US" sz="2400" dirty="0">
              <a:solidFill>
                <a:srgbClr val="EEECE1"/>
              </a:solidFill>
            </a:endParaRPr>
          </a:p>
          <a:p>
            <a:pPr lvl="1">
              <a:buFont typeface="Arial" pitchFamily="-111" charset="0"/>
              <a:buChar char="•"/>
            </a:pPr>
            <a:r>
              <a:rPr lang="en-US" sz="2400" dirty="0" smtClean="0">
                <a:solidFill>
                  <a:srgbClr val="EEECE1"/>
                </a:solidFill>
              </a:rPr>
              <a:t> 20 </a:t>
            </a:r>
            <a:r>
              <a:rPr lang="en-US" sz="2400" dirty="0">
                <a:solidFill>
                  <a:srgbClr val="EEECE1"/>
                </a:solidFill>
              </a:rPr>
              <a:t>of us in this room.  </a:t>
            </a:r>
          </a:p>
          <a:p>
            <a:pPr lvl="1"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We each have</a:t>
            </a:r>
            <a:r>
              <a:rPr lang="en-US" sz="2400" dirty="0" smtClean="0">
                <a:solidFill>
                  <a:srgbClr val="EEECE1"/>
                </a:solidFill>
              </a:rPr>
              <a:t> $1,000 </a:t>
            </a:r>
            <a:r>
              <a:rPr lang="en-US" sz="2400" dirty="0">
                <a:solidFill>
                  <a:srgbClr val="EEECE1"/>
                </a:solidFill>
              </a:rPr>
              <a:t>dollars in our pockets.  </a:t>
            </a:r>
          </a:p>
          <a:p>
            <a:pPr lvl="1"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20 classrooms like this one on campus.</a:t>
            </a:r>
          </a:p>
          <a:p>
            <a:pPr lvl="1"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So that’s </a:t>
            </a:r>
            <a:r>
              <a:rPr lang="en-US" sz="2400" dirty="0" smtClean="0">
                <a:solidFill>
                  <a:srgbClr val="EEECE1"/>
                </a:solidFill>
              </a:rPr>
              <a:t>$400,000 (four hundred thousand).</a:t>
            </a:r>
          </a:p>
          <a:p>
            <a:pPr lvl="1">
              <a:buFont typeface="Arial" pitchFamily="-111" charset="0"/>
              <a:buChar char="•"/>
            </a:pPr>
            <a:r>
              <a:rPr lang="en-US" sz="2400" dirty="0" smtClean="0">
                <a:solidFill>
                  <a:srgbClr val="EEECE1"/>
                </a:solidFill>
              </a:rPr>
              <a:t> How many Pima CC </a:t>
            </a:r>
            <a:r>
              <a:rPr lang="en-US" sz="2400" dirty="0" err="1" smtClean="0">
                <a:solidFill>
                  <a:srgbClr val="EEECE1"/>
                </a:solidFill>
              </a:rPr>
              <a:t>NWs</a:t>
            </a:r>
            <a:r>
              <a:rPr lang="en-US" sz="2400" dirty="0" smtClean="0">
                <a:solidFill>
                  <a:srgbClr val="EEECE1"/>
                </a:solidFill>
              </a:rPr>
              <a:t> to make $4.6B?</a:t>
            </a:r>
          </a:p>
          <a:p>
            <a:pPr lvl="1">
              <a:buFont typeface="Arial" pitchFamily="-111" charset="0"/>
              <a:buChar char="•"/>
            </a:pPr>
            <a:r>
              <a:rPr lang="en-US" sz="2400" dirty="0" smtClean="0">
                <a:solidFill>
                  <a:srgbClr val="EEECE1"/>
                </a:solidFill>
              </a:rPr>
              <a:t> </a:t>
            </a:r>
            <a:r>
              <a:rPr lang="en-US" sz="2400" dirty="0" smtClean="0">
                <a:solidFill>
                  <a:srgbClr val="EEECE1"/>
                </a:solidFill>
                <a:sym typeface="Wingdings" pitchFamily="-111" charset="2"/>
              </a:rPr>
              <a:t>11,500 (!)</a:t>
            </a:r>
            <a:endParaRPr lang="en-US" sz="2400" dirty="0">
              <a:solidFill>
                <a:srgbClr val="EEECE1"/>
              </a:solidFill>
              <a:sym typeface="Wingdings" pitchFamily="-111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marL="762000" indent="-762000" algn="l" eaLnBrk="1" hangingPunct="1"/>
            <a:r>
              <a:rPr lang="en-US" sz="3200" b="1" dirty="0" smtClean="0">
                <a:solidFill>
                  <a:schemeClr val="bg2"/>
                </a:solidFill>
                <a:latin typeface="Comic Sans MS" pitchFamily="-111" charset="0"/>
              </a:rPr>
              <a:t>The </a:t>
            </a:r>
            <a:r>
              <a:rPr lang="en-US" sz="3200" b="1" dirty="0" smtClean="0">
                <a:solidFill>
                  <a:schemeClr val="accent2"/>
                </a:solidFill>
                <a:latin typeface="Comic Sans MS" pitchFamily="-111" charset="0"/>
              </a:rPr>
              <a:t>Immensity</a:t>
            </a:r>
            <a:r>
              <a:rPr lang="en-US" sz="3200" b="1" dirty="0" smtClean="0">
                <a:solidFill>
                  <a:schemeClr val="bg2"/>
                </a:solidFill>
                <a:latin typeface="Comic Sans MS" pitchFamily="-111" charset="0"/>
              </a:rPr>
              <a:t> of Geologic Time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990600"/>
            <a:ext cx="8153400" cy="4154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The Earth is old.  Really old.</a:t>
            </a:r>
          </a:p>
          <a:p>
            <a:pPr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4.6 Billion years. 4,600,000,000 years.</a:t>
            </a:r>
          </a:p>
          <a:p>
            <a:pPr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What does a </a:t>
            </a:r>
            <a:r>
              <a:rPr lang="en-US" sz="2400" u="sng" dirty="0">
                <a:solidFill>
                  <a:srgbClr val="EEECE1"/>
                </a:solidFill>
              </a:rPr>
              <a:t>b</a:t>
            </a:r>
            <a:r>
              <a:rPr lang="en-US" sz="2400" dirty="0">
                <a:solidFill>
                  <a:srgbClr val="EEECE1"/>
                </a:solidFill>
              </a:rPr>
              <a:t>illion of something really mean?</a:t>
            </a:r>
          </a:p>
          <a:p>
            <a:pPr>
              <a:buFont typeface="Arial" pitchFamily="-111" charset="0"/>
              <a:buChar char="•"/>
            </a:pPr>
            <a:endParaRPr lang="en-US" sz="2400" dirty="0">
              <a:solidFill>
                <a:srgbClr val="EEECE1"/>
              </a:solidFill>
            </a:endParaRPr>
          </a:p>
          <a:p>
            <a:pPr lvl="1"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I’ll make you a deal:  I’ll give you $1 dollar </a:t>
            </a:r>
            <a:r>
              <a:rPr lang="en-US" sz="2400" i="1" dirty="0">
                <a:solidFill>
                  <a:srgbClr val="EEECE1"/>
                </a:solidFill>
              </a:rPr>
              <a:t>every second</a:t>
            </a:r>
            <a:r>
              <a:rPr lang="en-US" sz="2400" dirty="0">
                <a:solidFill>
                  <a:srgbClr val="EEECE1"/>
                </a:solidFill>
              </a:rPr>
              <a:t>.  </a:t>
            </a:r>
          </a:p>
          <a:p>
            <a:pPr lvl="1"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 After 1 minute, $60, after 1 hour $3600…</a:t>
            </a:r>
          </a:p>
          <a:p>
            <a:pPr lvl="1">
              <a:buFont typeface="Arial" pitchFamily="-111" charset="0"/>
              <a:buChar char="•"/>
            </a:pPr>
            <a:r>
              <a:rPr lang="en-US" sz="2400" dirty="0">
                <a:solidFill>
                  <a:srgbClr val="EEECE1"/>
                </a:solidFill>
              </a:rPr>
              <a:t>You can’t spend any of it until you reach $4.6B.  Who takes the deal?</a:t>
            </a:r>
          </a:p>
          <a:p>
            <a:pPr lvl="1">
              <a:buFont typeface="Arial" pitchFamily="-111" charset="0"/>
              <a:buChar char="•"/>
            </a:pPr>
            <a:endParaRPr lang="en-US" sz="2400" dirty="0">
              <a:solidFill>
                <a:srgbClr val="EEECE1"/>
              </a:solidFill>
              <a:sym typeface="Wingdings" pitchFamily="-111" charset="2"/>
            </a:endParaRPr>
          </a:p>
          <a:p>
            <a:pPr lvl="1">
              <a:buFont typeface="Arial" pitchFamily="-111" charset="0"/>
              <a:buChar char="•"/>
            </a:pPr>
            <a:r>
              <a:rPr lang="en-US" sz="2400" dirty="0" smtClean="0">
                <a:solidFill>
                  <a:srgbClr val="EEECE1"/>
                </a:solidFill>
                <a:sym typeface="Wingdings" pitchFamily="-111" charset="2"/>
              </a:rPr>
              <a:t> 146 </a:t>
            </a:r>
            <a:r>
              <a:rPr lang="en-US" sz="2400" dirty="0">
                <a:solidFill>
                  <a:srgbClr val="EEECE1"/>
                </a:solidFill>
                <a:sym typeface="Wingdings" pitchFamily="-111" charset="2"/>
              </a:rPr>
              <a:t>years.</a:t>
            </a:r>
          </a:p>
          <a:p>
            <a:pPr lvl="1"/>
            <a:endParaRPr lang="en-US" sz="2400" dirty="0">
              <a:solidFill>
                <a:srgbClr val="EEECE1"/>
              </a:solidFill>
              <a:sym typeface="Wingdings" pitchFamily="-111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381000" y="212725"/>
            <a:ext cx="8153400" cy="27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F4B4"/>
                </a:solidFill>
                <a:effectLst>
                  <a:outerShdw blurRad="50800" dist="38100" dir="2700000" algn="tl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The immensity of geologic time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+ If 4.6 Billion years = 1 mile: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</a:t>
            </a:r>
            <a:r>
              <a:rPr lang="en-US" dirty="0" err="1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Catalinas</a:t>
            </a: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 formed ~1/8 inch ago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</a:t>
            </a:r>
            <a:r>
              <a:rPr lang="en-US" dirty="0" err="1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Homonids</a:t>
            </a: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 (Lucy) have been around for ~1/24 (0.04) inch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</a:t>
            </a: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304800" y="2235198"/>
            <a:ext cx="83058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+ If 4.6 Billion years = 365 day calendar: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First single-celled organisms		Feb. 25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First multi-celled organisms		June 13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Dinosaur extinction		</a:t>
            </a:r>
            <a:r>
              <a:rPr lang="en-US" dirty="0" smtClean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	Dec</a:t>
            </a: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. 24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Humans				</a:t>
            </a:r>
            <a:r>
              <a:rPr lang="en-US" dirty="0" smtClean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		Dec</a:t>
            </a:r>
            <a:r>
              <a:rPr lang="en-US" dirty="0">
                <a:solidFill>
                  <a:srgbClr val="EEECE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. 31, ~8:30 pm</a:t>
            </a:r>
            <a:endParaRPr lang="en-US" dirty="0">
              <a:solidFill>
                <a:srgbClr val="EEECE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304800" y="4414838"/>
            <a:ext cx="8534400" cy="160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+ If you drive 60 mile/hr for 4.6 Billion years: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Circle the earth 98 billion times (that’s 98 thousand million times)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+ </a:t>
            </a:r>
            <a:r>
              <a:rPr lang="en-US" dirty="0" smtClean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 Tectonic plates move ~5 </a:t>
            </a:r>
            <a:r>
              <a:rPr lang="en-US" dirty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cm/</a:t>
            </a:r>
            <a:r>
              <a:rPr lang="en-US" dirty="0" smtClean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yr, </a:t>
            </a:r>
            <a:r>
              <a:rPr lang="en-US" dirty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for 4.6 Billion years: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	Circle the earth</a:t>
            </a:r>
            <a:r>
              <a:rPr lang="en-US" dirty="0" smtClean="0">
                <a:solidFill>
                  <a:prstClr val="whit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Helvetica" pitchFamily="-111" charset="0"/>
              </a:rPr>
              <a:t> &gt; 200 times</a:t>
            </a:r>
            <a:endParaRPr lang="en-US" dirty="0">
              <a:solidFill>
                <a:prstClr val="white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Helvetica" pitchFamily="-111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9728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2870</TotalTime>
  <Words>358</Words>
  <Application>Microsoft Macintosh PowerPoint</Application>
  <PresentationFormat>On-screen Show (4:3)</PresentationFormat>
  <Paragraphs>43</Paragraphs>
  <Slides>4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The Immensity of Geologic Time</vt:lpstr>
      <vt:lpstr>The Immensity of Geologic Time</vt:lpstr>
      <vt:lpstr>Slide 4</vt:lpstr>
    </vt:vector>
  </TitlesOfParts>
  <Company>University of Arizona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Noah Fay</dc:creator>
  <cp:lastModifiedBy>Noah Fay</cp:lastModifiedBy>
  <cp:revision>322</cp:revision>
  <cp:lastPrinted>2011-10-27T14:29:26Z</cp:lastPrinted>
  <dcterms:created xsi:type="dcterms:W3CDTF">2012-01-30T19:02:29Z</dcterms:created>
  <dcterms:modified xsi:type="dcterms:W3CDTF">2012-01-30T19:03:17Z</dcterms:modified>
</cp:coreProperties>
</file>