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81" r:id="rId2"/>
    <p:sldId id="264" r:id="rId3"/>
    <p:sldId id="273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5536"/>
    <a:srgbClr val="AC98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6196" autoAdjust="0"/>
  </p:normalViewPr>
  <p:slideViewPr>
    <p:cSldViewPr snapToGrid="0" snapToObjects="1">
      <p:cViewPr varScale="1">
        <p:scale>
          <a:sx n="85" d="100"/>
          <a:sy n="85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3C9DF-9D67-264F-A73F-606406B06EB0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ADAFC-030F-3A4A-BEF1-AD0EADC39C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9668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FJ </a:t>
            </a:r>
          </a:p>
          <a:p>
            <a:pPr>
              <a:buFontTx/>
              <a:buChar char="-"/>
            </a:pPr>
            <a:r>
              <a:rPr lang="en-US" dirty="0" smtClean="0"/>
              <a:t> Tweaked the lines</a:t>
            </a:r>
            <a:r>
              <a:rPr lang="en-US" baseline="0" dirty="0" smtClean="0"/>
              <a:t> and fonts to make them more visible </a:t>
            </a:r>
          </a:p>
          <a:p>
            <a:pPr>
              <a:buFontTx/>
              <a:buChar char="-"/>
            </a:pPr>
            <a:r>
              <a:rPr lang="en-US" baseline="0" dirty="0" smtClean="0"/>
              <a:t> added grid to help compare different ranges for transfer to worksheets.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ADAFC-030F-3A4A-BEF1-AD0EADC39C9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ADAFC-030F-3A4A-BEF1-AD0EADC39C9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703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4D7D-9DF6-C148-BA54-1F6A05EBFC7F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B638-BCCC-9E4D-A999-35E04629A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32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4D7D-9DF6-C148-BA54-1F6A05EBFC7F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B638-BCCC-9E4D-A999-35E04629A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900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4D7D-9DF6-C148-BA54-1F6A05EBFC7F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B638-BCCC-9E4D-A999-35E04629A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219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4D7D-9DF6-C148-BA54-1F6A05EBFC7F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B638-BCCC-9E4D-A999-35E04629A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7483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4D7D-9DF6-C148-BA54-1F6A05EBFC7F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B638-BCCC-9E4D-A999-35E04629A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6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4D7D-9DF6-C148-BA54-1F6A05EBFC7F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B638-BCCC-9E4D-A999-35E04629A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525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4D7D-9DF6-C148-BA54-1F6A05EBFC7F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B638-BCCC-9E4D-A999-35E04629A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951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4D7D-9DF6-C148-BA54-1F6A05EBFC7F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B638-BCCC-9E4D-A999-35E04629A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052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4D7D-9DF6-C148-BA54-1F6A05EBFC7F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B638-BCCC-9E4D-A999-35E04629A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1659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4D7D-9DF6-C148-BA54-1F6A05EBFC7F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B638-BCCC-9E4D-A999-35E04629A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558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4D7D-9DF6-C148-BA54-1F6A05EBFC7F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B638-BCCC-9E4D-A999-35E04629A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810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54D7D-9DF6-C148-BA54-1F6A05EBFC7F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5B638-BCCC-9E4D-A999-35E04629A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36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4914" y="969050"/>
            <a:ext cx="5143112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5" name="Line 6"/>
          <p:cNvSpPr>
            <a:spLocks noChangeShapeType="1"/>
          </p:cNvSpPr>
          <p:nvPr/>
        </p:nvSpPr>
        <p:spPr bwMode="auto">
          <a:xfrm flipV="1">
            <a:off x="3222296" y="2057400"/>
            <a:ext cx="0" cy="160020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600" b="1"/>
          </a:p>
        </p:txBody>
      </p:sp>
      <p:sp>
        <p:nvSpPr>
          <p:cNvPr id="36866" name="Line 7"/>
          <p:cNvSpPr>
            <a:spLocks noChangeShapeType="1"/>
          </p:cNvSpPr>
          <p:nvPr/>
        </p:nvSpPr>
        <p:spPr bwMode="auto">
          <a:xfrm flipV="1">
            <a:off x="3733800" y="3581400"/>
            <a:ext cx="0" cy="121920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600" b="1"/>
          </a:p>
        </p:txBody>
      </p:sp>
      <p:sp>
        <p:nvSpPr>
          <p:cNvPr id="36867" name="Line 9"/>
          <p:cNvSpPr>
            <a:spLocks noChangeShapeType="1"/>
          </p:cNvSpPr>
          <p:nvPr/>
        </p:nvSpPr>
        <p:spPr bwMode="auto">
          <a:xfrm flipV="1">
            <a:off x="2209800" y="3505200"/>
            <a:ext cx="0" cy="45720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600" b="1"/>
          </a:p>
        </p:txBody>
      </p:sp>
      <p:sp>
        <p:nvSpPr>
          <p:cNvPr id="36868" name="Line 10"/>
          <p:cNvSpPr>
            <a:spLocks noChangeShapeType="1"/>
          </p:cNvSpPr>
          <p:nvPr/>
        </p:nvSpPr>
        <p:spPr bwMode="auto">
          <a:xfrm flipV="1">
            <a:off x="4191000" y="762000"/>
            <a:ext cx="0" cy="205740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600" b="1"/>
          </a:p>
        </p:txBody>
      </p:sp>
      <p:sp>
        <p:nvSpPr>
          <p:cNvPr id="36869" name="Line 11"/>
          <p:cNvSpPr>
            <a:spLocks noChangeShapeType="1"/>
          </p:cNvSpPr>
          <p:nvPr/>
        </p:nvSpPr>
        <p:spPr bwMode="auto">
          <a:xfrm flipV="1">
            <a:off x="4800600" y="2743200"/>
            <a:ext cx="0" cy="129540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600" b="1"/>
          </a:p>
        </p:txBody>
      </p:sp>
      <p:sp>
        <p:nvSpPr>
          <p:cNvPr id="36870" name="Line 12"/>
          <p:cNvSpPr>
            <a:spLocks noChangeShapeType="1"/>
          </p:cNvSpPr>
          <p:nvPr/>
        </p:nvSpPr>
        <p:spPr bwMode="auto">
          <a:xfrm flipV="1">
            <a:off x="1676400" y="2743200"/>
            <a:ext cx="0" cy="53340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600" b="1"/>
          </a:p>
        </p:txBody>
      </p:sp>
      <p:sp>
        <p:nvSpPr>
          <p:cNvPr id="36871" name="Line 13"/>
          <p:cNvSpPr>
            <a:spLocks noChangeShapeType="1"/>
          </p:cNvSpPr>
          <p:nvPr/>
        </p:nvSpPr>
        <p:spPr bwMode="auto">
          <a:xfrm flipV="1">
            <a:off x="5791200" y="2057400"/>
            <a:ext cx="0" cy="53340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600" b="1"/>
          </a:p>
        </p:txBody>
      </p:sp>
      <p:sp>
        <p:nvSpPr>
          <p:cNvPr id="36872" name="Line 14"/>
          <p:cNvSpPr>
            <a:spLocks noChangeShapeType="1"/>
          </p:cNvSpPr>
          <p:nvPr/>
        </p:nvSpPr>
        <p:spPr bwMode="auto">
          <a:xfrm flipV="1">
            <a:off x="6302704" y="2667000"/>
            <a:ext cx="0" cy="121920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600" b="1"/>
          </a:p>
        </p:txBody>
      </p:sp>
      <p:sp>
        <p:nvSpPr>
          <p:cNvPr id="36873" name="Line 15"/>
          <p:cNvSpPr>
            <a:spLocks noChangeShapeType="1"/>
          </p:cNvSpPr>
          <p:nvPr/>
        </p:nvSpPr>
        <p:spPr bwMode="auto">
          <a:xfrm flipV="1">
            <a:off x="2688896" y="1905000"/>
            <a:ext cx="0" cy="259080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600" b="1"/>
          </a:p>
        </p:txBody>
      </p:sp>
      <p:sp>
        <p:nvSpPr>
          <p:cNvPr id="36874" name="Line 20"/>
          <p:cNvSpPr>
            <a:spLocks noChangeShapeType="1"/>
          </p:cNvSpPr>
          <p:nvPr/>
        </p:nvSpPr>
        <p:spPr bwMode="auto">
          <a:xfrm>
            <a:off x="6558025" y="1197550"/>
            <a:ext cx="0" cy="3581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Rectangle 22"/>
          <p:cNvSpPr>
            <a:spLocks noChangeArrowheads="1"/>
          </p:cNvSpPr>
          <p:nvPr/>
        </p:nvSpPr>
        <p:spPr bwMode="auto">
          <a:xfrm>
            <a:off x="1516885" y="4800600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A</a:t>
            </a:r>
          </a:p>
        </p:txBody>
      </p:sp>
      <p:sp>
        <p:nvSpPr>
          <p:cNvPr id="36876" name="Rectangle 23"/>
          <p:cNvSpPr>
            <a:spLocks noChangeArrowheads="1"/>
          </p:cNvSpPr>
          <p:nvPr/>
        </p:nvSpPr>
        <p:spPr bwMode="auto">
          <a:xfrm>
            <a:off x="2034410" y="4800600"/>
            <a:ext cx="2996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B</a:t>
            </a:r>
          </a:p>
        </p:txBody>
      </p:sp>
      <p:sp>
        <p:nvSpPr>
          <p:cNvPr id="36877" name="Rectangle 24"/>
          <p:cNvSpPr>
            <a:spLocks noChangeArrowheads="1"/>
          </p:cNvSpPr>
          <p:nvPr/>
        </p:nvSpPr>
        <p:spPr bwMode="auto">
          <a:xfrm>
            <a:off x="2530039" y="4800600"/>
            <a:ext cx="2932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C</a:t>
            </a:r>
          </a:p>
        </p:txBody>
      </p:sp>
      <p:sp>
        <p:nvSpPr>
          <p:cNvPr id="36878" name="Rectangle 25"/>
          <p:cNvSpPr>
            <a:spLocks noChangeArrowheads="1"/>
          </p:cNvSpPr>
          <p:nvPr/>
        </p:nvSpPr>
        <p:spPr bwMode="auto">
          <a:xfrm>
            <a:off x="3056925" y="4800600"/>
            <a:ext cx="3140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D</a:t>
            </a:r>
          </a:p>
        </p:txBody>
      </p:sp>
      <p:sp>
        <p:nvSpPr>
          <p:cNvPr id="36879" name="Rectangle 26"/>
          <p:cNvSpPr>
            <a:spLocks noChangeArrowheads="1"/>
          </p:cNvSpPr>
          <p:nvPr/>
        </p:nvSpPr>
        <p:spPr bwMode="auto">
          <a:xfrm>
            <a:off x="3552554" y="4800600"/>
            <a:ext cx="2847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E</a:t>
            </a:r>
          </a:p>
        </p:txBody>
      </p:sp>
      <p:sp>
        <p:nvSpPr>
          <p:cNvPr id="36880" name="Rectangle 27"/>
          <p:cNvSpPr>
            <a:spLocks noChangeArrowheads="1"/>
          </p:cNvSpPr>
          <p:nvPr/>
        </p:nvSpPr>
        <p:spPr bwMode="auto">
          <a:xfrm>
            <a:off x="4076264" y="4800600"/>
            <a:ext cx="2788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F</a:t>
            </a:r>
          </a:p>
        </p:txBody>
      </p:sp>
      <p:sp>
        <p:nvSpPr>
          <p:cNvPr id="36881" name="Rectangle 28"/>
          <p:cNvSpPr>
            <a:spLocks noChangeArrowheads="1"/>
          </p:cNvSpPr>
          <p:nvPr/>
        </p:nvSpPr>
        <p:spPr bwMode="auto">
          <a:xfrm>
            <a:off x="4604573" y="4800600"/>
            <a:ext cx="3154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G</a:t>
            </a:r>
          </a:p>
        </p:txBody>
      </p:sp>
      <p:sp>
        <p:nvSpPr>
          <p:cNvPr id="36882" name="Rectangle 29"/>
          <p:cNvSpPr>
            <a:spLocks noChangeArrowheads="1"/>
          </p:cNvSpPr>
          <p:nvPr/>
        </p:nvSpPr>
        <p:spPr bwMode="auto">
          <a:xfrm>
            <a:off x="5115912" y="4800600"/>
            <a:ext cx="3141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H</a:t>
            </a:r>
          </a:p>
        </p:txBody>
      </p:sp>
      <p:sp>
        <p:nvSpPr>
          <p:cNvPr id="36883" name="Rectangle 30"/>
          <p:cNvSpPr>
            <a:spLocks noChangeArrowheads="1"/>
          </p:cNvSpPr>
          <p:nvPr/>
        </p:nvSpPr>
        <p:spPr bwMode="auto">
          <a:xfrm>
            <a:off x="5644385" y="4800600"/>
            <a:ext cx="2393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I</a:t>
            </a:r>
          </a:p>
        </p:txBody>
      </p:sp>
      <p:sp>
        <p:nvSpPr>
          <p:cNvPr id="36884" name="Rectangle 31"/>
          <p:cNvSpPr>
            <a:spLocks noChangeArrowheads="1"/>
          </p:cNvSpPr>
          <p:nvPr/>
        </p:nvSpPr>
        <p:spPr bwMode="auto">
          <a:xfrm>
            <a:off x="6172200" y="4800600"/>
            <a:ext cx="2525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J</a:t>
            </a:r>
          </a:p>
        </p:txBody>
      </p:sp>
      <p:sp>
        <p:nvSpPr>
          <p:cNvPr id="36885" name="Line 9"/>
          <p:cNvSpPr>
            <a:spLocks noChangeShapeType="1"/>
          </p:cNvSpPr>
          <p:nvPr/>
        </p:nvSpPr>
        <p:spPr bwMode="auto">
          <a:xfrm flipV="1">
            <a:off x="5279260" y="3352800"/>
            <a:ext cx="0" cy="45720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600" b="1"/>
          </a:p>
        </p:txBody>
      </p:sp>
      <p:sp>
        <p:nvSpPr>
          <p:cNvPr id="63" name="Rectangle 3"/>
          <p:cNvSpPr txBox="1">
            <a:spLocks noChangeArrowheads="1"/>
          </p:cNvSpPr>
          <p:nvPr/>
        </p:nvSpPr>
        <p:spPr bwMode="auto">
          <a:xfrm>
            <a:off x="304800" y="5562600"/>
            <a:ext cx="838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en-US" sz="1800" dirty="0">
                <a:latin typeface="Arial" charset="0"/>
              </a:rPr>
              <a:t>Fossil B and F are known to be useful fossils for correlation over a wide area</a:t>
            </a:r>
            <a:r>
              <a:rPr lang="en-US" sz="1800" dirty="0" smtClean="0">
                <a:latin typeface="Arial" charset="0"/>
              </a:rPr>
              <a:t>. On the work sheet provided construct </a:t>
            </a:r>
            <a:r>
              <a:rPr lang="en-US" sz="1800" u="sng" dirty="0">
                <a:latin typeface="Arial" charset="0"/>
              </a:rPr>
              <a:t>AND</a:t>
            </a:r>
            <a:r>
              <a:rPr lang="en-US" sz="1800" dirty="0">
                <a:latin typeface="Arial" charset="0"/>
              </a:rPr>
              <a:t> describe a </a:t>
            </a:r>
            <a:r>
              <a:rPr lang="en-US" sz="1800" dirty="0" err="1">
                <a:latin typeface="Arial" charset="0"/>
              </a:rPr>
              <a:t>biozone</a:t>
            </a:r>
            <a:r>
              <a:rPr lang="en-US" sz="1800" dirty="0">
                <a:latin typeface="Arial" charset="0"/>
              </a:rPr>
              <a:t> for B using base of range techniques – make sure you apply </a:t>
            </a:r>
            <a:r>
              <a:rPr lang="en-US" sz="1800" dirty="0" err="1" smtClean="0">
                <a:latin typeface="Arial" charset="0"/>
              </a:rPr>
              <a:t>seriation</a:t>
            </a:r>
            <a:r>
              <a:rPr lang="en-US" sz="1800" dirty="0" smtClean="0">
                <a:latin typeface="Arial" charset="0"/>
              </a:rPr>
              <a:t> first.</a:t>
            </a:r>
            <a:endParaRPr lang="en-US" sz="1800" dirty="0">
              <a:latin typeface="Arial" charset="0"/>
            </a:endParaRPr>
          </a:p>
        </p:txBody>
      </p:sp>
      <p:sp>
        <p:nvSpPr>
          <p:cNvPr id="36887" name="Rectangle 63"/>
          <p:cNvSpPr>
            <a:spLocks noChangeArrowheads="1"/>
          </p:cNvSpPr>
          <p:nvPr/>
        </p:nvSpPr>
        <p:spPr bwMode="auto">
          <a:xfrm>
            <a:off x="104775" y="76200"/>
            <a:ext cx="8915400" cy="5334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8" name="Rectangle 64"/>
          <p:cNvSpPr>
            <a:spLocks noChangeArrowheads="1"/>
          </p:cNvSpPr>
          <p:nvPr/>
        </p:nvSpPr>
        <p:spPr bwMode="auto">
          <a:xfrm>
            <a:off x="104775" y="5391150"/>
            <a:ext cx="8915400" cy="135096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955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Straight Connector 113"/>
          <p:cNvCxnSpPr/>
          <p:nvPr/>
        </p:nvCxnSpPr>
        <p:spPr>
          <a:xfrm>
            <a:off x="4918054" y="2745304"/>
            <a:ext cx="4027035" cy="0"/>
          </a:xfrm>
          <a:prstGeom prst="line">
            <a:avLst/>
          </a:prstGeom>
          <a:ln w="2286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30" name="Rectangle 70"/>
          <p:cNvSpPr>
            <a:spLocks noChangeArrowheads="1"/>
          </p:cNvSpPr>
          <p:nvPr/>
        </p:nvSpPr>
        <p:spPr bwMode="auto">
          <a:xfrm>
            <a:off x="107504" y="423333"/>
            <a:ext cx="8915400" cy="632344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" name="Picture 2" descr="fig_05_4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75" t="903" r="2856" b="2265"/>
          <a:stretch/>
        </p:blipFill>
        <p:spPr bwMode="auto">
          <a:xfrm>
            <a:off x="321154" y="537743"/>
            <a:ext cx="4634245" cy="372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2" name="Rectangle 48"/>
          <p:cNvSpPr>
            <a:spLocks noChangeArrowheads="1"/>
          </p:cNvSpPr>
          <p:nvPr/>
        </p:nvSpPr>
        <p:spPr bwMode="auto">
          <a:xfrm>
            <a:off x="104775" y="76200"/>
            <a:ext cx="8915400" cy="34713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143084" y="99075"/>
            <a:ext cx="88485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Exercise 3, part 2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91137" y="526882"/>
            <a:ext cx="207711" cy="2549770"/>
          </a:xfrm>
          <a:prstGeom prst="rect">
            <a:avLst/>
          </a:prstGeom>
          <a:pattFill prst="horzBrick">
            <a:fgClr>
              <a:schemeClr val="tx1"/>
            </a:fgClr>
            <a:bgClr>
              <a:schemeClr val="accent6">
                <a:lumMod val="40000"/>
                <a:lumOff val="60000"/>
              </a:schemeClr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6319010" y="759072"/>
            <a:ext cx="199719" cy="2388700"/>
          </a:xfrm>
          <a:prstGeom prst="rect">
            <a:avLst/>
          </a:prstGeom>
          <a:pattFill prst="horzBrick">
            <a:fgClr>
              <a:schemeClr val="tx1"/>
            </a:fgClr>
            <a:bgClr>
              <a:schemeClr val="accent6">
                <a:lumMod val="40000"/>
                <a:lumOff val="60000"/>
              </a:schemeClr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</a:t>
            </a:r>
            <a:endParaRPr lang="en-US" dirty="0"/>
          </a:p>
        </p:txBody>
      </p:sp>
      <p:cxnSp>
        <p:nvCxnSpPr>
          <p:cNvPr id="29" name="Straight Connector 28"/>
          <p:cNvCxnSpPr>
            <a:endCxn id="127" idx="2"/>
          </p:cNvCxnSpPr>
          <p:nvPr/>
        </p:nvCxnSpPr>
        <p:spPr>
          <a:xfrm>
            <a:off x="4869696" y="1806358"/>
            <a:ext cx="1549174" cy="8798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4869696" y="2168107"/>
            <a:ext cx="1449314" cy="304332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endCxn id="127" idx="0"/>
          </p:cNvCxnSpPr>
          <p:nvPr/>
        </p:nvCxnSpPr>
        <p:spPr>
          <a:xfrm>
            <a:off x="4869696" y="825266"/>
            <a:ext cx="1549174" cy="75016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869696" y="827840"/>
            <a:ext cx="1184358" cy="438875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4869696" y="1266715"/>
            <a:ext cx="1184358" cy="24713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8554448" y="687064"/>
            <a:ext cx="207711" cy="2328628"/>
          </a:xfrm>
          <a:prstGeom prst="rect">
            <a:avLst/>
          </a:prstGeom>
          <a:pattFill prst="horzBrick">
            <a:fgClr>
              <a:schemeClr val="tx1"/>
            </a:fgClr>
            <a:bgClr>
              <a:schemeClr val="accent6">
                <a:lumMod val="40000"/>
                <a:lumOff val="60000"/>
              </a:schemeClr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</a:t>
            </a:r>
            <a:endParaRPr lang="en-US" dirty="0"/>
          </a:p>
        </p:txBody>
      </p:sp>
      <p:sp>
        <p:nvSpPr>
          <p:cNvPr id="122" name="Rectangle 121"/>
          <p:cNvSpPr/>
          <p:nvPr/>
        </p:nvSpPr>
        <p:spPr>
          <a:xfrm>
            <a:off x="6320400" y="2919311"/>
            <a:ext cx="199719" cy="229569"/>
          </a:xfrm>
          <a:prstGeom prst="rect">
            <a:avLst/>
          </a:prstGeom>
          <a:pattFill prst="lgConfetti">
            <a:fgClr>
              <a:schemeClr val="tx1"/>
            </a:fgClr>
            <a:bgClr>
              <a:srgbClr val="AC98FF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</a:t>
            </a:r>
            <a:endParaRPr lang="en-US" dirty="0"/>
          </a:p>
        </p:txBody>
      </p:sp>
      <p:sp>
        <p:nvSpPr>
          <p:cNvPr id="124" name="Rectangle 123"/>
          <p:cNvSpPr/>
          <p:nvPr/>
        </p:nvSpPr>
        <p:spPr>
          <a:xfrm>
            <a:off x="7391138" y="2847304"/>
            <a:ext cx="207711" cy="229348"/>
          </a:xfrm>
          <a:prstGeom prst="rect">
            <a:avLst/>
          </a:prstGeom>
          <a:pattFill prst="lgConfetti">
            <a:fgClr>
              <a:schemeClr val="tx1"/>
            </a:fgClr>
            <a:bgClr>
              <a:srgbClr val="AC98FF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</a:t>
            </a:r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6320400" y="2168107"/>
            <a:ext cx="199719" cy="751204"/>
          </a:xfrm>
          <a:prstGeom prst="rect">
            <a:avLst/>
          </a:prstGeom>
          <a:pattFill prst="dashHorz">
            <a:fgClr>
              <a:schemeClr val="tx1"/>
            </a:fgClr>
            <a:bgClr>
              <a:srgbClr val="6A5536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</a:t>
            </a:r>
            <a:endParaRPr lang="en-US" dirty="0"/>
          </a:p>
        </p:txBody>
      </p:sp>
      <p:sp>
        <p:nvSpPr>
          <p:cNvPr id="127" name="Rectangle 126"/>
          <p:cNvSpPr/>
          <p:nvPr/>
        </p:nvSpPr>
        <p:spPr>
          <a:xfrm>
            <a:off x="6319010" y="900282"/>
            <a:ext cx="199719" cy="994056"/>
          </a:xfrm>
          <a:prstGeom prst="rect">
            <a:avLst/>
          </a:prstGeom>
          <a:pattFill prst="dashHorz">
            <a:fgClr>
              <a:schemeClr val="tx1"/>
            </a:fgClr>
            <a:bgClr>
              <a:srgbClr val="6A5536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</a:t>
            </a:r>
            <a:endParaRPr lang="en-US" dirty="0"/>
          </a:p>
        </p:txBody>
      </p:sp>
      <p:cxnSp>
        <p:nvCxnSpPr>
          <p:cNvPr id="128" name="Straight Connector 127"/>
          <p:cNvCxnSpPr/>
          <p:nvPr/>
        </p:nvCxnSpPr>
        <p:spPr>
          <a:xfrm flipV="1">
            <a:off x="6518729" y="831514"/>
            <a:ext cx="872409" cy="68768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7394993" y="831514"/>
            <a:ext cx="203856" cy="2015790"/>
          </a:xfrm>
          <a:prstGeom prst="rect">
            <a:avLst/>
          </a:prstGeom>
          <a:pattFill prst="dashHorz">
            <a:fgClr>
              <a:schemeClr val="tx1"/>
            </a:fgClr>
            <a:bgClr>
              <a:srgbClr val="6A5536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</a:t>
            </a:r>
            <a:endParaRPr lang="en-US" dirty="0"/>
          </a:p>
        </p:txBody>
      </p:sp>
      <p:sp>
        <p:nvSpPr>
          <p:cNvPr id="131" name="Rectangle 130"/>
          <p:cNvSpPr/>
          <p:nvPr/>
        </p:nvSpPr>
        <p:spPr>
          <a:xfrm>
            <a:off x="8554448" y="770554"/>
            <a:ext cx="203856" cy="2015790"/>
          </a:xfrm>
          <a:prstGeom prst="rect">
            <a:avLst/>
          </a:prstGeom>
          <a:pattFill prst="dashHorz">
            <a:fgClr>
              <a:schemeClr val="tx1"/>
            </a:fgClr>
            <a:bgClr>
              <a:srgbClr val="6A5536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</a:t>
            </a:r>
            <a:endParaRPr lang="en-US" dirty="0"/>
          </a:p>
        </p:txBody>
      </p:sp>
      <p:cxnSp>
        <p:nvCxnSpPr>
          <p:cNvPr id="132" name="Straight Connector 131"/>
          <p:cNvCxnSpPr>
            <a:endCxn id="131" idx="0"/>
          </p:cNvCxnSpPr>
          <p:nvPr/>
        </p:nvCxnSpPr>
        <p:spPr>
          <a:xfrm flipV="1">
            <a:off x="7598849" y="770554"/>
            <a:ext cx="1057527" cy="57286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6520119" y="1897308"/>
            <a:ext cx="866808" cy="188025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489848" y="2085333"/>
            <a:ext cx="897079" cy="82775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 rot="16200000">
            <a:off x="6337053" y="1318460"/>
            <a:ext cx="5707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Park Shale</a:t>
            </a:r>
            <a:endParaRPr lang="en-US" sz="700" b="1" dirty="0"/>
          </a:p>
        </p:txBody>
      </p:sp>
      <p:sp>
        <p:nvSpPr>
          <p:cNvPr id="152" name="TextBox 151"/>
          <p:cNvSpPr txBox="1"/>
          <p:nvPr/>
        </p:nvSpPr>
        <p:spPr>
          <a:xfrm rot="16200000">
            <a:off x="7417996" y="1299180"/>
            <a:ext cx="5707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Park Shale</a:t>
            </a:r>
            <a:endParaRPr lang="en-US" sz="700" b="1" dirty="0"/>
          </a:p>
        </p:txBody>
      </p:sp>
      <p:sp>
        <p:nvSpPr>
          <p:cNvPr id="153" name="TextBox 152"/>
          <p:cNvSpPr txBox="1"/>
          <p:nvPr/>
        </p:nvSpPr>
        <p:spPr>
          <a:xfrm rot="16200000">
            <a:off x="7366755" y="2335165"/>
            <a:ext cx="6732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Wolsey Shale</a:t>
            </a:r>
            <a:endParaRPr lang="en-US" sz="700" b="1" dirty="0"/>
          </a:p>
        </p:txBody>
      </p:sp>
      <p:sp>
        <p:nvSpPr>
          <p:cNvPr id="154" name="TextBox 153"/>
          <p:cNvSpPr txBox="1"/>
          <p:nvPr/>
        </p:nvSpPr>
        <p:spPr>
          <a:xfrm rot="16200000">
            <a:off x="6271932" y="2328867"/>
            <a:ext cx="6732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Wolsey Shale</a:t>
            </a:r>
            <a:endParaRPr lang="en-US" sz="700" b="1" dirty="0"/>
          </a:p>
        </p:txBody>
      </p:sp>
      <p:cxnSp>
        <p:nvCxnSpPr>
          <p:cNvPr id="96" name="Straight Connector 95"/>
          <p:cNvCxnSpPr/>
          <p:nvPr/>
        </p:nvCxnSpPr>
        <p:spPr>
          <a:xfrm>
            <a:off x="7404915" y="2085333"/>
            <a:ext cx="198442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8554448" y="2085333"/>
            <a:ext cx="198442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 rot="16200000">
            <a:off x="8585592" y="1318460"/>
            <a:ext cx="5707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Park Shale</a:t>
            </a:r>
            <a:endParaRPr lang="en-US" sz="700" b="1" dirty="0"/>
          </a:p>
        </p:txBody>
      </p:sp>
      <p:sp>
        <p:nvSpPr>
          <p:cNvPr id="160" name="TextBox 159"/>
          <p:cNvSpPr txBox="1"/>
          <p:nvPr/>
        </p:nvSpPr>
        <p:spPr>
          <a:xfrm rot="16200000">
            <a:off x="8526495" y="2235279"/>
            <a:ext cx="673259" cy="242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Wolsey Shale</a:t>
            </a:r>
            <a:endParaRPr lang="en-US" sz="700" b="1" dirty="0"/>
          </a:p>
        </p:txBody>
      </p:sp>
      <p:cxnSp>
        <p:nvCxnSpPr>
          <p:cNvPr id="163" name="Straight Connector 162"/>
          <p:cNvCxnSpPr/>
          <p:nvPr/>
        </p:nvCxnSpPr>
        <p:spPr>
          <a:xfrm>
            <a:off x="7586982" y="2091580"/>
            <a:ext cx="965853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5466805" y="1932800"/>
            <a:ext cx="9686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Meagher Limestone</a:t>
            </a:r>
            <a:endParaRPr lang="en-US" sz="700" b="1" dirty="0"/>
          </a:p>
        </p:txBody>
      </p:sp>
      <p:sp>
        <p:nvSpPr>
          <p:cNvPr id="166" name="TextBox 165"/>
          <p:cNvSpPr txBox="1"/>
          <p:nvPr/>
        </p:nvSpPr>
        <p:spPr>
          <a:xfrm>
            <a:off x="5753992" y="705550"/>
            <a:ext cx="6788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Red Lion Fm.</a:t>
            </a:r>
            <a:endParaRPr lang="en-US" sz="700" b="1" dirty="0"/>
          </a:p>
        </p:txBody>
      </p:sp>
      <p:sp>
        <p:nvSpPr>
          <p:cNvPr id="167" name="TextBox 166"/>
          <p:cNvSpPr txBox="1"/>
          <p:nvPr/>
        </p:nvSpPr>
        <p:spPr>
          <a:xfrm>
            <a:off x="6816493" y="551557"/>
            <a:ext cx="6788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Red Lion Fm.</a:t>
            </a:r>
            <a:endParaRPr lang="en-US" sz="700" b="1" dirty="0"/>
          </a:p>
        </p:txBody>
      </p:sp>
      <p:sp>
        <p:nvSpPr>
          <p:cNvPr id="168" name="TextBox 167"/>
          <p:cNvSpPr txBox="1"/>
          <p:nvPr/>
        </p:nvSpPr>
        <p:spPr>
          <a:xfrm>
            <a:off x="7982422" y="605021"/>
            <a:ext cx="6788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Red Lion Fm.</a:t>
            </a:r>
            <a:endParaRPr lang="en-US" sz="7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503413" y="2928987"/>
            <a:ext cx="9686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Flathead Quartzite</a:t>
            </a:r>
            <a:endParaRPr lang="en-US" sz="7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580435" y="2867837"/>
            <a:ext cx="9686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Flathead Quartzite</a:t>
            </a:r>
            <a:endParaRPr lang="en-US" sz="7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648950" y="2847900"/>
            <a:ext cx="9686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Flathead Quartzite</a:t>
            </a:r>
            <a:endParaRPr lang="en-US" sz="7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6301424" y="574267"/>
            <a:ext cx="197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5</a:t>
            </a:r>
            <a:endParaRPr lang="en-US" sz="8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7381659" y="356994"/>
            <a:ext cx="197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528240" y="499847"/>
            <a:ext cx="197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7</a:t>
            </a:r>
            <a:endParaRPr lang="en-US" sz="800" b="1" dirty="0"/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2587522" y="605021"/>
            <a:ext cx="804888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221424" y="507936"/>
            <a:ext cx="55566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WEST</a:t>
            </a:r>
            <a:endParaRPr lang="en-US" sz="7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8109604" y="1738257"/>
            <a:ext cx="5467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FOSSIL X</a:t>
            </a:r>
            <a:endParaRPr lang="en-US" sz="7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6945430" y="1723268"/>
            <a:ext cx="5467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FOSSIL X</a:t>
            </a:r>
            <a:endParaRPr lang="en-US" sz="7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5866894" y="1584568"/>
            <a:ext cx="5467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FOSSIL X</a:t>
            </a:r>
            <a:endParaRPr lang="en-US" sz="7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794840" y="1556137"/>
            <a:ext cx="5467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FOSSIL X</a:t>
            </a:r>
            <a:endParaRPr lang="en-US" sz="7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2411125" y="1656164"/>
            <a:ext cx="5467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FOSSIL X</a:t>
            </a:r>
            <a:endParaRPr lang="en-US" sz="700" b="1" dirty="0"/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2845638" y="1806358"/>
            <a:ext cx="472109" cy="116965"/>
          </a:xfrm>
          <a:prstGeom prst="straightConnector1">
            <a:avLst/>
          </a:prstGeom>
          <a:ln w="12700" cmpd="sng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04775" y="4311557"/>
            <a:ext cx="891812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02046" y="4644206"/>
            <a:ext cx="891812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07504" y="4963734"/>
            <a:ext cx="891812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96588" y="5264979"/>
            <a:ext cx="891812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96588" y="5584503"/>
            <a:ext cx="891812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96588" y="5919143"/>
            <a:ext cx="891812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12962" y="4913466"/>
            <a:ext cx="41598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4</a:t>
            </a:r>
            <a:r>
              <a:rPr lang="en-US" sz="800" b="1" dirty="0" smtClean="0"/>
              <a:t>) Why do you think the </a:t>
            </a:r>
            <a:r>
              <a:rPr lang="en-US" sz="800" b="1" dirty="0" err="1" smtClean="0"/>
              <a:t>Hasmark</a:t>
            </a:r>
            <a:r>
              <a:rPr lang="en-US" sz="800" b="1" dirty="0" smtClean="0"/>
              <a:t> Formation thins eastward?</a:t>
            </a:r>
            <a:endParaRPr lang="en-US" sz="800" b="1" dirty="0"/>
          </a:p>
        </p:txBody>
      </p:sp>
      <p:cxnSp>
        <p:nvCxnSpPr>
          <p:cNvPr id="102" name="Straight Connector 101"/>
          <p:cNvCxnSpPr/>
          <p:nvPr/>
        </p:nvCxnSpPr>
        <p:spPr>
          <a:xfrm>
            <a:off x="102046" y="4478129"/>
            <a:ext cx="8929045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00871" y="4804125"/>
            <a:ext cx="8929045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96588" y="5111849"/>
            <a:ext cx="8929045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12962" y="5426763"/>
            <a:ext cx="891812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102046" y="5752767"/>
            <a:ext cx="891812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96109" y="6087905"/>
            <a:ext cx="891812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111454" y="6240305"/>
            <a:ext cx="891812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108525" y="6392705"/>
            <a:ext cx="891812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05596" y="6545105"/>
            <a:ext cx="891812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4860032" y="3284984"/>
            <a:ext cx="4159819" cy="1020552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/>
          <p:nvPr/>
        </p:nvCxnSpPr>
        <p:spPr>
          <a:xfrm>
            <a:off x="4860032" y="3680078"/>
            <a:ext cx="4131568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4865783" y="4002136"/>
            <a:ext cx="4131568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4860960" y="3248895"/>
            <a:ext cx="3989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1) Correlate the </a:t>
            </a:r>
            <a:r>
              <a:rPr lang="en-US" sz="800" b="1" dirty="0" err="1" smtClean="0"/>
              <a:t>lithostratigraphic</a:t>
            </a:r>
            <a:r>
              <a:rPr lang="en-US" sz="800" b="1" dirty="0" smtClean="0"/>
              <a:t> formations from log 4 through 5, 6 and 7</a:t>
            </a:r>
            <a:endParaRPr lang="en-US" sz="80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4860789" y="3471558"/>
            <a:ext cx="41598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2</a:t>
            </a:r>
            <a:r>
              <a:rPr lang="en-US" sz="800" b="1" dirty="0" smtClean="0"/>
              <a:t>) Note lowest 3 formations in logs 1 – 4. Do they indicate transgression or regression? Why?</a:t>
            </a:r>
            <a:endParaRPr lang="en-US" sz="800" b="1" dirty="0"/>
          </a:p>
        </p:txBody>
      </p:sp>
      <p:cxnSp>
        <p:nvCxnSpPr>
          <p:cNvPr id="121" name="Straight Connector 120"/>
          <p:cNvCxnSpPr/>
          <p:nvPr/>
        </p:nvCxnSpPr>
        <p:spPr>
          <a:xfrm>
            <a:off x="4865783" y="3841388"/>
            <a:ext cx="4131568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4857057" y="4164013"/>
            <a:ext cx="4131568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4866194" y="3486650"/>
            <a:ext cx="4131568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4857860" y="3651366"/>
            <a:ext cx="41598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>
                <a:solidFill>
                  <a:srgbClr val="FF0000"/>
                </a:solidFill>
              </a:rPr>
              <a:t>Transgression: coarse </a:t>
            </a:r>
            <a:r>
              <a:rPr lang="en-US" sz="800" i="1" dirty="0" err="1" smtClean="0">
                <a:solidFill>
                  <a:srgbClr val="FF0000"/>
                </a:solidFill>
              </a:rPr>
              <a:t>clastics</a:t>
            </a:r>
            <a:r>
              <a:rPr lang="en-US" sz="800" i="1" dirty="0" smtClean="0">
                <a:solidFill>
                  <a:srgbClr val="FF0000"/>
                </a:solidFill>
              </a:rPr>
              <a:t> to shale to offshore carbonates</a:t>
            </a:r>
            <a:endParaRPr lang="en-US" sz="800" i="1" dirty="0">
              <a:solidFill>
                <a:srgbClr val="FF000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04775" y="4434942"/>
            <a:ext cx="8921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>
                <a:solidFill>
                  <a:srgbClr val="FF0000"/>
                </a:solidFill>
              </a:rPr>
              <a:t>Land is to the East – thickness of shallow water deposits thickens to the East, deeper water deposits thicken to the West.</a:t>
            </a:r>
            <a:endParaRPr lang="en-US" sz="800" i="1" dirty="0">
              <a:solidFill>
                <a:srgbClr val="FF000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11454" y="5064958"/>
            <a:ext cx="8921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>
                <a:solidFill>
                  <a:srgbClr val="FF0000"/>
                </a:solidFill>
              </a:rPr>
              <a:t>Ocean to the West, water shallows to the East – as sea level rises over time the ocean-ward logs will record a thicker sequence of carbonates. </a:t>
            </a:r>
            <a:endParaRPr lang="en-US" sz="800" i="1" dirty="0">
              <a:solidFill>
                <a:srgbClr val="FF0000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10633" y="5876753"/>
            <a:ext cx="8921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>
                <a:solidFill>
                  <a:srgbClr val="FF0000"/>
                </a:solidFill>
              </a:rPr>
              <a:t>Fossil A facies independent. Fossil B restricted to shale facies – more of a environment tracking form. </a:t>
            </a:r>
            <a:endParaRPr lang="en-US" sz="800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7421" y="3451079"/>
            <a:ext cx="249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.</a:t>
            </a:r>
            <a:endParaRPr lang="en-US" sz="2000" dirty="0" smtClean="0"/>
          </a:p>
        </p:txBody>
      </p:sp>
      <p:sp>
        <p:nvSpPr>
          <p:cNvPr id="137" name="TextBox 136"/>
          <p:cNvSpPr txBox="1"/>
          <p:nvPr/>
        </p:nvSpPr>
        <p:spPr>
          <a:xfrm>
            <a:off x="1065947" y="3449034"/>
            <a:ext cx="249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.</a:t>
            </a:r>
            <a:endParaRPr lang="en-US" sz="2000" dirty="0" smtClean="0"/>
          </a:p>
        </p:txBody>
      </p:sp>
      <p:sp>
        <p:nvSpPr>
          <p:cNvPr id="138" name="TextBox 137"/>
          <p:cNvSpPr txBox="1"/>
          <p:nvPr/>
        </p:nvSpPr>
        <p:spPr>
          <a:xfrm>
            <a:off x="1154473" y="3446989"/>
            <a:ext cx="249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.</a:t>
            </a:r>
            <a:endParaRPr lang="en-US" sz="2000" dirty="0" smtClean="0"/>
          </a:p>
        </p:txBody>
      </p:sp>
      <p:sp>
        <p:nvSpPr>
          <p:cNvPr id="139" name="TextBox 138"/>
          <p:cNvSpPr txBox="1"/>
          <p:nvPr/>
        </p:nvSpPr>
        <p:spPr>
          <a:xfrm>
            <a:off x="983635" y="3576432"/>
            <a:ext cx="23596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5</a:t>
            </a:r>
            <a:endParaRPr lang="en-US" sz="700" dirty="0" smtClean="0"/>
          </a:p>
        </p:txBody>
      </p:sp>
      <p:sp>
        <p:nvSpPr>
          <p:cNvPr id="141" name="TextBox 140"/>
          <p:cNvSpPr txBox="1"/>
          <p:nvPr/>
        </p:nvSpPr>
        <p:spPr>
          <a:xfrm>
            <a:off x="1073183" y="3576120"/>
            <a:ext cx="23596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6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1162731" y="3575808"/>
            <a:ext cx="23596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7</a:t>
            </a:r>
            <a:endParaRPr lang="en-US" sz="700" dirty="0" smtClean="0"/>
          </a:p>
        </p:txBody>
      </p:sp>
      <p:sp>
        <p:nvSpPr>
          <p:cNvPr id="143" name="TextBox 142"/>
          <p:cNvSpPr txBox="1"/>
          <p:nvPr/>
        </p:nvSpPr>
        <p:spPr>
          <a:xfrm>
            <a:off x="834176" y="3938627"/>
            <a:ext cx="5950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Location of 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102046" y="4267253"/>
            <a:ext cx="89126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3) During the time of deposition of these sediments,  is which direction do you think in landward? East or West? Explain why.</a:t>
            </a:r>
            <a:endParaRPr lang="en-US" sz="800" b="1" dirty="0"/>
          </a:p>
        </p:txBody>
      </p:sp>
      <p:sp>
        <p:nvSpPr>
          <p:cNvPr id="147" name="TextBox 146"/>
          <p:cNvSpPr txBox="1"/>
          <p:nvPr/>
        </p:nvSpPr>
        <p:spPr>
          <a:xfrm>
            <a:off x="110033" y="5714522"/>
            <a:ext cx="89166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5) Compared to Fossil B (from the previous part of the exercise) would fossil X be useful in </a:t>
            </a:r>
            <a:r>
              <a:rPr lang="en-US" sz="800" b="1" dirty="0" err="1" smtClean="0"/>
              <a:t>chronostratigraphic</a:t>
            </a:r>
            <a:r>
              <a:rPr lang="en-US" sz="800" b="1" dirty="0" smtClean="0"/>
              <a:t> correlation? Explain why.</a:t>
            </a:r>
            <a:endParaRPr lang="en-US" sz="800" b="1" dirty="0"/>
          </a:p>
        </p:txBody>
      </p:sp>
      <p:sp>
        <p:nvSpPr>
          <p:cNvPr id="148" name="TextBox 147"/>
          <p:cNvSpPr txBox="1"/>
          <p:nvPr/>
        </p:nvSpPr>
        <p:spPr>
          <a:xfrm>
            <a:off x="112604" y="6353249"/>
            <a:ext cx="89166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6) On the next sheet: Draw a cross section of the sedimentary environment that might have existed at the time indicated by the base line fossil B (</a:t>
            </a:r>
            <a:r>
              <a:rPr lang="en-US" sz="800" b="1" i="1" dirty="0" err="1" smtClean="0"/>
              <a:t>Glossopleura</a:t>
            </a:r>
            <a:r>
              <a:rPr lang="en-US" sz="800" b="1" dirty="0" smtClean="0"/>
              <a:t>). If you can, indicate the position of the</a:t>
            </a:r>
            <a:endParaRPr lang="en-US" sz="800" b="1" dirty="0"/>
          </a:p>
        </p:txBody>
      </p:sp>
      <p:sp>
        <p:nvSpPr>
          <p:cNvPr id="149" name="TextBox 148"/>
          <p:cNvSpPr txBox="1"/>
          <p:nvPr/>
        </p:nvSpPr>
        <p:spPr>
          <a:xfrm>
            <a:off x="109675" y="6523921"/>
            <a:ext cx="89166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 logs, </a:t>
            </a:r>
            <a:r>
              <a:rPr lang="en-US" sz="800" b="1" dirty="0"/>
              <a:t>facies </a:t>
            </a:r>
            <a:r>
              <a:rPr lang="en-US" sz="800" b="1" dirty="0" smtClean="0"/>
              <a:t>and stratigraphic formations. </a:t>
            </a:r>
            <a:endParaRPr lang="en-US" sz="8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2204622" y="2893475"/>
            <a:ext cx="78713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FOSSIL  B from part 1</a:t>
            </a:r>
            <a:endParaRPr lang="en-US" sz="9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1414026" y="1934662"/>
            <a:ext cx="5467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FOSSIL X</a:t>
            </a:r>
            <a:endParaRPr lang="en-US" sz="700" b="1" dirty="0"/>
          </a:p>
        </p:txBody>
      </p:sp>
      <p:cxnSp>
        <p:nvCxnSpPr>
          <p:cNvPr id="101" name="Straight Arrow Connector 100"/>
          <p:cNvCxnSpPr>
            <a:stCxn id="100" idx="2"/>
          </p:cNvCxnSpPr>
          <p:nvPr/>
        </p:nvCxnSpPr>
        <p:spPr>
          <a:xfrm>
            <a:off x="1687412" y="2134717"/>
            <a:ext cx="225083" cy="337722"/>
          </a:xfrm>
          <a:prstGeom prst="straightConnector1">
            <a:avLst/>
          </a:prstGeom>
          <a:ln w="12700" cmpd="sng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739665" y="2058437"/>
            <a:ext cx="592679" cy="4154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/>
              <a:t>Park Shale “pinches out”</a:t>
            </a:r>
            <a:endParaRPr lang="en-US" sz="700" b="1" dirty="0"/>
          </a:p>
        </p:txBody>
      </p:sp>
      <p:cxnSp>
        <p:nvCxnSpPr>
          <p:cNvPr id="106" name="Straight Arrow Connector 105"/>
          <p:cNvCxnSpPr/>
          <p:nvPr/>
        </p:nvCxnSpPr>
        <p:spPr>
          <a:xfrm flipH="1">
            <a:off x="927878" y="2473935"/>
            <a:ext cx="122311" cy="174922"/>
          </a:xfrm>
          <a:prstGeom prst="straightConnector1">
            <a:avLst/>
          </a:prstGeom>
          <a:ln w="12700" cmpd="sng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 flipV="1">
            <a:off x="2587522" y="2733655"/>
            <a:ext cx="10665" cy="1598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endCxn id="126" idx="2"/>
          </p:cNvCxnSpPr>
          <p:nvPr/>
        </p:nvCxnSpPr>
        <p:spPr>
          <a:xfrm>
            <a:off x="4871086" y="2885821"/>
            <a:ext cx="1549174" cy="3349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8554448" y="2648857"/>
            <a:ext cx="207711" cy="366835"/>
          </a:xfrm>
          <a:prstGeom prst="rect">
            <a:avLst/>
          </a:prstGeom>
          <a:pattFill prst="lgConfetti">
            <a:fgClr>
              <a:schemeClr val="tx1"/>
            </a:fgClr>
            <a:bgClr>
              <a:srgbClr val="AC98FF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</a:t>
            </a:r>
            <a:endParaRPr lang="en-US" dirty="0"/>
          </a:p>
        </p:txBody>
      </p:sp>
      <p:cxnSp>
        <p:nvCxnSpPr>
          <p:cNvPr id="151" name="Straight Connector 150"/>
          <p:cNvCxnSpPr/>
          <p:nvPr/>
        </p:nvCxnSpPr>
        <p:spPr>
          <a:xfrm flipV="1">
            <a:off x="6507836" y="2852936"/>
            <a:ext cx="872476" cy="66376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endCxn id="125" idx="0"/>
          </p:cNvCxnSpPr>
          <p:nvPr/>
        </p:nvCxnSpPr>
        <p:spPr>
          <a:xfrm flipV="1">
            <a:off x="7586982" y="2648857"/>
            <a:ext cx="1071322" cy="191654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739665" y="4087486"/>
            <a:ext cx="986531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700" dirty="0" smtClean="0"/>
              <a:t>Logs 1 – 7 in Montana</a:t>
            </a:r>
          </a:p>
        </p:txBody>
      </p:sp>
      <p:sp>
        <p:nvSpPr>
          <p:cNvPr id="157" name="Right Brace 156"/>
          <p:cNvSpPr/>
          <p:nvPr/>
        </p:nvSpPr>
        <p:spPr>
          <a:xfrm>
            <a:off x="3923935" y="4002136"/>
            <a:ext cx="113737" cy="26511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Box 160"/>
          <p:cNvSpPr txBox="1"/>
          <p:nvPr/>
        </p:nvSpPr>
        <p:spPr>
          <a:xfrm>
            <a:off x="3971326" y="4019700"/>
            <a:ext cx="7571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Carbonates</a:t>
            </a:r>
            <a:endParaRPr lang="en-US" sz="700" b="1" dirty="0"/>
          </a:p>
        </p:txBody>
      </p:sp>
    </p:spTree>
    <p:extLst>
      <p:ext uri="{BB962C8B-B14F-4D97-AF65-F5344CB8AC3E}">
        <p14:creationId xmlns="" xmlns:p14="http://schemas.microsoft.com/office/powerpoint/2010/main" val="8481503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0" name="Rectangle 70"/>
          <p:cNvSpPr>
            <a:spLocks noChangeArrowheads="1"/>
          </p:cNvSpPr>
          <p:nvPr/>
        </p:nvSpPr>
        <p:spPr bwMode="auto">
          <a:xfrm>
            <a:off x="107504" y="423333"/>
            <a:ext cx="8915400" cy="632344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48"/>
          <p:cNvSpPr>
            <a:spLocks noChangeArrowheads="1"/>
          </p:cNvSpPr>
          <p:nvPr/>
        </p:nvSpPr>
        <p:spPr bwMode="auto">
          <a:xfrm>
            <a:off x="104775" y="76200"/>
            <a:ext cx="8915400" cy="34713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143084" y="99075"/>
            <a:ext cx="88485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Exercise 3, part 3</a:t>
            </a:r>
            <a:endParaRPr lang="en-US" sz="1400" b="1" dirty="0">
              <a:solidFill>
                <a:srgbClr val="000000"/>
              </a:solidFill>
            </a:endParaRPr>
          </a:p>
        </p:txBody>
      </p:sp>
      <p:pic>
        <p:nvPicPr>
          <p:cNvPr id="5" name="Picture 4" descr="palenv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2"/>
          <a:stretch/>
        </p:blipFill>
        <p:spPr>
          <a:xfrm>
            <a:off x="233725" y="3473462"/>
            <a:ext cx="8621560" cy="31575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54451" y="5751610"/>
            <a:ext cx="1475383" cy="3287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90306" y="5751610"/>
            <a:ext cx="13091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Sandstone (quartzite)</a:t>
            </a:r>
            <a:endParaRPr lang="en-US" sz="1000" dirty="0"/>
          </a:p>
        </p:txBody>
      </p:sp>
      <p:sp>
        <p:nvSpPr>
          <p:cNvPr id="115" name="TextBox 114"/>
          <p:cNvSpPr txBox="1"/>
          <p:nvPr/>
        </p:nvSpPr>
        <p:spPr>
          <a:xfrm>
            <a:off x="7065573" y="5546933"/>
            <a:ext cx="465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Shale</a:t>
            </a:r>
            <a:endParaRPr lang="en-US" sz="1000" dirty="0"/>
          </a:p>
        </p:txBody>
      </p:sp>
      <p:sp>
        <p:nvSpPr>
          <p:cNvPr id="116" name="TextBox 115"/>
          <p:cNvSpPr txBox="1"/>
          <p:nvPr/>
        </p:nvSpPr>
        <p:spPr>
          <a:xfrm>
            <a:off x="7046960" y="5300712"/>
            <a:ext cx="7261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Limestone</a:t>
            </a:r>
            <a:endParaRPr lang="en-US" sz="1000" dirty="0"/>
          </a:p>
        </p:txBody>
      </p:sp>
      <p:sp>
        <p:nvSpPr>
          <p:cNvPr id="117" name="TextBox 116"/>
          <p:cNvSpPr txBox="1"/>
          <p:nvPr/>
        </p:nvSpPr>
        <p:spPr>
          <a:xfrm>
            <a:off x="5415272" y="3728869"/>
            <a:ext cx="1326497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“Time” surface controlled by fossil B </a:t>
            </a:r>
            <a:endParaRPr lang="en-US" sz="10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275856" y="4124563"/>
            <a:ext cx="2139417" cy="17527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H="1">
            <a:off x="5911877" y="4101044"/>
            <a:ext cx="96013" cy="881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6741769" y="4101044"/>
            <a:ext cx="1718663" cy="336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940055" y="3878342"/>
            <a:ext cx="2534818" cy="246221"/>
          </a:xfrm>
          <a:prstGeom prst="rect">
            <a:avLst/>
          </a:prstGeom>
          <a:solidFill>
            <a:srgbClr val="C6D9F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Proposed sea level at base of fossil B </a:t>
            </a:r>
            <a:r>
              <a:rPr lang="en-US" sz="1000" dirty="0" err="1" smtClean="0"/>
              <a:t>biozone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cxnSp>
        <p:nvCxnSpPr>
          <p:cNvPr id="128" name="Straight Arrow Connector 127"/>
          <p:cNvCxnSpPr/>
          <p:nvPr/>
        </p:nvCxnSpPr>
        <p:spPr>
          <a:xfrm>
            <a:off x="2017763" y="4101044"/>
            <a:ext cx="190336" cy="3885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982422" y="2723886"/>
            <a:ext cx="0" cy="1765696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68081" y="4889836"/>
            <a:ext cx="2632249" cy="861774"/>
          </a:xfrm>
          <a:prstGeom prst="rect">
            <a:avLst/>
          </a:prstGeom>
          <a:solidFill>
            <a:srgbClr val="C6D9F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Note – I didn’t draw this too well so my proposed location of the </a:t>
            </a:r>
            <a:r>
              <a:rPr lang="en-US" sz="1000" dirty="0" err="1" smtClean="0"/>
              <a:t>facies</a:t>
            </a:r>
            <a:r>
              <a:rPr lang="en-US" sz="1000" dirty="0" smtClean="0"/>
              <a:t> changes above don</a:t>
            </a:r>
            <a:r>
              <a:rPr lang="fr-FR" sz="1000" dirty="0" smtClean="0"/>
              <a:t>’</a:t>
            </a:r>
            <a:r>
              <a:rPr lang="en-US" sz="1000" dirty="0" smtClean="0"/>
              <a:t>t match up too well with the proposed location of the </a:t>
            </a:r>
            <a:r>
              <a:rPr lang="en-US" sz="1000" dirty="0" err="1" smtClean="0"/>
              <a:t>facies</a:t>
            </a:r>
            <a:r>
              <a:rPr lang="en-US" sz="1000" dirty="0" smtClean="0"/>
              <a:t> boundaries on my reconstruction (follow the dashed lines) </a:t>
            </a:r>
            <a:endParaRPr lang="en-US" sz="1000" dirty="0"/>
          </a:p>
        </p:txBody>
      </p:sp>
      <p:grpSp>
        <p:nvGrpSpPr>
          <p:cNvPr id="75" name="Group 74"/>
          <p:cNvGrpSpPr/>
          <p:nvPr/>
        </p:nvGrpSpPr>
        <p:grpSpPr>
          <a:xfrm>
            <a:off x="321154" y="356994"/>
            <a:ext cx="8663004" cy="3010947"/>
            <a:chOff x="321154" y="356994"/>
            <a:chExt cx="8663004" cy="3010947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4918054" y="2745304"/>
              <a:ext cx="4027035" cy="0"/>
            </a:xfrm>
            <a:prstGeom prst="line">
              <a:avLst/>
            </a:prstGeom>
            <a:ln w="2286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8" name="Picture 2" descr="fig_05_44"/>
            <p:cNvPicPr preferRelativeResize="0"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375" t="903" r="2856" b="25899"/>
            <a:stretch/>
          </p:blipFill>
          <p:spPr bwMode="auto">
            <a:xfrm>
              <a:off x="321154" y="537744"/>
              <a:ext cx="4634245" cy="2819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9" name="Rectangle 78"/>
            <p:cNvSpPr/>
            <p:nvPr/>
          </p:nvSpPr>
          <p:spPr>
            <a:xfrm>
              <a:off x="7391137" y="526882"/>
              <a:ext cx="207711" cy="2549770"/>
            </a:xfrm>
            <a:prstGeom prst="rect">
              <a:avLst/>
            </a:prstGeom>
            <a:pattFill prst="horzBrick">
              <a:fgClr>
                <a:schemeClr val="tx1"/>
              </a:fgClr>
              <a:bgClr>
                <a:schemeClr val="accent6">
                  <a:lumMod val="40000"/>
                  <a:lumOff val="60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319010" y="759072"/>
              <a:ext cx="199719" cy="2388700"/>
            </a:xfrm>
            <a:prstGeom prst="rect">
              <a:avLst/>
            </a:prstGeom>
            <a:pattFill prst="horzBrick">
              <a:fgClr>
                <a:schemeClr val="tx1"/>
              </a:fgClr>
              <a:bgClr>
                <a:schemeClr val="accent6">
                  <a:lumMod val="40000"/>
                  <a:lumOff val="60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cxnSp>
          <p:nvCxnSpPr>
            <p:cNvPr id="81" name="Straight Connector 80"/>
            <p:cNvCxnSpPr>
              <a:endCxn id="95" idx="2"/>
            </p:cNvCxnSpPr>
            <p:nvPr/>
          </p:nvCxnSpPr>
          <p:spPr>
            <a:xfrm>
              <a:off x="4869696" y="1806358"/>
              <a:ext cx="1549174" cy="8798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4869696" y="2168107"/>
              <a:ext cx="1449314" cy="304332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endCxn id="95" idx="0"/>
            </p:cNvCxnSpPr>
            <p:nvPr/>
          </p:nvCxnSpPr>
          <p:spPr>
            <a:xfrm>
              <a:off x="4869696" y="825266"/>
              <a:ext cx="1549174" cy="75016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4869696" y="827840"/>
              <a:ext cx="1184358" cy="438875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4869696" y="1266715"/>
              <a:ext cx="1184358" cy="24713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8554448" y="687064"/>
              <a:ext cx="207711" cy="2328628"/>
            </a:xfrm>
            <a:prstGeom prst="rect">
              <a:avLst/>
            </a:prstGeom>
            <a:pattFill prst="horzBrick">
              <a:fgClr>
                <a:schemeClr val="tx1"/>
              </a:fgClr>
              <a:bgClr>
                <a:schemeClr val="accent6">
                  <a:lumMod val="40000"/>
                  <a:lumOff val="60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</a:t>
              </a:r>
              <a:endParaRPr lang="en-US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320400" y="2919311"/>
              <a:ext cx="199719" cy="229569"/>
            </a:xfrm>
            <a:prstGeom prst="rect">
              <a:avLst/>
            </a:prstGeom>
            <a:pattFill prst="lgConfetti">
              <a:fgClr>
                <a:schemeClr val="tx1"/>
              </a:fgClr>
              <a:bgClr>
                <a:srgbClr val="AC98FF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391138" y="2847304"/>
              <a:ext cx="207711" cy="229348"/>
            </a:xfrm>
            <a:prstGeom prst="rect">
              <a:avLst/>
            </a:prstGeom>
            <a:pattFill prst="lgConfetti">
              <a:fgClr>
                <a:schemeClr val="tx1"/>
              </a:fgClr>
              <a:bgClr>
                <a:srgbClr val="AC98FF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20400" y="2168107"/>
              <a:ext cx="199719" cy="751204"/>
            </a:xfrm>
            <a:prstGeom prst="rect">
              <a:avLst/>
            </a:prstGeom>
            <a:pattFill prst="dashHorz">
              <a:fgClr>
                <a:schemeClr val="tx1"/>
              </a:fgClr>
              <a:bgClr>
                <a:srgbClr val="6A5536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319010" y="900282"/>
              <a:ext cx="199719" cy="994056"/>
            </a:xfrm>
            <a:prstGeom prst="rect">
              <a:avLst/>
            </a:prstGeom>
            <a:pattFill prst="dashHorz">
              <a:fgClr>
                <a:schemeClr val="tx1"/>
              </a:fgClr>
              <a:bgClr>
                <a:srgbClr val="6A5536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cxnSp>
          <p:nvCxnSpPr>
            <p:cNvPr id="97" name="Straight Connector 96"/>
            <p:cNvCxnSpPr/>
            <p:nvPr/>
          </p:nvCxnSpPr>
          <p:spPr>
            <a:xfrm flipV="1">
              <a:off x="6518729" y="831514"/>
              <a:ext cx="872409" cy="68768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/>
            <p:cNvSpPr/>
            <p:nvPr/>
          </p:nvSpPr>
          <p:spPr>
            <a:xfrm>
              <a:off x="7394993" y="831514"/>
              <a:ext cx="203856" cy="2015790"/>
            </a:xfrm>
            <a:prstGeom prst="rect">
              <a:avLst/>
            </a:prstGeom>
            <a:pattFill prst="dashHorz">
              <a:fgClr>
                <a:schemeClr val="tx1"/>
              </a:fgClr>
              <a:bgClr>
                <a:srgbClr val="6A5536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554448" y="770554"/>
              <a:ext cx="203856" cy="2015790"/>
            </a:xfrm>
            <a:prstGeom prst="rect">
              <a:avLst/>
            </a:prstGeom>
            <a:pattFill prst="dashHorz">
              <a:fgClr>
                <a:schemeClr val="tx1"/>
              </a:fgClr>
              <a:bgClr>
                <a:srgbClr val="6A5536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cxnSp>
          <p:nvCxnSpPr>
            <p:cNvPr id="102" name="Straight Connector 101"/>
            <p:cNvCxnSpPr>
              <a:endCxn id="101" idx="0"/>
            </p:cNvCxnSpPr>
            <p:nvPr/>
          </p:nvCxnSpPr>
          <p:spPr>
            <a:xfrm flipV="1">
              <a:off x="7598849" y="770554"/>
              <a:ext cx="1057527" cy="57286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6520119" y="1897308"/>
              <a:ext cx="866808" cy="188025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6489848" y="2085333"/>
              <a:ext cx="897079" cy="82775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 rot="16200000">
              <a:off x="6337053" y="1318460"/>
              <a:ext cx="57077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Park Shale</a:t>
              </a:r>
              <a:endParaRPr lang="en-US" sz="700" b="1" dirty="0"/>
            </a:p>
          </p:txBody>
        </p:sp>
        <p:sp>
          <p:nvSpPr>
            <p:cNvPr id="107" name="TextBox 106"/>
            <p:cNvSpPr txBox="1"/>
            <p:nvPr/>
          </p:nvSpPr>
          <p:spPr>
            <a:xfrm rot="16200000">
              <a:off x="7417996" y="1299180"/>
              <a:ext cx="57077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Park Shale</a:t>
              </a:r>
              <a:endParaRPr lang="en-US" sz="700" b="1" dirty="0"/>
            </a:p>
          </p:txBody>
        </p:sp>
        <p:sp>
          <p:nvSpPr>
            <p:cNvPr id="108" name="TextBox 107"/>
            <p:cNvSpPr txBox="1"/>
            <p:nvPr/>
          </p:nvSpPr>
          <p:spPr>
            <a:xfrm rot="16200000">
              <a:off x="7366755" y="2335165"/>
              <a:ext cx="6732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Wolsey Shale</a:t>
              </a:r>
              <a:endParaRPr lang="en-US" sz="700" b="1" dirty="0"/>
            </a:p>
          </p:txBody>
        </p:sp>
        <p:sp>
          <p:nvSpPr>
            <p:cNvPr id="109" name="TextBox 108"/>
            <p:cNvSpPr txBox="1"/>
            <p:nvPr/>
          </p:nvSpPr>
          <p:spPr>
            <a:xfrm rot="16200000">
              <a:off x="6271932" y="2328867"/>
              <a:ext cx="6732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Wolsey Shale</a:t>
              </a:r>
              <a:endParaRPr lang="en-US" sz="700" b="1" dirty="0"/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7404915" y="2085333"/>
              <a:ext cx="198442" cy="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8554448" y="2085333"/>
              <a:ext cx="198442" cy="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 rot="16200000">
              <a:off x="8585592" y="1318460"/>
              <a:ext cx="57077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Park Shale</a:t>
              </a:r>
              <a:endParaRPr lang="en-US" sz="700" b="1" dirty="0"/>
            </a:p>
          </p:txBody>
        </p:sp>
        <p:sp>
          <p:nvSpPr>
            <p:cNvPr id="121" name="TextBox 120"/>
            <p:cNvSpPr txBox="1"/>
            <p:nvPr/>
          </p:nvSpPr>
          <p:spPr>
            <a:xfrm rot="16200000">
              <a:off x="8526495" y="2235279"/>
              <a:ext cx="673259" cy="242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Wolsey Shale</a:t>
              </a:r>
              <a:endParaRPr lang="en-US" sz="700" b="1" dirty="0"/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7586982" y="2091580"/>
              <a:ext cx="965853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5466805" y="1932800"/>
              <a:ext cx="96863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Meagher Limestone</a:t>
              </a:r>
              <a:endParaRPr lang="en-US" sz="700" b="1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753992" y="705550"/>
              <a:ext cx="67887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Red Lion Fm.</a:t>
              </a:r>
              <a:endParaRPr lang="en-US" sz="700" b="1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816493" y="551557"/>
              <a:ext cx="67887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Red Lion Fm.</a:t>
              </a:r>
              <a:endParaRPr lang="en-US" sz="700" b="1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7982422" y="605021"/>
              <a:ext cx="67887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Red Lion Fm.</a:t>
              </a:r>
              <a:endParaRPr lang="en-US" sz="700" b="1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503413" y="2928987"/>
              <a:ext cx="96863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Flathead Quartzite</a:t>
              </a:r>
              <a:endParaRPr lang="en-US" sz="700" b="1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580435" y="2867837"/>
              <a:ext cx="96863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Flathead Quartzite</a:t>
              </a:r>
              <a:endParaRPr lang="en-US" sz="700" b="1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7648950" y="2847900"/>
              <a:ext cx="96863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Flathead Quartzite</a:t>
              </a:r>
              <a:endParaRPr lang="en-US" sz="700" b="1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301424" y="574267"/>
              <a:ext cx="1976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5</a:t>
              </a:r>
              <a:endParaRPr lang="en-US" sz="800" b="1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7381659" y="356994"/>
              <a:ext cx="1976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6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8528240" y="499847"/>
              <a:ext cx="1976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7</a:t>
              </a:r>
              <a:endParaRPr lang="en-US" sz="800" b="1" dirty="0"/>
            </a:p>
          </p:txBody>
        </p:sp>
        <p:cxnSp>
          <p:nvCxnSpPr>
            <p:cNvPr id="139" name="Straight Arrow Connector 138"/>
            <p:cNvCxnSpPr/>
            <p:nvPr/>
          </p:nvCxnSpPr>
          <p:spPr>
            <a:xfrm flipH="1">
              <a:off x="2587522" y="605021"/>
              <a:ext cx="804888" cy="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2221424" y="507936"/>
              <a:ext cx="55566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WEST</a:t>
              </a:r>
              <a:endParaRPr lang="en-US" sz="700" b="1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8109604" y="1738257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6945430" y="1723268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866894" y="1584568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4794840" y="1556137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411125" y="1656164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cxnSp>
          <p:nvCxnSpPr>
            <p:cNvPr id="146" name="Straight Arrow Connector 145"/>
            <p:cNvCxnSpPr/>
            <p:nvPr/>
          </p:nvCxnSpPr>
          <p:spPr>
            <a:xfrm>
              <a:off x="2845638" y="1806358"/>
              <a:ext cx="472109" cy="116965"/>
            </a:xfrm>
            <a:prstGeom prst="straightConnector1">
              <a:avLst/>
            </a:prstGeom>
            <a:ln w="12700" cmpd="sng"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/>
            <p:cNvSpPr txBox="1"/>
            <p:nvPr/>
          </p:nvSpPr>
          <p:spPr>
            <a:xfrm>
              <a:off x="2204622" y="2893475"/>
              <a:ext cx="78713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/>
                <a:t>FOSSIL  B from part 1</a:t>
              </a:r>
              <a:endParaRPr lang="en-US" sz="900" b="1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414026" y="1934662"/>
              <a:ext cx="5467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FOSSIL X</a:t>
              </a:r>
              <a:endParaRPr lang="en-US" sz="700" b="1" dirty="0"/>
            </a:p>
          </p:txBody>
        </p:sp>
        <p:cxnSp>
          <p:nvCxnSpPr>
            <p:cNvPr id="149" name="Straight Arrow Connector 148"/>
            <p:cNvCxnSpPr>
              <a:stCxn id="148" idx="2"/>
            </p:cNvCxnSpPr>
            <p:nvPr/>
          </p:nvCxnSpPr>
          <p:spPr>
            <a:xfrm>
              <a:off x="1687412" y="2134717"/>
              <a:ext cx="225083" cy="337722"/>
            </a:xfrm>
            <a:prstGeom prst="straightConnector1">
              <a:avLst/>
            </a:prstGeom>
            <a:ln w="12700" cmpd="sng"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/>
            <p:cNvSpPr txBox="1"/>
            <p:nvPr/>
          </p:nvSpPr>
          <p:spPr>
            <a:xfrm>
              <a:off x="739665" y="2058437"/>
              <a:ext cx="592679" cy="4154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/>
                <a:t>Park Shale “pinches out”</a:t>
              </a:r>
              <a:endParaRPr lang="en-US" sz="700" b="1" dirty="0"/>
            </a:p>
          </p:txBody>
        </p:sp>
        <p:cxnSp>
          <p:nvCxnSpPr>
            <p:cNvPr id="151" name="Straight Arrow Connector 150"/>
            <p:cNvCxnSpPr/>
            <p:nvPr/>
          </p:nvCxnSpPr>
          <p:spPr>
            <a:xfrm flipH="1">
              <a:off x="927878" y="2473935"/>
              <a:ext cx="122311" cy="174922"/>
            </a:xfrm>
            <a:prstGeom prst="straightConnector1">
              <a:avLst/>
            </a:prstGeom>
            <a:ln w="12700" cmpd="sng"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flipH="1" flipV="1">
              <a:off x="2587522" y="2733655"/>
              <a:ext cx="10665" cy="1598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endCxn id="92" idx="2"/>
            </p:cNvCxnSpPr>
            <p:nvPr/>
          </p:nvCxnSpPr>
          <p:spPr>
            <a:xfrm>
              <a:off x="4871086" y="2885821"/>
              <a:ext cx="1549174" cy="3349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Rectangle 156"/>
            <p:cNvSpPr/>
            <p:nvPr/>
          </p:nvSpPr>
          <p:spPr>
            <a:xfrm>
              <a:off x="8554448" y="2648857"/>
              <a:ext cx="207711" cy="366835"/>
            </a:xfrm>
            <a:prstGeom prst="rect">
              <a:avLst/>
            </a:prstGeom>
            <a:pattFill prst="lgConfetti">
              <a:fgClr>
                <a:schemeClr val="tx1"/>
              </a:fgClr>
              <a:bgClr>
                <a:srgbClr val="AC98FF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</a:t>
              </a:r>
              <a:endParaRPr lang="en-US" dirty="0"/>
            </a:p>
          </p:txBody>
        </p:sp>
        <p:cxnSp>
          <p:nvCxnSpPr>
            <p:cNvPr id="161" name="Straight Connector 160"/>
            <p:cNvCxnSpPr/>
            <p:nvPr/>
          </p:nvCxnSpPr>
          <p:spPr>
            <a:xfrm flipV="1">
              <a:off x="6507836" y="2852936"/>
              <a:ext cx="872476" cy="66376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endCxn id="157" idx="0"/>
            </p:cNvCxnSpPr>
            <p:nvPr/>
          </p:nvCxnSpPr>
          <p:spPr>
            <a:xfrm flipV="1">
              <a:off x="7586982" y="2648857"/>
              <a:ext cx="1071322" cy="191654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Rectangle 162"/>
            <p:cNvSpPr/>
            <p:nvPr/>
          </p:nvSpPr>
          <p:spPr>
            <a:xfrm>
              <a:off x="2204622" y="3295654"/>
              <a:ext cx="1451883" cy="72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3818631" y="2733655"/>
            <a:ext cx="0" cy="306926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320133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537</Words>
  <Application>Microsoft Office PowerPoint</Application>
  <PresentationFormat>On-screen Show (4:3)</PresentationFormat>
  <Paragraphs>114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UBC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Sutherland</dc:creator>
  <cp:lastModifiedBy> Francis Jones</cp:lastModifiedBy>
  <cp:revision>74</cp:revision>
  <dcterms:created xsi:type="dcterms:W3CDTF">2011-08-04T23:03:09Z</dcterms:created>
  <dcterms:modified xsi:type="dcterms:W3CDTF">2012-03-05T23:18:44Z</dcterms:modified>
</cp:coreProperties>
</file>