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tiff" ContentType="image/tiff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43891200" cy="43891200"/>
  <p:notesSz cx="6858000" cy="9144000"/>
  <p:defaultTextStyle>
    <a:defPPr>
      <a:defRPr lang="en-US"/>
    </a:defPPr>
    <a:lvl1pPr marL="0" algn="l" defTabSz="2508062" rtl="0" eaLnBrk="1" latinLnBrk="0" hangingPunct="1">
      <a:defRPr sz="9900" kern="1200">
        <a:solidFill>
          <a:schemeClr val="tx1"/>
        </a:solidFill>
        <a:latin typeface="+mn-lt"/>
        <a:ea typeface="+mn-ea"/>
        <a:cs typeface="+mn-cs"/>
      </a:defRPr>
    </a:lvl1pPr>
    <a:lvl2pPr marL="2508062" algn="l" defTabSz="2508062" rtl="0" eaLnBrk="1" latinLnBrk="0" hangingPunct="1">
      <a:defRPr sz="9900" kern="1200">
        <a:solidFill>
          <a:schemeClr val="tx1"/>
        </a:solidFill>
        <a:latin typeface="+mn-lt"/>
        <a:ea typeface="+mn-ea"/>
        <a:cs typeface="+mn-cs"/>
      </a:defRPr>
    </a:lvl2pPr>
    <a:lvl3pPr marL="5016124" algn="l" defTabSz="2508062" rtl="0" eaLnBrk="1" latinLnBrk="0" hangingPunct="1">
      <a:defRPr sz="9900" kern="1200">
        <a:solidFill>
          <a:schemeClr val="tx1"/>
        </a:solidFill>
        <a:latin typeface="+mn-lt"/>
        <a:ea typeface="+mn-ea"/>
        <a:cs typeface="+mn-cs"/>
      </a:defRPr>
    </a:lvl3pPr>
    <a:lvl4pPr marL="7524186" algn="l" defTabSz="2508062" rtl="0" eaLnBrk="1" latinLnBrk="0" hangingPunct="1">
      <a:defRPr sz="9900" kern="1200">
        <a:solidFill>
          <a:schemeClr val="tx1"/>
        </a:solidFill>
        <a:latin typeface="+mn-lt"/>
        <a:ea typeface="+mn-ea"/>
        <a:cs typeface="+mn-cs"/>
      </a:defRPr>
    </a:lvl4pPr>
    <a:lvl5pPr marL="10032248" algn="l" defTabSz="2508062" rtl="0" eaLnBrk="1" latinLnBrk="0" hangingPunct="1">
      <a:defRPr sz="9900" kern="1200">
        <a:solidFill>
          <a:schemeClr val="tx1"/>
        </a:solidFill>
        <a:latin typeface="+mn-lt"/>
        <a:ea typeface="+mn-ea"/>
        <a:cs typeface="+mn-cs"/>
      </a:defRPr>
    </a:lvl5pPr>
    <a:lvl6pPr marL="12540310" algn="l" defTabSz="2508062" rtl="0" eaLnBrk="1" latinLnBrk="0" hangingPunct="1">
      <a:defRPr sz="9900" kern="1200">
        <a:solidFill>
          <a:schemeClr val="tx1"/>
        </a:solidFill>
        <a:latin typeface="+mn-lt"/>
        <a:ea typeface="+mn-ea"/>
        <a:cs typeface="+mn-cs"/>
      </a:defRPr>
    </a:lvl6pPr>
    <a:lvl7pPr marL="15048372" algn="l" defTabSz="2508062" rtl="0" eaLnBrk="1" latinLnBrk="0" hangingPunct="1">
      <a:defRPr sz="9900" kern="1200">
        <a:solidFill>
          <a:schemeClr val="tx1"/>
        </a:solidFill>
        <a:latin typeface="+mn-lt"/>
        <a:ea typeface="+mn-ea"/>
        <a:cs typeface="+mn-cs"/>
      </a:defRPr>
    </a:lvl7pPr>
    <a:lvl8pPr marL="17556434" algn="l" defTabSz="2508062" rtl="0" eaLnBrk="1" latinLnBrk="0" hangingPunct="1">
      <a:defRPr sz="9900" kern="1200">
        <a:solidFill>
          <a:schemeClr val="tx1"/>
        </a:solidFill>
        <a:latin typeface="+mn-lt"/>
        <a:ea typeface="+mn-ea"/>
        <a:cs typeface="+mn-cs"/>
      </a:defRPr>
    </a:lvl8pPr>
    <a:lvl9pPr marL="20064496" algn="l" defTabSz="2508062" rtl="0" eaLnBrk="1" latinLnBrk="0" hangingPunct="1">
      <a:defRPr sz="9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2080" y="4688"/>
      </p:cViewPr>
      <p:guideLst>
        <p:guide orient="horz" pos="13824"/>
        <p:guide pos="1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AEA81C-1A72-4660-84CC-19ECBD598E51}" type="datetimeFigureOut">
              <a:rPr lang="en-US" smtClean="0"/>
              <a:pPr/>
              <a:t>1/25/11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BC42F6-2EDB-4E80-9853-ED4BE82BE57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C42F6-2EDB-4E80-9853-ED4BE82BE57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13634723"/>
            <a:ext cx="37307520" cy="940816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680" y="24871680"/>
            <a:ext cx="30723840" cy="11216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08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016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5241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032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540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048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7556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064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EEA5-98FB-4B37-B3D4-D4224ED6E519}" type="datetimeFigureOut">
              <a:rPr lang="en-US" smtClean="0"/>
              <a:pPr/>
              <a:t>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6E3E-9BC9-459B-A87F-B1C668CC2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EEA5-98FB-4B37-B3D4-D4224ED6E519}" type="datetimeFigureOut">
              <a:rPr lang="en-US" smtClean="0"/>
              <a:pPr/>
              <a:t>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6E3E-9BC9-459B-A87F-B1C668CC2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2742905" y="11247123"/>
            <a:ext cx="47404018" cy="23968455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0843" y="11247123"/>
            <a:ext cx="141480542" cy="23968455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EEA5-98FB-4B37-B3D4-D4224ED6E519}" type="datetimeFigureOut">
              <a:rPr lang="en-US" smtClean="0"/>
              <a:pPr/>
              <a:t>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6E3E-9BC9-459B-A87F-B1C668CC2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EEA5-98FB-4B37-B3D4-D4224ED6E519}" type="datetimeFigureOut">
              <a:rPr lang="en-US" smtClean="0"/>
              <a:pPr/>
              <a:t>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6E3E-9BC9-459B-A87F-B1C668CC2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2" y="28204163"/>
            <a:ext cx="37307520" cy="8717280"/>
          </a:xfrm>
        </p:spPr>
        <p:txBody>
          <a:bodyPr anchor="t"/>
          <a:lstStyle>
            <a:lvl1pPr algn="l">
              <a:defRPr sz="219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2" y="18602966"/>
            <a:ext cx="37307520" cy="9601197"/>
          </a:xfrm>
        </p:spPr>
        <p:txBody>
          <a:bodyPr anchor="b"/>
          <a:lstStyle>
            <a:lvl1pPr marL="0" indent="0">
              <a:buNone/>
              <a:defRPr sz="11000">
                <a:solidFill>
                  <a:schemeClr val="tx1">
                    <a:tint val="75000"/>
                  </a:schemeClr>
                </a:solidFill>
              </a:defRPr>
            </a:lvl1pPr>
            <a:lvl2pPr marL="2508062" indent="0">
              <a:buNone/>
              <a:defRPr sz="9900">
                <a:solidFill>
                  <a:schemeClr val="tx1">
                    <a:tint val="75000"/>
                  </a:schemeClr>
                </a:solidFill>
              </a:defRPr>
            </a:lvl2pPr>
            <a:lvl3pPr marL="5016124" indent="0">
              <a:buNone/>
              <a:defRPr sz="8800">
                <a:solidFill>
                  <a:schemeClr val="tx1">
                    <a:tint val="75000"/>
                  </a:schemeClr>
                </a:solidFill>
              </a:defRPr>
            </a:lvl3pPr>
            <a:lvl4pPr marL="7524186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4pPr>
            <a:lvl5pPr marL="10032248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5pPr>
            <a:lvl6pPr marL="12540310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6pPr>
            <a:lvl7pPr marL="15048372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7pPr>
            <a:lvl8pPr marL="17556434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8pPr>
            <a:lvl9pPr marL="20064496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EEA5-98FB-4B37-B3D4-D4224ED6E519}" type="datetimeFigureOut">
              <a:rPr lang="en-US" smtClean="0"/>
              <a:pPr/>
              <a:t>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6E3E-9BC9-459B-A87F-B1C668CC2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30842" y="65542163"/>
            <a:ext cx="94442280" cy="185389517"/>
          </a:xfrm>
        </p:spPr>
        <p:txBody>
          <a:bodyPr/>
          <a:lstStyle>
            <a:lvl1pPr>
              <a:defRPr sz="15400"/>
            </a:lvl1pPr>
            <a:lvl2pPr>
              <a:defRPr sz="13200"/>
            </a:lvl2pPr>
            <a:lvl3pPr>
              <a:defRPr sz="11000"/>
            </a:lvl3pPr>
            <a:lvl4pPr>
              <a:defRPr sz="9900"/>
            </a:lvl4pPr>
            <a:lvl5pPr>
              <a:defRPr sz="9900"/>
            </a:lvl5pPr>
            <a:lvl6pPr>
              <a:defRPr sz="9900"/>
            </a:lvl6pPr>
            <a:lvl7pPr>
              <a:defRPr sz="9900"/>
            </a:lvl7pPr>
            <a:lvl8pPr>
              <a:defRPr sz="9900"/>
            </a:lvl8pPr>
            <a:lvl9pPr>
              <a:defRPr sz="9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5704642" y="65542163"/>
            <a:ext cx="94442280" cy="185389517"/>
          </a:xfrm>
        </p:spPr>
        <p:txBody>
          <a:bodyPr/>
          <a:lstStyle>
            <a:lvl1pPr>
              <a:defRPr sz="15400"/>
            </a:lvl1pPr>
            <a:lvl2pPr>
              <a:defRPr sz="13200"/>
            </a:lvl2pPr>
            <a:lvl3pPr>
              <a:defRPr sz="11000"/>
            </a:lvl3pPr>
            <a:lvl4pPr>
              <a:defRPr sz="9900"/>
            </a:lvl4pPr>
            <a:lvl5pPr>
              <a:defRPr sz="9900"/>
            </a:lvl5pPr>
            <a:lvl6pPr>
              <a:defRPr sz="9900"/>
            </a:lvl6pPr>
            <a:lvl7pPr>
              <a:defRPr sz="9900"/>
            </a:lvl7pPr>
            <a:lvl8pPr>
              <a:defRPr sz="9900"/>
            </a:lvl8pPr>
            <a:lvl9pPr>
              <a:defRPr sz="9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EEA5-98FB-4B37-B3D4-D4224ED6E519}" type="datetimeFigureOut">
              <a:rPr lang="en-US" smtClean="0"/>
              <a:pPr/>
              <a:t>1/25/11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6E3E-9BC9-459B-A87F-B1C668CC2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0" y="1757683"/>
            <a:ext cx="39502080" cy="73152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9824723"/>
            <a:ext cx="19392902" cy="4094477"/>
          </a:xfrm>
        </p:spPr>
        <p:txBody>
          <a:bodyPr anchor="b"/>
          <a:lstStyle>
            <a:lvl1pPr marL="0" indent="0">
              <a:buNone/>
              <a:defRPr sz="13200" b="1"/>
            </a:lvl1pPr>
            <a:lvl2pPr marL="2508062" indent="0">
              <a:buNone/>
              <a:defRPr sz="11000" b="1"/>
            </a:lvl2pPr>
            <a:lvl3pPr marL="5016124" indent="0">
              <a:buNone/>
              <a:defRPr sz="9900" b="1"/>
            </a:lvl3pPr>
            <a:lvl4pPr marL="7524186" indent="0">
              <a:buNone/>
              <a:defRPr sz="8800" b="1"/>
            </a:lvl4pPr>
            <a:lvl5pPr marL="10032248" indent="0">
              <a:buNone/>
              <a:defRPr sz="8800" b="1"/>
            </a:lvl5pPr>
            <a:lvl6pPr marL="12540310" indent="0">
              <a:buNone/>
              <a:defRPr sz="8800" b="1"/>
            </a:lvl6pPr>
            <a:lvl7pPr marL="15048372" indent="0">
              <a:buNone/>
              <a:defRPr sz="8800" b="1"/>
            </a:lvl7pPr>
            <a:lvl8pPr marL="17556434" indent="0">
              <a:buNone/>
              <a:defRPr sz="8800" b="1"/>
            </a:lvl8pPr>
            <a:lvl9pPr marL="20064496" indent="0">
              <a:buNone/>
              <a:defRPr sz="8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560" y="13919200"/>
            <a:ext cx="19392902" cy="25288243"/>
          </a:xfrm>
        </p:spPr>
        <p:txBody>
          <a:bodyPr/>
          <a:lstStyle>
            <a:lvl1pPr>
              <a:defRPr sz="13200"/>
            </a:lvl1pPr>
            <a:lvl2pPr>
              <a:defRPr sz="11000"/>
            </a:lvl2pPr>
            <a:lvl3pPr>
              <a:defRPr sz="9900"/>
            </a:lvl3pPr>
            <a:lvl4pPr>
              <a:defRPr sz="8800"/>
            </a:lvl4pPr>
            <a:lvl5pPr>
              <a:defRPr sz="8800"/>
            </a:lvl5pPr>
            <a:lvl6pPr>
              <a:defRPr sz="8800"/>
            </a:lvl6pPr>
            <a:lvl7pPr>
              <a:defRPr sz="8800"/>
            </a:lvl7pPr>
            <a:lvl8pPr>
              <a:defRPr sz="8800"/>
            </a:lvl8pPr>
            <a:lvl9pPr>
              <a:defRPr sz="8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122" y="9824723"/>
            <a:ext cx="19400520" cy="4094477"/>
          </a:xfrm>
        </p:spPr>
        <p:txBody>
          <a:bodyPr anchor="b"/>
          <a:lstStyle>
            <a:lvl1pPr marL="0" indent="0">
              <a:buNone/>
              <a:defRPr sz="13200" b="1"/>
            </a:lvl1pPr>
            <a:lvl2pPr marL="2508062" indent="0">
              <a:buNone/>
              <a:defRPr sz="11000" b="1"/>
            </a:lvl2pPr>
            <a:lvl3pPr marL="5016124" indent="0">
              <a:buNone/>
              <a:defRPr sz="9900" b="1"/>
            </a:lvl3pPr>
            <a:lvl4pPr marL="7524186" indent="0">
              <a:buNone/>
              <a:defRPr sz="8800" b="1"/>
            </a:lvl4pPr>
            <a:lvl5pPr marL="10032248" indent="0">
              <a:buNone/>
              <a:defRPr sz="8800" b="1"/>
            </a:lvl5pPr>
            <a:lvl6pPr marL="12540310" indent="0">
              <a:buNone/>
              <a:defRPr sz="8800" b="1"/>
            </a:lvl6pPr>
            <a:lvl7pPr marL="15048372" indent="0">
              <a:buNone/>
              <a:defRPr sz="8800" b="1"/>
            </a:lvl7pPr>
            <a:lvl8pPr marL="17556434" indent="0">
              <a:buNone/>
              <a:defRPr sz="8800" b="1"/>
            </a:lvl8pPr>
            <a:lvl9pPr marL="20064496" indent="0">
              <a:buNone/>
              <a:defRPr sz="8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122" y="13919200"/>
            <a:ext cx="19400520" cy="25288243"/>
          </a:xfrm>
        </p:spPr>
        <p:txBody>
          <a:bodyPr/>
          <a:lstStyle>
            <a:lvl1pPr>
              <a:defRPr sz="13200"/>
            </a:lvl1pPr>
            <a:lvl2pPr>
              <a:defRPr sz="11000"/>
            </a:lvl2pPr>
            <a:lvl3pPr>
              <a:defRPr sz="9900"/>
            </a:lvl3pPr>
            <a:lvl4pPr>
              <a:defRPr sz="8800"/>
            </a:lvl4pPr>
            <a:lvl5pPr>
              <a:defRPr sz="8800"/>
            </a:lvl5pPr>
            <a:lvl6pPr>
              <a:defRPr sz="8800"/>
            </a:lvl6pPr>
            <a:lvl7pPr>
              <a:defRPr sz="8800"/>
            </a:lvl7pPr>
            <a:lvl8pPr>
              <a:defRPr sz="8800"/>
            </a:lvl8pPr>
            <a:lvl9pPr>
              <a:defRPr sz="8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EEA5-98FB-4B37-B3D4-D4224ED6E519}" type="datetimeFigureOut">
              <a:rPr lang="en-US" smtClean="0"/>
              <a:pPr/>
              <a:t>1/25/11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6E3E-9BC9-459B-A87F-B1C668CC2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EEA5-98FB-4B37-B3D4-D4224ED6E519}" type="datetimeFigureOut">
              <a:rPr lang="en-US" smtClean="0"/>
              <a:pPr/>
              <a:t>1/25/11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6E3E-9BC9-459B-A87F-B1C668CC2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EEA5-98FB-4B37-B3D4-D4224ED6E519}" type="datetimeFigureOut">
              <a:rPr lang="en-US" smtClean="0"/>
              <a:pPr/>
              <a:t>1/25/11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6E3E-9BC9-459B-A87F-B1C668CC2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3" y="1747520"/>
            <a:ext cx="14439902" cy="7437120"/>
          </a:xfrm>
        </p:spPr>
        <p:txBody>
          <a:bodyPr anchor="b"/>
          <a:lstStyle>
            <a:lvl1pPr algn="l">
              <a:defRPr sz="11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240" y="1747523"/>
            <a:ext cx="24536400" cy="37459923"/>
          </a:xfrm>
        </p:spPr>
        <p:txBody>
          <a:bodyPr/>
          <a:lstStyle>
            <a:lvl1pPr>
              <a:defRPr sz="17600"/>
            </a:lvl1pPr>
            <a:lvl2pPr>
              <a:defRPr sz="15400"/>
            </a:lvl2pPr>
            <a:lvl3pPr>
              <a:defRPr sz="13200"/>
            </a:lvl3pPr>
            <a:lvl4pPr>
              <a:defRPr sz="11000"/>
            </a:lvl4pPr>
            <a:lvl5pPr>
              <a:defRPr sz="11000"/>
            </a:lvl5pPr>
            <a:lvl6pPr>
              <a:defRPr sz="11000"/>
            </a:lvl6pPr>
            <a:lvl7pPr>
              <a:defRPr sz="11000"/>
            </a:lvl7pPr>
            <a:lvl8pPr>
              <a:defRPr sz="11000"/>
            </a:lvl8pPr>
            <a:lvl9pPr>
              <a:defRPr sz="1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3" y="9184643"/>
            <a:ext cx="14439902" cy="30022803"/>
          </a:xfrm>
        </p:spPr>
        <p:txBody>
          <a:bodyPr/>
          <a:lstStyle>
            <a:lvl1pPr marL="0" indent="0">
              <a:buNone/>
              <a:defRPr sz="7700"/>
            </a:lvl1pPr>
            <a:lvl2pPr marL="2508062" indent="0">
              <a:buNone/>
              <a:defRPr sz="6600"/>
            </a:lvl2pPr>
            <a:lvl3pPr marL="5016124" indent="0">
              <a:buNone/>
              <a:defRPr sz="5500"/>
            </a:lvl3pPr>
            <a:lvl4pPr marL="7524186" indent="0">
              <a:buNone/>
              <a:defRPr sz="4900"/>
            </a:lvl4pPr>
            <a:lvl5pPr marL="10032248" indent="0">
              <a:buNone/>
              <a:defRPr sz="4900"/>
            </a:lvl5pPr>
            <a:lvl6pPr marL="12540310" indent="0">
              <a:buNone/>
              <a:defRPr sz="4900"/>
            </a:lvl6pPr>
            <a:lvl7pPr marL="15048372" indent="0">
              <a:buNone/>
              <a:defRPr sz="4900"/>
            </a:lvl7pPr>
            <a:lvl8pPr marL="17556434" indent="0">
              <a:buNone/>
              <a:defRPr sz="4900"/>
            </a:lvl8pPr>
            <a:lvl9pPr marL="20064496" indent="0">
              <a:buNone/>
              <a:defRPr sz="4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EEA5-98FB-4B37-B3D4-D4224ED6E519}" type="datetimeFigureOut">
              <a:rPr lang="en-US" smtClean="0"/>
              <a:pPr/>
              <a:t>1/25/11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6E3E-9BC9-459B-A87F-B1C668CC2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982" y="30723840"/>
            <a:ext cx="26334720" cy="3627123"/>
          </a:xfrm>
        </p:spPr>
        <p:txBody>
          <a:bodyPr anchor="b"/>
          <a:lstStyle>
            <a:lvl1pPr algn="l">
              <a:defRPr sz="11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982" y="3921760"/>
            <a:ext cx="26334720" cy="26334720"/>
          </a:xfrm>
        </p:spPr>
        <p:txBody>
          <a:bodyPr/>
          <a:lstStyle>
            <a:lvl1pPr marL="0" indent="0">
              <a:buNone/>
              <a:defRPr sz="17600"/>
            </a:lvl1pPr>
            <a:lvl2pPr marL="2508062" indent="0">
              <a:buNone/>
              <a:defRPr sz="15400"/>
            </a:lvl2pPr>
            <a:lvl3pPr marL="5016124" indent="0">
              <a:buNone/>
              <a:defRPr sz="13200"/>
            </a:lvl3pPr>
            <a:lvl4pPr marL="7524186" indent="0">
              <a:buNone/>
              <a:defRPr sz="11000"/>
            </a:lvl4pPr>
            <a:lvl5pPr marL="10032248" indent="0">
              <a:buNone/>
              <a:defRPr sz="11000"/>
            </a:lvl5pPr>
            <a:lvl6pPr marL="12540310" indent="0">
              <a:buNone/>
              <a:defRPr sz="11000"/>
            </a:lvl6pPr>
            <a:lvl7pPr marL="15048372" indent="0">
              <a:buNone/>
              <a:defRPr sz="11000"/>
            </a:lvl7pPr>
            <a:lvl8pPr marL="17556434" indent="0">
              <a:buNone/>
              <a:defRPr sz="11000"/>
            </a:lvl8pPr>
            <a:lvl9pPr marL="20064496" indent="0">
              <a:buNone/>
              <a:defRPr sz="11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982" y="34350963"/>
            <a:ext cx="26334720" cy="5151117"/>
          </a:xfrm>
        </p:spPr>
        <p:txBody>
          <a:bodyPr/>
          <a:lstStyle>
            <a:lvl1pPr marL="0" indent="0">
              <a:buNone/>
              <a:defRPr sz="7700"/>
            </a:lvl1pPr>
            <a:lvl2pPr marL="2508062" indent="0">
              <a:buNone/>
              <a:defRPr sz="6600"/>
            </a:lvl2pPr>
            <a:lvl3pPr marL="5016124" indent="0">
              <a:buNone/>
              <a:defRPr sz="5500"/>
            </a:lvl3pPr>
            <a:lvl4pPr marL="7524186" indent="0">
              <a:buNone/>
              <a:defRPr sz="4900"/>
            </a:lvl4pPr>
            <a:lvl5pPr marL="10032248" indent="0">
              <a:buNone/>
              <a:defRPr sz="4900"/>
            </a:lvl5pPr>
            <a:lvl6pPr marL="12540310" indent="0">
              <a:buNone/>
              <a:defRPr sz="4900"/>
            </a:lvl6pPr>
            <a:lvl7pPr marL="15048372" indent="0">
              <a:buNone/>
              <a:defRPr sz="4900"/>
            </a:lvl7pPr>
            <a:lvl8pPr marL="17556434" indent="0">
              <a:buNone/>
              <a:defRPr sz="4900"/>
            </a:lvl8pPr>
            <a:lvl9pPr marL="20064496" indent="0">
              <a:buNone/>
              <a:defRPr sz="4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EEA5-98FB-4B37-B3D4-D4224ED6E519}" type="datetimeFigureOut">
              <a:rPr lang="en-US" smtClean="0"/>
              <a:pPr/>
              <a:t>1/25/11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6E3E-9BC9-459B-A87F-B1C668CC2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4560" y="1757683"/>
            <a:ext cx="39502080" cy="7315200"/>
          </a:xfrm>
          <a:prstGeom prst="rect">
            <a:avLst/>
          </a:prstGeom>
        </p:spPr>
        <p:txBody>
          <a:bodyPr vert="horz" lIns="501612" tIns="250806" rIns="501612" bIns="25080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10241283"/>
            <a:ext cx="39502080" cy="28966163"/>
          </a:xfrm>
          <a:prstGeom prst="rect">
            <a:avLst/>
          </a:prstGeom>
        </p:spPr>
        <p:txBody>
          <a:bodyPr vert="horz" lIns="501612" tIns="250806" rIns="501612" bIns="25080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94560" y="40680643"/>
            <a:ext cx="10241280" cy="2336800"/>
          </a:xfrm>
          <a:prstGeom prst="rect">
            <a:avLst/>
          </a:prstGeom>
        </p:spPr>
        <p:txBody>
          <a:bodyPr vert="horz" lIns="501612" tIns="250806" rIns="501612" bIns="250806" rtlCol="0" anchor="ctr"/>
          <a:lstStyle>
            <a:lvl1pPr algn="l">
              <a:defRPr sz="6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1EEA5-98FB-4B37-B3D4-D4224ED6E519}" type="datetimeFigureOut">
              <a:rPr lang="en-US" smtClean="0"/>
              <a:pPr/>
              <a:t>1/25/11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996160" y="40680643"/>
            <a:ext cx="13898880" cy="2336800"/>
          </a:xfrm>
          <a:prstGeom prst="rect">
            <a:avLst/>
          </a:prstGeom>
        </p:spPr>
        <p:txBody>
          <a:bodyPr vert="horz" lIns="501612" tIns="250806" rIns="501612" bIns="250806" rtlCol="0" anchor="ctr"/>
          <a:lstStyle>
            <a:lvl1pPr algn="ctr">
              <a:defRPr sz="6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455360" y="40680643"/>
            <a:ext cx="10241280" cy="2336800"/>
          </a:xfrm>
          <a:prstGeom prst="rect">
            <a:avLst/>
          </a:prstGeom>
        </p:spPr>
        <p:txBody>
          <a:bodyPr vert="horz" lIns="501612" tIns="250806" rIns="501612" bIns="250806" rtlCol="0" anchor="ctr"/>
          <a:lstStyle>
            <a:lvl1pPr algn="r">
              <a:defRPr sz="6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76E3E-9BC9-459B-A87F-B1C668CC2C9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508062" rtl="0" eaLnBrk="1" latinLnBrk="0" hangingPunct="1">
        <a:spcBef>
          <a:spcPct val="0"/>
        </a:spcBef>
        <a:buNone/>
        <a:defRPr sz="2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1047" indent="-1881047" algn="l" defTabSz="2508062" rtl="0" eaLnBrk="1" latinLnBrk="0" hangingPunct="1">
        <a:spcBef>
          <a:spcPct val="20000"/>
        </a:spcBef>
        <a:buFont typeface="Arial"/>
        <a:buChar char="•"/>
        <a:defRPr sz="17600" kern="1200">
          <a:solidFill>
            <a:schemeClr val="tx1"/>
          </a:solidFill>
          <a:latin typeface="+mn-lt"/>
          <a:ea typeface="+mn-ea"/>
          <a:cs typeface="+mn-cs"/>
        </a:defRPr>
      </a:lvl1pPr>
      <a:lvl2pPr marL="4075601" indent="-1567539" algn="l" defTabSz="2508062" rtl="0" eaLnBrk="1" latinLnBrk="0" hangingPunct="1">
        <a:spcBef>
          <a:spcPct val="20000"/>
        </a:spcBef>
        <a:buFont typeface="Arial"/>
        <a:buChar char="–"/>
        <a:defRPr sz="15400" kern="1200">
          <a:solidFill>
            <a:schemeClr val="tx1"/>
          </a:solidFill>
          <a:latin typeface="+mn-lt"/>
          <a:ea typeface="+mn-ea"/>
          <a:cs typeface="+mn-cs"/>
        </a:defRPr>
      </a:lvl2pPr>
      <a:lvl3pPr marL="6270155" indent="-1254031" algn="l" defTabSz="2508062" rtl="0" eaLnBrk="1" latinLnBrk="0" hangingPunct="1">
        <a:spcBef>
          <a:spcPct val="20000"/>
        </a:spcBef>
        <a:buFont typeface="Arial"/>
        <a:buChar char="•"/>
        <a:defRPr sz="13200" kern="1200">
          <a:solidFill>
            <a:schemeClr val="tx1"/>
          </a:solidFill>
          <a:latin typeface="+mn-lt"/>
          <a:ea typeface="+mn-ea"/>
          <a:cs typeface="+mn-cs"/>
        </a:defRPr>
      </a:lvl3pPr>
      <a:lvl4pPr marL="8778217" indent="-1254031" algn="l" defTabSz="2508062" rtl="0" eaLnBrk="1" latinLnBrk="0" hangingPunct="1">
        <a:spcBef>
          <a:spcPct val="20000"/>
        </a:spcBef>
        <a:buFont typeface="Arial"/>
        <a:buChar char="–"/>
        <a:defRPr sz="1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286279" indent="-1254031" algn="l" defTabSz="2508062" rtl="0" eaLnBrk="1" latinLnBrk="0" hangingPunct="1">
        <a:spcBef>
          <a:spcPct val="20000"/>
        </a:spcBef>
        <a:buFont typeface="Arial"/>
        <a:buChar char="»"/>
        <a:defRPr sz="11000" kern="1200">
          <a:solidFill>
            <a:schemeClr val="tx1"/>
          </a:solidFill>
          <a:latin typeface="+mn-lt"/>
          <a:ea typeface="+mn-ea"/>
          <a:cs typeface="+mn-cs"/>
        </a:defRPr>
      </a:lvl5pPr>
      <a:lvl6pPr marL="13794341" indent="-1254031" algn="l" defTabSz="2508062" rtl="0" eaLnBrk="1" latinLnBrk="0" hangingPunct="1">
        <a:spcBef>
          <a:spcPct val="20000"/>
        </a:spcBef>
        <a:buFont typeface="Arial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302403" indent="-1254031" algn="l" defTabSz="2508062" rtl="0" eaLnBrk="1" latinLnBrk="0" hangingPunct="1">
        <a:spcBef>
          <a:spcPct val="20000"/>
        </a:spcBef>
        <a:buFont typeface="Arial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810465" indent="-1254031" algn="l" defTabSz="2508062" rtl="0" eaLnBrk="1" latinLnBrk="0" hangingPunct="1">
        <a:spcBef>
          <a:spcPct val="20000"/>
        </a:spcBef>
        <a:buFont typeface="Arial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18527" indent="-1254031" algn="l" defTabSz="2508062" rtl="0" eaLnBrk="1" latinLnBrk="0" hangingPunct="1">
        <a:spcBef>
          <a:spcPct val="20000"/>
        </a:spcBef>
        <a:buFont typeface="Arial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08062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508062" algn="l" defTabSz="2508062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2pPr>
      <a:lvl3pPr marL="5016124" algn="l" defTabSz="2508062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3pPr>
      <a:lvl4pPr marL="7524186" algn="l" defTabSz="2508062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4pPr>
      <a:lvl5pPr marL="10032248" algn="l" defTabSz="2508062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5pPr>
      <a:lvl6pPr marL="12540310" algn="l" defTabSz="2508062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6pPr>
      <a:lvl7pPr marL="15048372" algn="l" defTabSz="2508062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7pPr>
      <a:lvl8pPr marL="17556434" algn="l" defTabSz="2508062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8pPr>
      <a:lvl9pPr marL="20064496" algn="l" defTabSz="2508062" rtl="0" eaLnBrk="1" latinLnBrk="0" hangingPunct="1">
        <a:defRPr sz="9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tiff"/><Relationship Id="rId12" Type="http://schemas.openxmlformats.org/officeDocument/2006/relationships/image" Target="../media/image10.tiff"/><Relationship Id="rId13" Type="http://schemas.openxmlformats.org/officeDocument/2006/relationships/image" Target="../media/image11.tiff"/><Relationship Id="rId14" Type="http://schemas.openxmlformats.org/officeDocument/2006/relationships/image" Target="../media/image12.tiff"/><Relationship Id="rId15" Type="http://schemas.openxmlformats.org/officeDocument/2006/relationships/image" Target="../media/image13.tiff"/><Relationship Id="rId16" Type="http://schemas.openxmlformats.org/officeDocument/2006/relationships/image" Target="../media/image14.tiff"/><Relationship Id="rId17" Type="http://schemas.openxmlformats.org/officeDocument/2006/relationships/image" Target="../media/image1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tiff"/><Relationship Id="rId4" Type="http://schemas.openxmlformats.org/officeDocument/2006/relationships/image" Target="../media/image2.tiff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0"/>
            <a:ext cx="37307520" cy="6349542"/>
          </a:xfrm>
        </p:spPr>
        <p:txBody>
          <a:bodyPr>
            <a:normAutofit/>
          </a:bodyPr>
          <a:lstStyle/>
          <a:p>
            <a:r>
              <a:rPr lang="en-US" sz="9600" b="1" dirty="0"/>
              <a:t>Caribbean-South American plate tectonics and Trinidad/Tobago </a:t>
            </a:r>
            <a:r>
              <a:rPr lang="en-US" sz="9600" b="1" dirty="0" err="1"/>
              <a:t>neotectonics</a:t>
            </a:r>
            <a:r>
              <a:rPr lang="en-US" sz="9600" b="1" dirty="0"/>
              <a:t> from GPS</a:t>
            </a:r>
            <a:r>
              <a:rPr lang="en-US" sz="9600" dirty="0"/>
              <a:t/>
            </a:r>
            <a:br>
              <a:rPr lang="en-US" sz="9600" dirty="0"/>
            </a:br>
            <a:r>
              <a:rPr lang="en-US" sz="9600" dirty="0"/>
              <a:t>John Weber, Grand Valley State University, Allendale, MI 49401 USA</a:t>
            </a:r>
            <a:br>
              <a:rPr lang="en-US" sz="9600" dirty="0"/>
            </a:br>
            <a:endParaRPr lang="en-US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1942213" y="5921370"/>
            <a:ext cx="11529042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Plate-scale kinematics</a:t>
            </a:r>
            <a:endParaRPr lang="en-US" dirty="0"/>
          </a:p>
        </p:txBody>
      </p:sp>
      <p:pic>
        <p:nvPicPr>
          <p:cNvPr id="6" name="Picture 5" descr="Ca-SA.fig1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5005" y="16448087"/>
            <a:ext cx="12724083" cy="10817713"/>
          </a:xfrm>
          <a:prstGeom prst="rect">
            <a:avLst/>
          </a:prstGeom>
        </p:spPr>
      </p:pic>
      <p:pic>
        <p:nvPicPr>
          <p:cNvPr id="7" name="Picture 6" descr="Ca-SA.fig2.v2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792" y="7748211"/>
            <a:ext cx="10764308" cy="747889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224243" y="5921370"/>
            <a:ext cx="22073113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Transform plate boundary zone kinematics</a:t>
            </a:r>
            <a:endParaRPr lang="en-US" dirty="0"/>
          </a:p>
        </p:txBody>
      </p:sp>
      <p:pic>
        <p:nvPicPr>
          <p:cNvPr id="9" name="Picture 8" descr="fig 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20881" y="19344361"/>
            <a:ext cx="13204841" cy="742581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5247729" y="16448087"/>
            <a:ext cx="27273549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Trinidad: tectonic geomorphology and Central Range </a:t>
            </a:r>
          </a:p>
          <a:p>
            <a:r>
              <a:rPr lang="en-US" dirty="0" smtClean="0"/>
              <a:t>Fault (CRF) </a:t>
            </a:r>
            <a:r>
              <a:rPr lang="en-US" dirty="0" err="1" smtClean="0"/>
              <a:t>paleoseismology</a:t>
            </a:r>
            <a:endParaRPr lang="en-US" dirty="0"/>
          </a:p>
        </p:txBody>
      </p:sp>
      <p:pic>
        <p:nvPicPr>
          <p:cNvPr id="17" name="Picture 16" descr="fig 1 + cap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82081" y="7909877"/>
            <a:ext cx="7394711" cy="8873654"/>
          </a:xfrm>
          <a:prstGeom prst="rect">
            <a:avLst/>
          </a:prstGeom>
        </p:spPr>
      </p:pic>
      <p:pic>
        <p:nvPicPr>
          <p:cNvPr id="18" name="Picture 17" descr="fig 2 + cap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209435" y="20353911"/>
            <a:ext cx="6175842" cy="7719803"/>
          </a:xfrm>
          <a:prstGeom prst="rect">
            <a:avLst/>
          </a:prstGeom>
        </p:spPr>
      </p:pic>
      <p:pic>
        <p:nvPicPr>
          <p:cNvPr id="19" name="Picture 18" descr="fig 3 + cap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764684" y="28085008"/>
            <a:ext cx="8015017" cy="6274199"/>
          </a:xfrm>
          <a:prstGeom prst="rect">
            <a:avLst/>
          </a:prstGeom>
        </p:spPr>
      </p:pic>
      <p:pic>
        <p:nvPicPr>
          <p:cNvPr id="20" name="Picture 19" descr="fig 4 + cap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779701" y="28073714"/>
            <a:ext cx="9474200" cy="72771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706526" y="27265800"/>
            <a:ext cx="21775555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Tobago: intra-plate inversion </a:t>
            </a:r>
            <a:r>
              <a:rPr lang="en-US" dirty="0" err="1" smtClean="0"/>
              <a:t>neotectonics</a:t>
            </a:r>
            <a:endParaRPr lang="en-US" dirty="0"/>
          </a:p>
        </p:txBody>
      </p:sp>
      <p:pic>
        <p:nvPicPr>
          <p:cNvPr id="23" name="Picture 22" descr="tobago%2Deq%2Dplots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98893" y="28938103"/>
            <a:ext cx="9497618" cy="7277761"/>
          </a:xfrm>
          <a:prstGeom prst="rect">
            <a:avLst/>
          </a:prstGeom>
        </p:spPr>
      </p:pic>
      <p:pic>
        <p:nvPicPr>
          <p:cNvPr id="25" name="Picture 24" descr="Fig 1 [Converted].tif"/>
          <p:cNvPicPr>
            <a:picLocks noChangeAspect="1"/>
          </p:cNvPicPr>
          <p:nvPr/>
        </p:nvPicPr>
        <p:blipFill>
          <a:blip r:embed="rId11"/>
          <a:srcRect b="28754"/>
          <a:stretch>
            <a:fillRect/>
          </a:stretch>
        </p:blipFill>
        <p:spPr>
          <a:xfrm>
            <a:off x="3291840" y="7748210"/>
            <a:ext cx="9642584" cy="8456598"/>
          </a:xfrm>
          <a:prstGeom prst="rect">
            <a:avLst/>
          </a:prstGeom>
        </p:spPr>
      </p:pic>
      <p:pic>
        <p:nvPicPr>
          <p:cNvPr id="26" name="Picture 25" descr="Fig 2 [Converted].tif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14809" y="35438381"/>
            <a:ext cx="6359525" cy="9277350"/>
          </a:xfrm>
          <a:prstGeom prst="rect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</p:pic>
      <p:pic>
        <p:nvPicPr>
          <p:cNvPr id="27" name="Picture 26" descr="Fig 4 [Converted].tif"/>
          <p:cNvPicPr>
            <a:picLocks noChangeAspect="1"/>
          </p:cNvPicPr>
          <p:nvPr/>
        </p:nvPicPr>
        <p:blipFill>
          <a:blip r:embed="rId13"/>
          <a:srcRect b="3904"/>
          <a:stretch>
            <a:fillRect/>
          </a:stretch>
        </p:blipFill>
        <p:spPr>
          <a:xfrm>
            <a:off x="10596511" y="29941665"/>
            <a:ext cx="7805649" cy="10958064"/>
          </a:xfrm>
          <a:prstGeom prst="rect">
            <a:avLst/>
          </a:prstGeom>
        </p:spPr>
      </p:pic>
      <p:pic>
        <p:nvPicPr>
          <p:cNvPr id="28" name="Picture 27" descr="Fig 5.28.142.100 [Converted].tif"/>
          <p:cNvPicPr>
            <a:picLocks noChangeAspect="1"/>
          </p:cNvPicPr>
          <p:nvPr/>
        </p:nvPicPr>
        <p:blipFill>
          <a:blip r:embed="rId14"/>
          <a:srcRect t="43753" r="45432" b="7292"/>
          <a:stretch>
            <a:fillRect/>
          </a:stretch>
        </p:blipFill>
        <p:spPr>
          <a:xfrm>
            <a:off x="18402160" y="28938104"/>
            <a:ext cx="6938107" cy="6461705"/>
          </a:xfrm>
          <a:prstGeom prst="rect">
            <a:avLst/>
          </a:prstGeom>
        </p:spPr>
      </p:pic>
      <p:pic>
        <p:nvPicPr>
          <p:cNvPr id="29" name="Picture 28" descr="Fig 6.tif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>
          <a:xfrm>
            <a:off x="19397068" y="35399809"/>
            <a:ext cx="6978650" cy="9039340"/>
          </a:xfrm>
          <a:prstGeom prst="rect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</p:pic>
      <p:sp>
        <p:nvSpPr>
          <p:cNvPr id="31" name="TextBox 30"/>
          <p:cNvSpPr txBox="1"/>
          <p:nvPr/>
        </p:nvSpPr>
        <p:spPr>
          <a:xfrm>
            <a:off x="31247947" y="35602852"/>
            <a:ext cx="5849415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References</a:t>
            </a:r>
            <a:endParaRPr lang="en-US" sz="4000" dirty="0" smtClean="0"/>
          </a:p>
          <a:p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27312968" y="37541845"/>
            <a:ext cx="15652091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Weber, J.C., Dixon, T.H., </a:t>
            </a:r>
            <a:r>
              <a:rPr lang="en-US" sz="2400" dirty="0" err="1" smtClean="0"/>
              <a:t>DeMets</a:t>
            </a:r>
            <a:r>
              <a:rPr lang="en-US" sz="2400" dirty="0" smtClean="0"/>
              <a:t>, C., </a:t>
            </a:r>
            <a:r>
              <a:rPr lang="en-US" sz="2400" dirty="0" err="1" smtClean="0"/>
              <a:t>Ambeh</a:t>
            </a:r>
            <a:r>
              <a:rPr lang="en-US" sz="2400" dirty="0" smtClean="0"/>
              <a:t>, W. B., </a:t>
            </a:r>
            <a:r>
              <a:rPr lang="en-US" sz="2400" dirty="0" err="1" smtClean="0"/>
              <a:t>Jansma</a:t>
            </a:r>
            <a:r>
              <a:rPr lang="en-US" sz="2400" dirty="0" smtClean="0"/>
              <a:t>, P., </a:t>
            </a:r>
            <a:r>
              <a:rPr lang="en-US" sz="2400" dirty="0" err="1" smtClean="0"/>
              <a:t>Mattioli</a:t>
            </a:r>
            <a:r>
              <a:rPr lang="en-US" sz="2400" dirty="0" smtClean="0"/>
              <a:t>, G., </a:t>
            </a:r>
            <a:r>
              <a:rPr lang="en-US" sz="2400" dirty="0" err="1" smtClean="0"/>
              <a:t>Saleh</a:t>
            </a:r>
            <a:r>
              <a:rPr lang="en-US" sz="2400" dirty="0" smtClean="0"/>
              <a:t>, J., </a:t>
            </a:r>
            <a:r>
              <a:rPr lang="en-US" sz="2400" dirty="0" err="1" smtClean="0"/>
              <a:t>Sella</a:t>
            </a:r>
            <a:r>
              <a:rPr lang="en-US" sz="2400" dirty="0" smtClean="0"/>
              <a:t>, G., </a:t>
            </a:r>
            <a:r>
              <a:rPr lang="en-US" sz="2400" dirty="0" err="1" smtClean="0"/>
              <a:t>Bilham</a:t>
            </a:r>
            <a:r>
              <a:rPr lang="en-US" sz="2400" dirty="0" smtClean="0"/>
              <a:t>, R., and Perez, O., 2001,</a:t>
            </a:r>
          </a:p>
          <a:p>
            <a:r>
              <a:rPr lang="en-US" sz="2400" dirty="0" smtClean="0"/>
              <a:t> GPS Estimate of relative motion between the Caribbean and South American plates, and geologic implications for Trinidad </a:t>
            </a:r>
          </a:p>
          <a:p>
            <a:r>
              <a:rPr lang="en-US" sz="2400" dirty="0" smtClean="0"/>
              <a:t>and Venezuela, Geology, 29, 75-78.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7312968" y="38742173"/>
            <a:ext cx="159409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Weber, J., </a:t>
            </a:r>
            <a:r>
              <a:rPr lang="en-US" sz="2400" dirty="0" err="1" smtClean="0"/>
              <a:t>Saleh</a:t>
            </a:r>
            <a:r>
              <a:rPr lang="en-US" sz="2400" dirty="0" smtClean="0"/>
              <a:t>, J., </a:t>
            </a:r>
            <a:r>
              <a:rPr lang="en-US" sz="2400" dirty="0" err="1" smtClean="0"/>
              <a:t>Balkaransingh</a:t>
            </a:r>
            <a:r>
              <a:rPr lang="en-US" sz="2400" dirty="0" smtClean="0"/>
              <a:t>, S., Dixon, T., </a:t>
            </a:r>
            <a:r>
              <a:rPr lang="en-US" sz="2400" dirty="0" err="1" smtClean="0"/>
              <a:t>Ambeh</a:t>
            </a:r>
            <a:r>
              <a:rPr lang="en-US" sz="2400" dirty="0" smtClean="0"/>
              <a:t>, W., Leong, T., Rodriguez, A., and Miller, K., 2011, Triangulation-to-GPS</a:t>
            </a:r>
          </a:p>
          <a:p>
            <a:r>
              <a:rPr lang="en-US" sz="2400" dirty="0" smtClean="0"/>
              <a:t>and GPS-to-GPS geodesy in Trinidad, West Indies: </a:t>
            </a:r>
            <a:r>
              <a:rPr lang="en-US" sz="2400" dirty="0" err="1" smtClean="0"/>
              <a:t>Neotectonics</a:t>
            </a:r>
            <a:r>
              <a:rPr lang="en-US" sz="2400" dirty="0" smtClean="0"/>
              <a:t>, seismic risk, and geologic implications,  Journal Petroleum and </a:t>
            </a:r>
          </a:p>
          <a:p>
            <a:r>
              <a:rPr lang="en-US" sz="2400" dirty="0" smtClean="0"/>
              <a:t>Marine Geology, v.28, p.200-211, doi:10.1016/j.marpetgeo.2009.07.010.</a:t>
            </a:r>
            <a:endParaRPr lang="en-US" sz="2400" b="1" dirty="0" smtClean="0"/>
          </a:p>
          <a:p>
            <a:endParaRPr lang="en-US" sz="2400" dirty="0" smtClean="0"/>
          </a:p>
        </p:txBody>
      </p:sp>
      <p:sp>
        <p:nvSpPr>
          <p:cNvPr id="35" name="TextBox 34"/>
          <p:cNvSpPr txBox="1"/>
          <p:nvPr/>
        </p:nvSpPr>
        <p:spPr>
          <a:xfrm>
            <a:off x="27312968" y="40081000"/>
            <a:ext cx="151436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Prentice, C., Weber, J., Crosby, C., and </a:t>
            </a:r>
            <a:r>
              <a:rPr lang="en-US" sz="2400" dirty="0" err="1" smtClean="0"/>
              <a:t>Ragona</a:t>
            </a:r>
            <a:r>
              <a:rPr lang="en-US" sz="2400" dirty="0" smtClean="0"/>
              <a:t>, D., 2010, Prehistoric earthquakes on the Caribbean-South American plate</a:t>
            </a:r>
          </a:p>
          <a:p>
            <a:r>
              <a:rPr lang="en-US" sz="2400" dirty="0" smtClean="0"/>
              <a:t>boundary, Central Range Fault, Trinidad, Geology, v.38, n.8, p.657-678, </a:t>
            </a:r>
            <a:r>
              <a:rPr lang="en-US" sz="2400" dirty="0" err="1" smtClean="0"/>
              <a:t>doi</a:t>
            </a:r>
            <a:r>
              <a:rPr lang="en-US" sz="2400" dirty="0" smtClean="0"/>
              <a:t>: 10.1130/G30927.1.</a:t>
            </a:r>
          </a:p>
        </p:txBody>
      </p:sp>
      <p:sp>
        <p:nvSpPr>
          <p:cNvPr id="36" name="Rectangle 35"/>
          <p:cNvSpPr/>
          <p:nvPr/>
        </p:nvSpPr>
        <p:spPr>
          <a:xfrm>
            <a:off x="24714200" y="42519600"/>
            <a:ext cx="29972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27312968" y="41119236"/>
            <a:ext cx="152083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Weber, J.C., </a:t>
            </a:r>
            <a:r>
              <a:rPr lang="en-US" sz="2400" dirty="0" err="1" smtClean="0"/>
              <a:t>Wdowinski</a:t>
            </a:r>
            <a:r>
              <a:rPr lang="en-US" sz="2400" dirty="0" smtClean="0"/>
              <a:t>, S., </a:t>
            </a:r>
            <a:r>
              <a:rPr lang="en-US" sz="2400" dirty="0" err="1" smtClean="0"/>
              <a:t>Norabuena</a:t>
            </a:r>
            <a:r>
              <a:rPr lang="en-US" sz="2400" dirty="0" smtClean="0"/>
              <a:t>, E., </a:t>
            </a:r>
            <a:r>
              <a:rPr lang="en-US" sz="2400" dirty="0" err="1" smtClean="0"/>
              <a:t>Latchman</a:t>
            </a:r>
            <a:r>
              <a:rPr lang="en-US" sz="2400" dirty="0" smtClean="0"/>
              <a:t>, J., in progress, GPS geodesy, seismology, and tectonics of low-angle</a:t>
            </a:r>
          </a:p>
          <a:p>
            <a:r>
              <a:rPr lang="en-US" sz="2400" dirty="0" smtClean="0"/>
              <a:t>dextral-normal reactivation, Tobago </a:t>
            </a:r>
            <a:r>
              <a:rPr lang="en-US" sz="2400" dirty="0" err="1" smtClean="0"/>
              <a:t>terrane</a:t>
            </a:r>
            <a:r>
              <a:rPr lang="en-US" sz="2400" dirty="0" smtClean="0"/>
              <a:t> boundary, Caribbean-South American plate boundary.</a:t>
            </a:r>
          </a:p>
        </p:txBody>
      </p:sp>
      <p:pic>
        <p:nvPicPr>
          <p:cNvPr id="38" name="Picture 37" descr="Fig 3A.tif"/>
          <p:cNvPicPr>
            <a:picLocks noChangeAspect="1"/>
          </p:cNvPicPr>
          <p:nvPr/>
        </p:nvPicPr>
        <p:blipFill>
          <a:blip r:embed="rId16"/>
          <a:srcRect l="5712" b="24558"/>
          <a:stretch>
            <a:fillRect/>
          </a:stretch>
        </p:blipFill>
        <p:spPr>
          <a:xfrm>
            <a:off x="27965687" y="19587408"/>
            <a:ext cx="9131675" cy="8497600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29260800" y="19587408"/>
            <a:ext cx="914400" cy="7665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1894849" y="29433833"/>
            <a:ext cx="4343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/>
              <a:t>April 22 1997</a:t>
            </a:r>
            <a:endParaRPr lang="en-US" sz="6000" dirty="0"/>
          </a:p>
        </p:txBody>
      </p:sp>
      <p:sp>
        <p:nvSpPr>
          <p:cNvPr id="41" name="TextBox 40"/>
          <p:cNvSpPr txBox="1"/>
          <p:nvPr/>
        </p:nvSpPr>
        <p:spPr>
          <a:xfrm>
            <a:off x="2580649" y="30449496"/>
            <a:ext cx="19906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/>
              <a:t>M 6.6</a:t>
            </a:r>
            <a:endParaRPr lang="en-US" sz="6000" dirty="0"/>
          </a:p>
        </p:txBody>
      </p:sp>
      <p:sp>
        <p:nvSpPr>
          <p:cNvPr id="42" name="TextBox 41"/>
          <p:cNvSpPr txBox="1"/>
          <p:nvPr/>
        </p:nvSpPr>
        <p:spPr>
          <a:xfrm>
            <a:off x="5659266" y="34422718"/>
            <a:ext cx="422761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/>
              <a:t>EQ sequence</a:t>
            </a:r>
            <a:endParaRPr lang="en-US" sz="6000" dirty="0"/>
          </a:p>
        </p:txBody>
      </p:sp>
      <p:sp>
        <p:nvSpPr>
          <p:cNvPr id="43" name="TextBox 42"/>
          <p:cNvSpPr txBox="1"/>
          <p:nvPr/>
        </p:nvSpPr>
        <p:spPr>
          <a:xfrm>
            <a:off x="12046586" y="28926002"/>
            <a:ext cx="55485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err="1" smtClean="0"/>
              <a:t>Coseismic</a:t>
            </a:r>
            <a:r>
              <a:rPr lang="en-US" sz="6000" dirty="0" smtClean="0"/>
              <a:t> offsets</a:t>
            </a:r>
            <a:endParaRPr lang="en-US" sz="6000" dirty="0"/>
          </a:p>
        </p:txBody>
      </p:sp>
      <p:sp>
        <p:nvSpPr>
          <p:cNvPr id="44" name="TextBox 43"/>
          <p:cNvSpPr txBox="1"/>
          <p:nvPr/>
        </p:nvSpPr>
        <p:spPr>
          <a:xfrm>
            <a:off x="20191921" y="35125944"/>
            <a:ext cx="44894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/>
              <a:t>Elastic  model</a:t>
            </a:r>
            <a:endParaRPr lang="en-US" sz="6000" dirty="0"/>
          </a:p>
        </p:txBody>
      </p:sp>
      <p:pic>
        <p:nvPicPr>
          <p:cNvPr id="45" name="Picture 44" descr="Fig 5.tif"/>
          <p:cNvPicPr>
            <a:picLocks noChangeAspect="1"/>
          </p:cNvPicPr>
          <p:nvPr/>
        </p:nvPicPr>
        <p:blipFill>
          <a:blip r:embed="rId17"/>
          <a:srcRect l="6661" t="5703" r="13321" b="31369"/>
          <a:stretch>
            <a:fillRect/>
          </a:stretch>
        </p:blipFill>
        <p:spPr>
          <a:xfrm>
            <a:off x="13471255" y="7730340"/>
            <a:ext cx="11869012" cy="8720820"/>
          </a:xfrm>
          <a:prstGeom prst="rect">
            <a:avLst/>
          </a:prstGeom>
        </p:spPr>
      </p:pic>
      <p:sp>
        <p:nvSpPr>
          <p:cNvPr id="47" name="Rectangle 46"/>
          <p:cNvSpPr/>
          <p:nvPr/>
        </p:nvSpPr>
        <p:spPr>
          <a:xfrm>
            <a:off x="20666001" y="13180828"/>
            <a:ext cx="307874" cy="34635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20973875" y="13007650"/>
            <a:ext cx="36285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Triangulation-to-GPS</a:t>
            </a:r>
            <a:endParaRPr lang="en-US" sz="3200" dirty="0"/>
          </a:p>
        </p:txBody>
      </p:sp>
      <p:sp>
        <p:nvSpPr>
          <p:cNvPr id="50" name="Oval 49"/>
          <p:cNvSpPr/>
          <p:nvPr/>
        </p:nvSpPr>
        <p:spPr>
          <a:xfrm>
            <a:off x="20666001" y="13677365"/>
            <a:ext cx="307874" cy="300361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21126275" y="13527185"/>
            <a:ext cx="210285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GPS-to-GPS</a:t>
            </a:r>
            <a:endParaRPr lang="en-US" sz="3200" dirty="0"/>
          </a:p>
        </p:txBody>
      </p:sp>
      <p:sp>
        <p:nvSpPr>
          <p:cNvPr id="52" name="TextBox 51"/>
          <p:cNvSpPr txBox="1"/>
          <p:nvPr/>
        </p:nvSpPr>
        <p:spPr>
          <a:xfrm>
            <a:off x="21126275" y="12422874"/>
            <a:ext cx="115167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DATA:</a:t>
            </a:r>
            <a:endParaRPr lang="en-US" sz="3200" dirty="0"/>
          </a:p>
        </p:txBody>
      </p:sp>
      <p:sp>
        <p:nvSpPr>
          <p:cNvPr id="46" name="TextBox 45"/>
          <p:cNvSpPr txBox="1"/>
          <p:nvPr/>
        </p:nvSpPr>
        <p:spPr>
          <a:xfrm>
            <a:off x="15350435" y="8622890"/>
            <a:ext cx="40589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/>
              <a:t>Elastic  model</a:t>
            </a:r>
            <a:endParaRPr lang="en-US" sz="5400" dirty="0"/>
          </a:p>
        </p:txBody>
      </p:sp>
      <p:sp>
        <p:nvSpPr>
          <p:cNvPr id="48" name="TextBox 47"/>
          <p:cNvSpPr txBox="1"/>
          <p:nvPr/>
        </p:nvSpPr>
        <p:spPr>
          <a:xfrm>
            <a:off x="34767581" y="15001537"/>
            <a:ext cx="6998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/>
              <a:t>EQ slip vectors vs. Ca-SA plate</a:t>
            </a:r>
          </a:p>
          <a:p>
            <a:pPr algn="ctr"/>
            <a:r>
              <a:rPr lang="en-US" sz="4400" dirty="0" smtClean="0"/>
              <a:t>motion model predictions</a:t>
            </a:r>
            <a:endParaRPr lang="en-US" sz="4400" dirty="0"/>
          </a:p>
        </p:txBody>
      </p:sp>
      <p:sp>
        <p:nvSpPr>
          <p:cNvPr id="53" name="TextBox 52"/>
          <p:cNvSpPr txBox="1"/>
          <p:nvPr/>
        </p:nvSpPr>
        <p:spPr>
          <a:xfrm>
            <a:off x="15822900" y="19846079"/>
            <a:ext cx="71483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/>
              <a:t>Earthquakes (&lt; 50 km)</a:t>
            </a:r>
            <a:endParaRPr lang="en-US" sz="6000" dirty="0"/>
          </a:p>
        </p:txBody>
      </p:sp>
      <p:sp>
        <p:nvSpPr>
          <p:cNvPr id="54" name="Rectangle 53"/>
          <p:cNvSpPr/>
          <p:nvPr/>
        </p:nvSpPr>
        <p:spPr>
          <a:xfrm>
            <a:off x="8153400" y="42938700"/>
            <a:ext cx="2443111" cy="8382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21137347" y="10668547"/>
            <a:ext cx="3667778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/>
              <a:t>BEST:  CRF </a:t>
            </a:r>
          </a:p>
          <a:p>
            <a:r>
              <a:rPr lang="en-US" sz="5400" dirty="0" smtClean="0"/>
              <a:t>12±3 mm/yr</a:t>
            </a:r>
            <a:endParaRPr lang="en-US" sz="5400" dirty="0"/>
          </a:p>
        </p:txBody>
      </p:sp>
      <p:sp>
        <p:nvSpPr>
          <p:cNvPr id="56" name="Rectangle 55"/>
          <p:cNvSpPr/>
          <p:nvPr/>
        </p:nvSpPr>
        <p:spPr>
          <a:xfrm>
            <a:off x="31379447" y="24180800"/>
            <a:ext cx="2994690" cy="127000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3706526" y="37034013"/>
            <a:ext cx="30625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/>
              <a:t>Tectonics</a:t>
            </a:r>
            <a:endParaRPr lang="en-US" sz="6000" dirty="0"/>
          </a:p>
        </p:txBody>
      </p:sp>
      <p:sp>
        <p:nvSpPr>
          <p:cNvPr id="58" name="TextBox 57"/>
          <p:cNvSpPr txBox="1"/>
          <p:nvPr/>
        </p:nvSpPr>
        <p:spPr>
          <a:xfrm>
            <a:off x="9917328" y="25066079"/>
            <a:ext cx="1358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Scale</a:t>
            </a:r>
            <a:endParaRPr lang="en-US" sz="4400" dirty="0"/>
          </a:p>
        </p:txBody>
      </p:sp>
      <p:sp>
        <p:nvSpPr>
          <p:cNvPr id="59" name="TextBox 58"/>
          <p:cNvSpPr txBox="1"/>
          <p:nvPr/>
        </p:nvSpPr>
        <p:spPr>
          <a:xfrm>
            <a:off x="7148191" y="26185402"/>
            <a:ext cx="689664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BLACK: observed; RED: rigid plate model </a:t>
            </a:r>
            <a:endParaRPr lang="en-US" sz="3200" dirty="0"/>
          </a:p>
        </p:txBody>
      </p:sp>
      <p:sp>
        <p:nvSpPr>
          <p:cNvPr id="60" name="TextBox 59"/>
          <p:cNvSpPr txBox="1"/>
          <p:nvPr/>
        </p:nvSpPr>
        <p:spPr>
          <a:xfrm>
            <a:off x="26290293" y="8115058"/>
            <a:ext cx="1421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/>
              <a:t>GPS</a:t>
            </a:r>
            <a:endParaRPr lang="en-US" sz="6000" dirty="0"/>
          </a:p>
        </p:txBody>
      </p:sp>
      <p:sp>
        <p:nvSpPr>
          <p:cNvPr id="61" name="TextBox 60"/>
          <p:cNvSpPr txBox="1"/>
          <p:nvPr/>
        </p:nvSpPr>
        <p:spPr>
          <a:xfrm>
            <a:off x="9854586" y="24050416"/>
            <a:ext cx="14211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GPS</a:t>
            </a:r>
            <a:endParaRPr lang="en-US" sz="6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422</Words>
  <Application>Microsoft Macintosh PowerPoint</Application>
  <PresentationFormat>Custom</PresentationFormat>
  <Paragraphs>37</Paragraphs>
  <Slides>1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Caribbean-South American plate tectonics and Trinidad/Tobago neotectonics from GPS John Weber, Grand Valley State University, Allendale, MI 49401 USA </vt:lpstr>
    </vt:vector>
  </TitlesOfParts>
  <Company>GVSU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Caribbean-South American plate tectonics and Trinidad/Tobago neotectonics from GPS John Weber, Grand Valley State University, Allendale, MI 49401 USA </dc:title>
  <dc:creator>John Weber</dc:creator>
  <cp:lastModifiedBy>John Weber</cp:lastModifiedBy>
  <cp:revision>11</cp:revision>
  <dcterms:created xsi:type="dcterms:W3CDTF">2011-01-25T13:35:06Z</dcterms:created>
  <dcterms:modified xsi:type="dcterms:W3CDTF">2011-01-25T13:37:43Z</dcterms:modified>
</cp:coreProperties>
</file>