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112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ableStyles" Target="tableStyles.xml"/><Relationship Id="rId3" Type="http://schemas.openxmlformats.org/officeDocument/2006/relationships/slide" Target="slides/slide2.xml"/><Relationship Id="rId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5921C-3F28-7B47-A49F-123D8295F556}" type="datetimeFigureOut">
              <a:rPr lang="en-US" smtClean="0"/>
              <a:pPr/>
              <a:t>6/18/12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05965-65A1-8E49-9941-387D308865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a:t>
            </a:r>
            <a:r>
              <a:rPr lang="en-US" baseline="0" dirty="0" smtClean="0"/>
              <a:t> of subduction-rollback systems in the Mediterranean.  These are unique subduction systems because the lengths of the </a:t>
            </a:r>
            <a:r>
              <a:rPr lang="en-US" baseline="0" dirty="0" err="1" smtClean="0"/>
              <a:t>downgoing</a:t>
            </a:r>
            <a:r>
              <a:rPr lang="en-US" baseline="0" dirty="0" smtClean="0"/>
              <a:t> slabs are short.  This has important implications on mantle flow around the edges of the slab as well as upper plate structures.  My poster is focused on the Calabrian Arc (center).</a:t>
            </a:r>
            <a:endParaRPr lang="en-US" dirty="0"/>
          </a:p>
        </p:txBody>
      </p:sp>
      <p:sp>
        <p:nvSpPr>
          <p:cNvPr id="4" name="Slide Number Placeholder 3"/>
          <p:cNvSpPr>
            <a:spLocks noGrp="1"/>
          </p:cNvSpPr>
          <p:nvPr>
            <p:ph type="sldNum" sz="quarter" idx="10"/>
          </p:nvPr>
        </p:nvSpPr>
        <p:spPr/>
        <p:txBody>
          <a:bodyPr/>
          <a:lstStyle/>
          <a:p>
            <a:fld id="{90905965-65A1-8E49-9941-387D308865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Calabrian Arc system has moved to</a:t>
            </a:r>
            <a:r>
              <a:rPr lang="en-US" baseline="0" dirty="0" smtClean="0"/>
              <a:t> the SE over the last 30 </a:t>
            </a:r>
            <a:r>
              <a:rPr lang="en-US" baseline="0" dirty="0" err="1" smtClean="0"/>
              <a:t>Myr</a:t>
            </a:r>
            <a:r>
              <a:rPr lang="en-US" baseline="0" dirty="0" smtClean="0"/>
              <a:t>, the arc has stretched and its curvature increased.  I’m studying the older part of the forearc basin, now uplifted above sea level, (12 Ma to 3 Ma) to determine what structures are associated with this SE-ward motion, increasing curvature, and transition from collision (arc-continent collision forming the Apennines) </a:t>
            </a:r>
            <a:r>
              <a:rPr lang="en-US" baseline="0" smtClean="0"/>
              <a:t>and subduction.</a:t>
            </a:r>
            <a:endParaRPr lang="en-US" dirty="0"/>
          </a:p>
        </p:txBody>
      </p:sp>
      <p:sp>
        <p:nvSpPr>
          <p:cNvPr id="4" name="Slide Number Placeholder 3"/>
          <p:cNvSpPr>
            <a:spLocks noGrp="1"/>
          </p:cNvSpPr>
          <p:nvPr>
            <p:ph type="sldNum" sz="quarter" idx="10"/>
          </p:nvPr>
        </p:nvSpPr>
        <p:spPr/>
        <p:txBody>
          <a:bodyPr/>
          <a:lstStyle/>
          <a:p>
            <a:fld id="{90905965-65A1-8E49-9941-387D3088655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D4D28F-08A3-7847-991C-AA09FB05911C}" type="datetimeFigureOut">
              <a:rPr lang="en-US" smtClean="0"/>
              <a:pPr/>
              <a:t>6/18/12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4D28F-08A3-7847-991C-AA09FB05911C}" type="datetimeFigureOut">
              <a:rPr lang="en-US" smtClean="0"/>
              <a:pPr/>
              <a:t>6/18/12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4D28F-08A3-7847-991C-AA09FB05911C}" type="datetimeFigureOut">
              <a:rPr lang="en-US" smtClean="0"/>
              <a:pPr/>
              <a:t>6/18/12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4D28F-08A3-7847-991C-AA09FB05911C}" type="datetimeFigureOut">
              <a:rPr lang="en-US" smtClean="0"/>
              <a:pPr/>
              <a:t>6/18/12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4D28F-08A3-7847-991C-AA09FB05911C}" type="datetimeFigureOut">
              <a:rPr lang="en-US" smtClean="0"/>
              <a:pPr/>
              <a:t>6/18/12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D4D28F-08A3-7847-991C-AA09FB05911C}" type="datetimeFigureOut">
              <a:rPr lang="en-US" smtClean="0"/>
              <a:pPr/>
              <a:t>6/18/12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D4D28F-08A3-7847-991C-AA09FB05911C}" type="datetimeFigureOut">
              <a:rPr lang="en-US" smtClean="0"/>
              <a:pPr/>
              <a:t>6/18/12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D4D28F-08A3-7847-991C-AA09FB05911C}" type="datetimeFigureOut">
              <a:rPr lang="en-US" smtClean="0"/>
              <a:pPr/>
              <a:t>6/18/12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4D28F-08A3-7847-991C-AA09FB05911C}" type="datetimeFigureOut">
              <a:rPr lang="en-US" smtClean="0"/>
              <a:pPr/>
              <a:t>6/18/12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4D28F-08A3-7847-991C-AA09FB05911C}" type="datetimeFigureOut">
              <a:rPr lang="en-US" smtClean="0"/>
              <a:pPr/>
              <a:t>6/18/12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4D28F-08A3-7847-991C-AA09FB05911C}" type="datetimeFigureOut">
              <a:rPr lang="en-US" smtClean="0"/>
              <a:pPr/>
              <a:t>6/18/12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C42C8-2AB5-FA43-A7AF-6202571AEC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4D28F-08A3-7847-991C-AA09FB05911C}" type="datetimeFigureOut">
              <a:rPr lang="en-US" smtClean="0"/>
              <a:pPr/>
              <a:t>6/18/12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C42C8-2AB5-FA43-A7AF-6202571AEC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d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df"/><Relationship Id="rId5" Type="http://schemas.openxmlformats.org/officeDocument/2006/relationships/image" Target="../media/image5.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798" y="194369"/>
            <a:ext cx="8501202" cy="1101031"/>
          </a:xfrm>
        </p:spPr>
        <p:txBody>
          <a:bodyPr>
            <a:noAutofit/>
          </a:bodyPr>
          <a:lstStyle/>
          <a:p>
            <a:r>
              <a:rPr lang="en-US" sz="3600" dirty="0" smtClean="0"/>
              <a:t>Arc-Parallel Strain in a Short Subduction-Rollback System</a:t>
            </a:r>
            <a:endParaRPr lang="en-US" sz="3200" dirty="0"/>
          </a:p>
        </p:txBody>
      </p:sp>
      <p:pic>
        <p:nvPicPr>
          <p:cNvPr id="4" name="Picture 3" descr="med_map.jpg"/>
          <p:cNvPicPr>
            <a:picLocks noChangeAspect="1"/>
          </p:cNvPicPr>
          <p:nvPr/>
        </p:nvPicPr>
        <p:blipFill>
          <a:blip r:embed="rId3"/>
          <a:stretch>
            <a:fillRect/>
          </a:stretch>
        </p:blipFill>
        <p:spPr>
          <a:xfrm>
            <a:off x="0" y="1703320"/>
            <a:ext cx="7353300" cy="4445306"/>
          </a:xfrm>
          <a:prstGeom prst="rect">
            <a:avLst/>
          </a:prstGeom>
        </p:spPr>
      </p:pic>
      <p:grpSp>
        <p:nvGrpSpPr>
          <p:cNvPr id="16" name="Group 15"/>
          <p:cNvGrpSpPr/>
          <p:nvPr/>
        </p:nvGrpSpPr>
        <p:grpSpPr>
          <a:xfrm>
            <a:off x="497298" y="4588238"/>
            <a:ext cx="945248" cy="406427"/>
            <a:chOff x="785579" y="4746625"/>
            <a:chExt cx="1135296" cy="520862"/>
          </a:xfrm>
        </p:grpSpPr>
        <p:sp>
          <p:nvSpPr>
            <p:cNvPr id="10" name="Freeform 9"/>
            <p:cNvSpPr/>
            <p:nvPr/>
          </p:nvSpPr>
          <p:spPr>
            <a:xfrm>
              <a:off x="790341" y="4746625"/>
              <a:ext cx="1130534" cy="520862"/>
            </a:xfrm>
            <a:custGeom>
              <a:avLst/>
              <a:gdLst>
                <a:gd name="connsiteX0" fmla="*/ 1003534 w 1130534"/>
                <a:gd name="connsiteY0" fmla="*/ 0 h 520862"/>
                <a:gd name="connsiteX1" fmla="*/ 962259 w 1130534"/>
                <a:gd name="connsiteY1" fmla="*/ 19050 h 520862"/>
                <a:gd name="connsiteX2" fmla="*/ 933684 w 1130534"/>
                <a:gd name="connsiteY2" fmla="*/ 34925 h 520862"/>
                <a:gd name="connsiteX3" fmla="*/ 911459 w 1130534"/>
                <a:gd name="connsiteY3" fmla="*/ 41275 h 520862"/>
                <a:gd name="connsiteX4" fmla="*/ 889234 w 1130534"/>
                <a:gd name="connsiteY4" fmla="*/ 50800 h 520862"/>
                <a:gd name="connsiteX5" fmla="*/ 876534 w 1130534"/>
                <a:gd name="connsiteY5" fmla="*/ 66675 h 520862"/>
                <a:gd name="connsiteX6" fmla="*/ 870184 w 1130534"/>
                <a:gd name="connsiteY6" fmla="*/ 76200 h 520862"/>
                <a:gd name="connsiteX7" fmla="*/ 835259 w 1130534"/>
                <a:gd name="connsiteY7" fmla="*/ 92075 h 520862"/>
                <a:gd name="connsiteX8" fmla="*/ 800334 w 1130534"/>
                <a:gd name="connsiteY8" fmla="*/ 95250 h 520862"/>
                <a:gd name="connsiteX9" fmla="*/ 771759 w 1130534"/>
                <a:gd name="connsiteY9" fmla="*/ 98425 h 520862"/>
                <a:gd name="connsiteX10" fmla="*/ 762234 w 1130534"/>
                <a:gd name="connsiteY10" fmla="*/ 107950 h 520862"/>
                <a:gd name="connsiteX11" fmla="*/ 752709 w 1130534"/>
                <a:gd name="connsiteY11" fmla="*/ 111125 h 520862"/>
                <a:gd name="connsiteX12" fmla="*/ 743184 w 1130534"/>
                <a:gd name="connsiteY12" fmla="*/ 117475 h 520862"/>
                <a:gd name="connsiteX13" fmla="*/ 717784 w 1130534"/>
                <a:gd name="connsiteY13" fmla="*/ 123825 h 520862"/>
                <a:gd name="connsiteX14" fmla="*/ 679684 w 1130534"/>
                <a:gd name="connsiteY14" fmla="*/ 130175 h 520862"/>
                <a:gd name="connsiteX15" fmla="*/ 603484 w 1130534"/>
                <a:gd name="connsiteY15" fmla="*/ 136525 h 520862"/>
                <a:gd name="connsiteX16" fmla="*/ 590784 w 1130534"/>
                <a:gd name="connsiteY16" fmla="*/ 142875 h 520862"/>
                <a:gd name="connsiteX17" fmla="*/ 546334 w 1130534"/>
                <a:gd name="connsiteY17" fmla="*/ 152400 h 520862"/>
                <a:gd name="connsiteX18" fmla="*/ 511409 w 1130534"/>
                <a:gd name="connsiteY18" fmla="*/ 158750 h 520862"/>
                <a:gd name="connsiteX19" fmla="*/ 336784 w 1130534"/>
                <a:gd name="connsiteY19" fmla="*/ 155575 h 520862"/>
                <a:gd name="connsiteX20" fmla="*/ 244709 w 1130534"/>
                <a:gd name="connsiteY20" fmla="*/ 161925 h 520862"/>
                <a:gd name="connsiteX21" fmla="*/ 228834 w 1130534"/>
                <a:gd name="connsiteY21" fmla="*/ 168275 h 520862"/>
                <a:gd name="connsiteX22" fmla="*/ 216134 w 1130534"/>
                <a:gd name="connsiteY22" fmla="*/ 171450 h 520862"/>
                <a:gd name="connsiteX23" fmla="*/ 178034 w 1130534"/>
                <a:gd name="connsiteY23" fmla="*/ 177800 h 520862"/>
                <a:gd name="connsiteX24" fmla="*/ 111359 w 1130534"/>
                <a:gd name="connsiteY24" fmla="*/ 184150 h 520862"/>
                <a:gd name="connsiteX25" fmla="*/ 101834 w 1130534"/>
                <a:gd name="connsiteY25" fmla="*/ 187325 h 520862"/>
                <a:gd name="connsiteX26" fmla="*/ 79609 w 1130534"/>
                <a:gd name="connsiteY26" fmla="*/ 200025 h 520862"/>
                <a:gd name="connsiteX27" fmla="*/ 66909 w 1130534"/>
                <a:gd name="connsiteY27" fmla="*/ 209550 h 520862"/>
                <a:gd name="connsiteX28" fmla="*/ 57384 w 1130534"/>
                <a:gd name="connsiteY28" fmla="*/ 219075 h 520862"/>
                <a:gd name="connsiteX29" fmla="*/ 41509 w 1130534"/>
                <a:gd name="connsiteY29" fmla="*/ 225425 h 520862"/>
                <a:gd name="connsiteX30" fmla="*/ 31984 w 1130534"/>
                <a:gd name="connsiteY30" fmla="*/ 234950 h 520862"/>
                <a:gd name="connsiteX31" fmla="*/ 9759 w 1130534"/>
                <a:gd name="connsiteY31" fmla="*/ 266700 h 520862"/>
                <a:gd name="connsiteX32" fmla="*/ 3409 w 1130534"/>
                <a:gd name="connsiteY32" fmla="*/ 276225 h 520862"/>
                <a:gd name="connsiteX33" fmla="*/ 234 w 1130534"/>
                <a:gd name="connsiteY33" fmla="*/ 292100 h 520862"/>
                <a:gd name="connsiteX34" fmla="*/ 6584 w 1130534"/>
                <a:gd name="connsiteY34" fmla="*/ 349250 h 520862"/>
                <a:gd name="connsiteX35" fmla="*/ 25634 w 1130534"/>
                <a:gd name="connsiteY35" fmla="*/ 368300 h 520862"/>
                <a:gd name="connsiteX36" fmla="*/ 35159 w 1130534"/>
                <a:gd name="connsiteY36" fmla="*/ 381000 h 520862"/>
                <a:gd name="connsiteX37" fmla="*/ 44684 w 1130534"/>
                <a:gd name="connsiteY37" fmla="*/ 390525 h 520862"/>
                <a:gd name="connsiteX38" fmla="*/ 54209 w 1130534"/>
                <a:gd name="connsiteY38" fmla="*/ 422275 h 520862"/>
                <a:gd name="connsiteX39" fmla="*/ 105009 w 1130534"/>
                <a:gd name="connsiteY39" fmla="*/ 441325 h 520862"/>
                <a:gd name="connsiteX40" fmla="*/ 136759 w 1130534"/>
                <a:gd name="connsiteY40" fmla="*/ 454025 h 520862"/>
                <a:gd name="connsiteX41" fmla="*/ 152634 w 1130534"/>
                <a:gd name="connsiteY41" fmla="*/ 460375 h 520862"/>
                <a:gd name="connsiteX42" fmla="*/ 181209 w 1130534"/>
                <a:gd name="connsiteY42" fmla="*/ 479425 h 520862"/>
                <a:gd name="connsiteX43" fmla="*/ 197084 w 1130534"/>
                <a:gd name="connsiteY43" fmla="*/ 482600 h 520862"/>
                <a:gd name="connsiteX44" fmla="*/ 212959 w 1130534"/>
                <a:gd name="connsiteY44" fmla="*/ 488950 h 520862"/>
                <a:gd name="connsiteX45" fmla="*/ 251059 w 1130534"/>
                <a:gd name="connsiteY45" fmla="*/ 495300 h 520862"/>
                <a:gd name="connsiteX46" fmla="*/ 276459 w 1130534"/>
                <a:gd name="connsiteY46" fmla="*/ 501650 h 520862"/>
                <a:gd name="connsiteX47" fmla="*/ 289159 w 1130534"/>
                <a:gd name="connsiteY47" fmla="*/ 504825 h 520862"/>
                <a:gd name="connsiteX48" fmla="*/ 317734 w 1130534"/>
                <a:gd name="connsiteY48" fmla="*/ 508000 h 520862"/>
                <a:gd name="connsiteX49" fmla="*/ 336784 w 1130534"/>
                <a:gd name="connsiteY49" fmla="*/ 504825 h 520862"/>
                <a:gd name="connsiteX50" fmla="*/ 355834 w 1130534"/>
                <a:gd name="connsiteY50" fmla="*/ 498475 h 520862"/>
                <a:gd name="connsiteX51" fmla="*/ 403459 w 1130534"/>
                <a:gd name="connsiteY51" fmla="*/ 501650 h 520862"/>
                <a:gd name="connsiteX52" fmla="*/ 428859 w 1130534"/>
                <a:gd name="connsiteY52" fmla="*/ 508000 h 520862"/>
                <a:gd name="connsiteX53" fmla="*/ 517759 w 1130534"/>
                <a:gd name="connsiteY53" fmla="*/ 514350 h 520862"/>
                <a:gd name="connsiteX54" fmla="*/ 562209 w 1130534"/>
                <a:gd name="connsiteY54" fmla="*/ 520700 h 520862"/>
                <a:gd name="connsiteX55" fmla="*/ 701909 w 1130534"/>
                <a:gd name="connsiteY55" fmla="*/ 511175 h 520862"/>
                <a:gd name="connsiteX56" fmla="*/ 724134 w 1130534"/>
                <a:gd name="connsiteY56" fmla="*/ 504825 h 520862"/>
                <a:gd name="connsiteX57" fmla="*/ 740009 w 1130534"/>
                <a:gd name="connsiteY57" fmla="*/ 501650 h 520862"/>
                <a:gd name="connsiteX58" fmla="*/ 762234 w 1130534"/>
                <a:gd name="connsiteY58" fmla="*/ 492125 h 520862"/>
                <a:gd name="connsiteX59" fmla="*/ 781284 w 1130534"/>
                <a:gd name="connsiteY59" fmla="*/ 485775 h 520862"/>
                <a:gd name="connsiteX60" fmla="*/ 809859 w 1130534"/>
                <a:gd name="connsiteY60" fmla="*/ 479425 h 520862"/>
                <a:gd name="connsiteX61" fmla="*/ 825734 w 1130534"/>
                <a:gd name="connsiteY61" fmla="*/ 473075 h 520862"/>
                <a:gd name="connsiteX62" fmla="*/ 851134 w 1130534"/>
                <a:gd name="connsiteY62" fmla="*/ 466725 h 520862"/>
                <a:gd name="connsiteX63" fmla="*/ 879709 w 1130534"/>
                <a:gd name="connsiteY63" fmla="*/ 457200 h 520862"/>
                <a:gd name="connsiteX64" fmla="*/ 905109 w 1130534"/>
                <a:gd name="connsiteY64" fmla="*/ 450850 h 520862"/>
                <a:gd name="connsiteX65" fmla="*/ 940034 w 1130534"/>
                <a:gd name="connsiteY65" fmla="*/ 434975 h 520862"/>
                <a:gd name="connsiteX66" fmla="*/ 968609 w 1130534"/>
                <a:gd name="connsiteY66" fmla="*/ 422275 h 520862"/>
                <a:gd name="connsiteX67" fmla="*/ 987659 w 1130534"/>
                <a:gd name="connsiteY67" fmla="*/ 409575 h 520862"/>
                <a:gd name="connsiteX68" fmla="*/ 1000359 w 1130534"/>
                <a:gd name="connsiteY68" fmla="*/ 403225 h 520862"/>
                <a:gd name="connsiteX69" fmla="*/ 1013059 w 1130534"/>
                <a:gd name="connsiteY69" fmla="*/ 393700 h 520862"/>
                <a:gd name="connsiteX70" fmla="*/ 1028934 w 1130534"/>
                <a:gd name="connsiteY70" fmla="*/ 384175 h 520862"/>
                <a:gd name="connsiteX71" fmla="*/ 1038459 w 1130534"/>
                <a:gd name="connsiteY71" fmla="*/ 377825 h 520862"/>
                <a:gd name="connsiteX72" fmla="*/ 1051159 w 1130534"/>
                <a:gd name="connsiteY72" fmla="*/ 374650 h 520862"/>
                <a:gd name="connsiteX73" fmla="*/ 1073384 w 1130534"/>
                <a:gd name="connsiteY73" fmla="*/ 361950 h 520862"/>
                <a:gd name="connsiteX74" fmla="*/ 1108309 w 1130534"/>
                <a:gd name="connsiteY74" fmla="*/ 327025 h 520862"/>
                <a:gd name="connsiteX75" fmla="*/ 1117834 w 1130534"/>
                <a:gd name="connsiteY75" fmla="*/ 317500 h 520862"/>
                <a:gd name="connsiteX76" fmla="*/ 1130534 w 1130534"/>
                <a:gd name="connsiteY76" fmla="*/ 311150 h 52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30534" h="520862">
                  <a:moveTo>
                    <a:pt x="1003534" y="0"/>
                  </a:moveTo>
                  <a:cubicBezTo>
                    <a:pt x="980317" y="17413"/>
                    <a:pt x="1000569" y="4315"/>
                    <a:pt x="962259" y="19050"/>
                  </a:cubicBezTo>
                  <a:cubicBezTo>
                    <a:pt x="949009" y="24146"/>
                    <a:pt x="947138" y="28198"/>
                    <a:pt x="933684" y="34925"/>
                  </a:cubicBezTo>
                  <a:cubicBezTo>
                    <a:pt x="928609" y="37463"/>
                    <a:pt x="916206" y="39919"/>
                    <a:pt x="911459" y="41275"/>
                  </a:cubicBezTo>
                  <a:cubicBezTo>
                    <a:pt x="900558" y="44389"/>
                    <a:pt x="900523" y="45156"/>
                    <a:pt x="889234" y="50800"/>
                  </a:cubicBezTo>
                  <a:cubicBezTo>
                    <a:pt x="885001" y="56092"/>
                    <a:pt x="880600" y="61254"/>
                    <a:pt x="876534" y="66675"/>
                  </a:cubicBezTo>
                  <a:cubicBezTo>
                    <a:pt x="874244" y="69728"/>
                    <a:pt x="873310" y="74012"/>
                    <a:pt x="870184" y="76200"/>
                  </a:cubicBezTo>
                  <a:cubicBezTo>
                    <a:pt x="869877" y="76415"/>
                    <a:pt x="843834" y="90850"/>
                    <a:pt x="835259" y="92075"/>
                  </a:cubicBezTo>
                  <a:cubicBezTo>
                    <a:pt x="823687" y="93728"/>
                    <a:pt x="811966" y="94087"/>
                    <a:pt x="800334" y="95250"/>
                  </a:cubicBezTo>
                  <a:cubicBezTo>
                    <a:pt x="790798" y="96204"/>
                    <a:pt x="781284" y="97367"/>
                    <a:pt x="771759" y="98425"/>
                  </a:cubicBezTo>
                  <a:cubicBezTo>
                    <a:pt x="768584" y="101600"/>
                    <a:pt x="765970" y="105459"/>
                    <a:pt x="762234" y="107950"/>
                  </a:cubicBezTo>
                  <a:cubicBezTo>
                    <a:pt x="759449" y="109806"/>
                    <a:pt x="755702" y="109628"/>
                    <a:pt x="752709" y="111125"/>
                  </a:cubicBezTo>
                  <a:cubicBezTo>
                    <a:pt x="749296" y="112832"/>
                    <a:pt x="746597" y="115768"/>
                    <a:pt x="743184" y="117475"/>
                  </a:cubicBezTo>
                  <a:cubicBezTo>
                    <a:pt x="736948" y="120593"/>
                    <a:pt x="723383" y="122837"/>
                    <a:pt x="717784" y="123825"/>
                  </a:cubicBezTo>
                  <a:cubicBezTo>
                    <a:pt x="705105" y="126063"/>
                    <a:pt x="692495" y="128894"/>
                    <a:pt x="679684" y="130175"/>
                  </a:cubicBezTo>
                  <a:cubicBezTo>
                    <a:pt x="633153" y="134828"/>
                    <a:pt x="658543" y="132592"/>
                    <a:pt x="603484" y="136525"/>
                  </a:cubicBezTo>
                  <a:cubicBezTo>
                    <a:pt x="599251" y="138642"/>
                    <a:pt x="595274" y="141378"/>
                    <a:pt x="590784" y="142875"/>
                  </a:cubicBezTo>
                  <a:cubicBezTo>
                    <a:pt x="569543" y="149955"/>
                    <a:pt x="566318" y="148403"/>
                    <a:pt x="546334" y="152400"/>
                  </a:cubicBezTo>
                  <a:cubicBezTo>
                    <a:pt x="508909" y="159885"/>
                    <a:pt x="567906" y="150679"/>
                    <a:pt x="511409" y="158750"/>
                  </a:cubicBezTo>
                  <a:lnTo>
                    <a:pt x="336784" y="155575"/>
                  </a:lnTo>
                  <a:cubicBezTo>
                    <a:pt x="278055" y="155575"/>
                    <a:pt x="282315" y="155657"/>
                    <a:pt x="244709" y="161925"/>
                  </a:cubicBezTo>
                  <a:cubicBezTo>
                    <a:pt x="239417" y="164042"/>
                    <a:pt x="234241" y="166473"/>
                    <a:pt x="228834" y="168275"/>
                  </a:cubicBezTo>
                  <a:cubicBezTo>
                    <a:pt x="224694" y="169655"/>
                    <a:pt x="220394" y="170503"/>
                    <a:pt x="216134" y="171450"/>
                  </a:cubicBezTo>
                  <a:cubicBezTo>
                    <a:pt x="203573" y="174241"/>
                    <a:pt x="190830" y="176429"/>
                    <a:pt x="178034" y="177800"/>
                  </a:cubicBezTo>
                  <a:cubicBezTo>
                    <a:pt x="155835" y="180178"/>
                    <a:pt x="111359" y="184150"/>
                    <a:pt x="111359" y="184150"/>
                  </a:cubicBezTo>
                  <a:cubicBezTo>
                    <a:pt x="108184" y="185208"/>
                    <a:pt x="104910" y="186007"/>
                    <a:pt x="101834" y="187325"/>
                  </a:cubicBezTo>
                  <a:cubicBezTo>
                    <a:pt x="92532" y="191311"/>
                    <a:pt x="87581" y="194331"/>
                    <a:pt x="79609" y="200025"/>
                  </a:cubicBezTo>
                  <a:cubicBezTo>
                    <a:pt x="75303" y="203101"/>
                    <a:pt x="70927" y="206106"/>
                    <a:pt x="66909" y="209550"/>
                  </a:cubicBezTo>
                  <a:cubicBezTo>
                    <a:pt x="63500" y="212472"/>
                    <a:pt x="61192" y="216695"/>
                    <a:pt x="57384" y="219075"/>
                  </a:cubicBezTo>
                  <a:cubicBezTo>
                    <a:pt x="52551" y="222096"/>
                    <a:pt x="46801" y="223308"/>
                    <a:pt x="41509" y="225425"/>
                  </a:cubicBezTo>
                  <a:cubicBezTo>
                    <a:pt x="38334" y="228600"/>
                    <a:pt x="34906" y="231541"/>
                    <a:pt x="31984" y="234950"/>
                  </a:cubicBezTo>
                  <a:cubicBezTo>
                    <a:pt x="24932" y="243177"/>
                    <a:pt x="15224" y="258503"/>
                    <a:pt x="9759" y="266700"/>
                  </a:cubicBezTo>
                  <a:lnTo>
                    <a:pt x="3409" y="276225"/>
                  </a:lnTo>
                  <a:cubicBezTo>
                    <a:pt x="2351" y="281517"/>
                    <a:pt x="0" y="286709"/>
                    <a:pt x="234" y="292100"/>
                  </a:cubicBezTo>
                  <a:cubicBezTo>
                    <a:pt x="1067" y="311249"/>
                    <a:pt x="2998" y="330421"/>
                    <a:pt x="6584" y="349250"/>
                  </a:cubicBezTo>
                  <a:cubicBezTo>
                    <a:pt x="8345" y="358493"/>
                    <a:pt x="20316" y="362982"/>
                    <a:pt x="25634" y="368300"/>
                  </a:cubicBezTo>
                  <a:cubicBezTo>
                    <a:pt x="29376" y="372042"/>
                    <a:pt x="31715" y="376982"/>
                    <a:pt x="35159" y="381000"/>
                  </a:cubicBezTo>
                  <a:cubicBezTo>
                    <a:pt x="38081" y="384409"/>
                    <a:pt x="41509" y="387350"/>
                    <a:pt x="44684" y="390525"/>
                  </a:cubicBezTo>
                  <a:cubicBezTo>
                    <a:pt x="46123" y="396281"/>
                    <a:pt x="51632" y="419698"/>
                    <a:pt x="54209" y="422275"/>
                  </a:cubicBezTo>
                  <a:cubicBezTo>
                    <a:pt x="69121" y="437187"/>
                    <a:pt x="87292" y="434238"/>
                    <a:pt x="105009" y="441325"/>
                  </a:cubicBezTo>
                  <a:lnTo>
                    <a:pt x="136759" y="454025"/>
                  </a:lnTo>
                  <a:cubicBezTo>
                    <a:pt x="142051" y="456142"/>
                    <a:pt x="148184" y="456815"/>
                    <a:pt x="152634" y="460375"/>
                  </a:cubicBezTo>
                  <a:cubicBezTo>
                    <a:pt x="162611" y="468357"/>
                    <a:pt x="169148" y="475405"/>
                    <a:pt x="181209" y="479425"/>
                  </a:cubicBezTo>
                  <a:cubicBezTo>
                    <a:pt x="186329" y="481132"/>
                    <a:pt x="191915" y="481049"/>
                    <a:pt x="197084" y="482600"/>
                  </a:cubicBezTo>
                  <a:cubicBezTo>
                    <a:pt x="202543" y="484238"/>
                    <a:pt x="207500" y="487312"/>
                    <a:pt x="212959" y="488950"/>
                  </a:cubicBezTo>
                  <a:cubicBezTo>
                    <a:pt x="224318" y="492358"/>
                    <a:pt x="239930" y="493074"/>
                    <a:pt x="251059" y="495300"/>
                  </a:cubicBezTo>
                  <a:cubicBezTo>
                    <a:pt x="259617" y="497012"/>
                    <a:pt x="267992" y="499533"/>
                    <a:pt x="276459" y="501650"/>
                  </a:cubicBezTo>
                  <a:cubicBezTo>
                    <a:pt x="280692" y="502708"/>
                    <a:pt x="284822" y="504343"/>
                    <a:pt x="289159" y="504825"/>
                  </a:cubicBezTo>
                  <a:lnTo>
                    <a:pt x="317734" y="508000"/>
                  </a:lnTo>
                  <a:cubicBezTo>
                    <a:pt x="324084" y="506942"/>
                    <a:pt x="330539" y="506386"/>
                    <a:pt x="336784" y="504825"/>
                  </a:cubicBezTo>
                  <a:cubicBezTo>
                    <a:pt x="343278" y="503202"/>
                    <a:pt x="349148" y="498793"/>
                    <a:pt x="355834" y="498475"/>
                  </a:cubicBezTo>
                  <a:cubicBezTo>
                    <a:pt x="371726" y="497718"/>
                    <a:pt x="387584" y="500592"/>
                    <a:pt x="403459" y="501650"/>
                  </a:cubicBezTo>
                  <a:cubicBezTo>
                    <a:pt x="411926" y="503767"/>
                    <a:pt x="420154" y="507378"/>
                    <a:pt x="428859" y="508000"/>
                  </a:cubicBezTo>
                  <a:lnTo>
                    <a:pt x="517759" y="514350"/>
                  </a:lnTo>
                  <a:cubicBezTo>
                    <a:pt x="526504" y="515807"/>
                    <a:pt x="555235" y="520862"/>
                    <a:pt x="562209" y="520700"/>
                  </a:cubicBezTo>
                  <a:cubicBezTo>
                    <a:pt x="636349" y="518976"/>
                    <a:pt x="648484" y="517111"/>
                    <a:pt x="701909" y="511175"/>
                  </a:cubicBezTo>
                  <a:cubicBezTo>
                    <a:pt x="709317" y="509058"/>
                    <a:pt x="716659" y="506694"/>
                    <a:pt x="724134" y="504825"/>
                  </a:cubicBezTo>
                  <a:cubicBezTo>
                    <a:pt x="729369" y="503516"/>
                    <a:pt x="734889" y="503357"/>
                    <a:pt x="740009" y="501650"/>
                  </a:cubicBezTo>
                  <a:cubicBezTo>
                    <a:pt x="747655" y="499101"/>
                    <a:pt x="754711" y="495018"/>
                    <a:pt x="762234" y="492125"/>
                  </a:cubicBezTo>
                  <a:cubicBezTo>
                    <a:pt x="768481" y="489722"/>
                    <a:pt x="774826" y="487536"/>
                    <a:pt x="781284" y="485775"/>
                  </a:cubicBezTo>
                  <a:cubicBezTo>
                    <a:pt x="795124" y="482000"/>
                    <a:pt x="797029" y="483702"/>
                    <a:pt x="809859" y="479425"/>
                  </a:cubicBezTo>
                  <a:cubicBezTo>
                    <a:pt x="815266" y="477623"/>
                    <a:pt x="820287" y="474751"/>
                    <a:pt x="825734" y="473075"/>
                  </a:cubicBezTo>
                  <a:cubicBezTo>
                    <a:pt x="834075" y="470508"/>
                    <a:pt x="842761" y="469188"/>
                    <a:pt x="851134" y="466725"/>
                  </a:cubicBezTo>
                  <a:cubicBezTo>
                    <a:pt x="860766" y="463892"/>
                    <a:pt x="870077" y="460033"/>
                    <a:pt x="879709" y="457200"/>
                  </a:cubicBezTo>
                  <a:cubicBezTo>
                    <a:pt x="888082" y="454737"/>
                    <a:pt x="896920" y="453867"/>
                    <a:pt x="905109" y="450850"/>
                  </a:cubicBezTo>
                  <a:cubicBezTo>
                    <a:pt x="917108" y="446429"/>
                    <a:pt x="928318" y="440101"/>
                    <a:pt x="940034" y="434975"/>
                  </a:cubicBezTo>
                  <a:cubicBezTo>
                    <a:pt x="951793" y="429831"/>
                    <a:pt x="957879" y="428713"/>
                    <a:pt x="968609" y="422275"/>
                  </a:cubicBezTo>
                  <a:cubicBezTo>
                    <a:pt x="975153" y="418348"/>
                    <a:pt x="980833" y="412988"/>
                    <a:pt x="987659" y="409575"/>
                  </a:cubicBezTo>
                  <a:cubicBezTo>
                    <a:pt x="991892" y="407458"/>
                    <a:pt x="996345" y="405733"/>
                    <a:pt x="1000359" y="403225"/>
                  </a:cubicBezTo>
                  <a:cubicBezTo>
                    <a:pt x="1004846" y="400420"/>
                    <a:pt x="1008656" y="396635"/>
                    <a:pt x="1013059" y="393700"/>
                  </a:cubicBezTo>
                  <a:cubicBezTo>
                    <a:pt x="1018194" y="390277"/>
                    <a:pt x="1023701" y="387446"/>
                    <a:pt x="1028934" y="384175"/>
                  </a:cubicBezTo>
                  <a:cubicBezTo>
                    <a:pt x="1032170" y="382153"/>
                    <a:pt x="1034952" y="379328"/>
                    <a:pt x="1038459" y="377825"/>
                  </a:cubicBezTo>
                  <a:cubicBezTo>
                    <a:pt x="1042470" y="376106"/>
                    <a:pt x="1047073" y="376182"/>
                    <a:pt x="1051159" y="374650"/>
                  </a:cubicBezTo>
                  <a:cubicBezTo>
                    <a:pt x="1055921" y="372864"/>
                    <a:pt x="1069072" y="365870"/>
                    <a:pt x="1073384" y="361950"/>
                  </a:cubicBezTo>
                  <a:lnTo>
                    <a:pt x="1108309" y="327025"/>
                  </a:lnTo>
                  <a:cubicBezTo>
                    <a:pt x="1111484" y="323850"/>
                    <a:pt x="1113574" y="318920"/>
                    <a:pt x="1117834" y="317500"/>
                  </a:cubicBezTo>
                  <a:cubicBezTo>
                    <a:pt x="1128779" y="313852"/>
                    <a:pt x="1124992" y="316692"/>
                    <a:pt x="1130534" y="31115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Isosceles Triangle 10"/>
            <p:cNvSpPr/>
            <p:nvPr/>
          </p:nvSpPr>
          <p:spPr>
            <a:xfrm rot="20515726">
              <a:off x="1619250" y="5124450"/>
              <a:ext cx="79375" cy="73025"/>
            </a:xfrm>
            <a:prstGeom prst="triangl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p:nvPr/>
          </p:nvSpPr>
          <p:spPr>
            <a:xfrm rot="432757">
              <a:off x="1120775" y="5171473"/>
              <a:ext cx="79375" cy="73025"/>
            </a:xfrm>
            <a:prstGeom prst="triangl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p:nvPr/>
          </p:nvSpPr>
          <p:spPr>
            <a:xfrm rot="20515726">
              <a:off x="785579" y="4987924"/>
              <a:ext cx="79375" cy="73025"/>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16958352">
              <a:off x="1292067" y="4887530"/>
              <a:ext cx="79375" cy="73025"/>
            </a:xfrm>
            <a:prstGeom prst="triangl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2"/>
          <p:cNvPicPr>
            <a:picLocks noChangeAspect="1" noChangeArrowheads="1"/>
          </p:cNvPicPr>
          <p:nvPr/>
        </p:nvPicPr>
        <mc:AlternateContent xmlns:ma="http://schemas.microsoft.com/office/mac/drawingml/2008/main">
          <mc:Choice Requires="ma">
            <p:blipFill>
              <a:blip r:embed="rId4"/>
              <a:srcRect l="5488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5"/>
              <a:srcRect l="54882"/>
              <a:stretch>
                <a:fillRect/>
              </a:stretch>
            </p:blipFill>
          </mc:Fallback>
        </mc:AlternateContent>
        <p:spPr bwMode="auto">
          <a:xfrm>
            <a:off x="6134852" y="2014664"/>
            <a:ext cx="3009148" cy="3917394"/>
          </a:xfrm>
          <a:prstGeom prst="rect">
            <a:avLst/>
          </a:prstGeom>
          <a:noFill/>
          <a:ln w="9525">
            <a:noFill/>
            <a:miter lim="800000"/>
            <a:headEnd/>
            <a:tailEnd/>
          </a:ln>
          <a:effectLst/>
        </p:spPr>
      </p:pic>
      <p:sp>
        <p:nvSpPr>
          <p:cNvPr id="19" name="TextBox 18"/>
          <p:cNvSpPr txBox="1"/>
          <p:nvPr/>
        </p:nvSpPr>
        <p:spPr>
          <a:xfrm>
            <a:off x="2793308" y="1295400"/>
            <a:ext cx="3557384" cy="369332"/>
          </a:xfrm>
          <a:prstGeom prst="rect">
            <a:avLst/>
          </a:prstGeom>
          <a:noFill/>
        </p:spPr>
        <p:txBody>
          <a:bodyPr wrap="none" rtlCol="0">
            <a:spAutoFit/>
          </a:bodyPr>
          <a:lstStyle/>
          <a:p>
            <a:r>
              <a:rPr lang="en-US" dirty="0" smtClean="0"/>
              <a:t>Margaret Reitz, Columbia University</a:t>
            </a:r>
          </a:p>
        </p:txBody>
      </p:sp>
      <p:sp>
        <p:nvSpPr>
          <p:cNvPr id="20" name="TextBox 19"/>
          <p:cNvSpPr txBox="1"/>
          <p:nvPr/>
        </p:nvSpPr>
        <p:spPr>
          <a:xfrm>
            <a:off x="0" y="6148626"/>
            <a:ext cx="8759392" cy="646331"/>
          </a:xfrm>
          <a:prstGeom prst="rect">
            <a:avLst/>
          </a:prstGeom>
          <a:noFill/>
        </p:spPr>
        <p:txBody>
          <a:bodyPr wrap="none" rtlCol="0">
            <a:spAutoFit/>
          </a:bodyPr>
          <a:lstStyle/>
          <a:p>
            <a:r>
              <a:rPr lang="en-US" dirty="0" smtClean="0"/>
              <a:t>Leonardo </a:t>
            </a:r>
            <a:r>
              <a:rPr lang="en-US" dirty="0" err="1" smtClean="0"/>
              <a:t>Seeber</a:t>
            </a:r>
            <a:r>
              <a:rPr lang="en-US" dirty="0" smtClean="0"/>
              <a:t> and Michael </a:t>
            </a:r>
            <a:r>
              <a:rPr lang="en-US" dirty="0" err="1" smtClean="0"/>
              <a:t>Steckler</a:t>
            </a:r>
            <a:r>
              <a:rPr lang="en-US" dirty="0" smtClean="0"/>
              <a:t> (Lamont-Doherty Earth Observatory)</a:t>
            </a:r>
          </a:p>
          <a:p>
            <a:r>
              <a:rPr lang="en-US" dirty="0" smtClean="0"/>
              <a:t>Massimo </a:t>
            </a:r>
            <a:r>
              <a:rPr lang="en-US" dirty="0" err="1" smtClean="0"/>
              <a:t>Zecchin</a:t>
            </a:r>
            <a:r>
              <a:rPr lang="en-US" dirty="0" smtClean="0"/>
              <a:t> (OGS, Trieste), </a:t>
            </a:r>
            <a:r>
              <a:rPr lang="en-US" dirty="0" err="1" smtClean="0"/>
              <a:t>Ignazio</a:t>
            </a:r>
            <a:r>
              <a:rPr lang="en-US" dirty="0" smtClean="0"/>
              <a:t> Guerra (U of Calabria), Claudio </a:t>
            </a:r>
            <a:r>
              <a:rPr lang="en-US" dirty="0" err="1" smtClean="0"/>
              <a:t>Faccenna</a:t>
            </a:r>
            <a:r>
              <a:rPr lang="en-US" dirty="0" smtClean="0"/>
              <a:t> (Roma-</a:t>
            </a:r>
            <a:r>
              <a:rPr lang="en-US" dirty="0" err="1" smtClean="0"/>
              <a:t>Tre</a:t>
            </a:r>
            <a:r>
              <a:rPr lang="en-US" dirty="0"/>
              <a:t>)</a:t>
            </a:r>
            <a:endParaRPr lang="en-US" dirty="0" smtClean="0"/>
          </a:p>
        </p:txBody>
      </p:sp>
      <p:sp>
        <p:nvSpPr>
          <p:cNvPr id="15" name="TextBox 14"/>
          <p:cNvSpPr txBox="1"/>
          <p:nvPr/>
        </p:nvSpPr>
        <p:spPr>
          <a:xfrm>
            <a:off x="5478718" y="5871627"/>
            <a:ext cx="1874582" cy="276999"/>
          </a:xfrm>
          <a:prstGeom prst="rect">
            <a:avLst/>
          </a:prstGeom>
          <a:noFill/>
        </p:spPr>
        <p:txBody>
          <a:bodyPr wrap="none" rtlCol="0">
            <a:spAutoFit/>
          </a:bodyPr>
          <a:lstStyle/>
          <a:p>
            <a:r>
              <a:rPr lang="en-US" sz="1200" dirty="0" err="1" smtClean="0"/>
              <a:t>Wortel</a:t>
            </a:r>
            <a:r>
              <a:rPr lang="en-US" sz="1200" dirty="0" smtClean="0"/>
              <a:t> and </a:t>
            </a:r>
            <a:r>
              <a:rPr lang="en-US" sz="1200" dirty="0" err="1" smtClean="0"/>
              <a:t>Spakman</a:t>
            </a:r>
            <a:r>
              <a:rPr lang="en-US" sz="1200" dirty="0" smtClean="0"/>
              <a:t>, 2000</a:t>
            </a:r>
            <a:endParaRPr lang="en-US" sz="1200" dirty="0"/>
          </a:p>
        </p:txBody>
      </p:sp>
      <p:sp>
        <p:nvSpPr>
          <p:cNvPr id="17" name="TextBox 16"/>
          <p:cNvSpPr txBox="1"/>
          <p:nvPr/>
        </p:nvSpPr>
        <p:spPr>
          <a:xfrm>
            <a:off x="8072523" y="3784600"/>
            <a:ext cx="1071477" cy="276999"/>
          </a:xfrm>
          <a:prstGeom prst="rect">
            <a:avLst/>
          </a:prstGeom>
          <a:noFill/>
        </p:spPr>
        <p:txBody>
          <a:bodyPr wrap="none" rtlCol="0">
            <a:spAutoFit/>
          </a:bodyPr>
          <a:lstStyle/>
          <a:p>
            <a:r>
              <a:rPr lang="en-US" sz="1200" dirty="0" err="1" smtClean="0"/>
              <a:t>Royden</a:t>
            </a:r>
            <a:r>
              <a:rPr lang="en-US" sz="1200" dirty="0" smtClean="0"/>
              <a:t>, 1993</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labria_Ma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542876" y="2494435"/>
            <a:ext cx="5601123" cy="4328596"/>
          </a:xfrm>
          <a:prstGeom prst="rect">
            <a:avLst/>
          </a:prstGeom>
        </p:spPr>
      </p:pic>
      <p:pic>
        <p:nvPicPr>
          <p:cNvPr id="16386" name="Picture 2"/>
          <p:cNvPicPr>
            <a:picLocks noChangeAspect="1" noChangeArrowheads="1"/>
          </p:cNvPicPr>
          <p:nvPr/>
        </p:nvPicPr>
        <mc:AlternateContent>
          <mc:Choice xmlns:ma="http://schemas.microsoft.com/office/mac/drawingml/2008/main" Requires="ma">
            <p:blipFill>
              <a:blip r:embed="rId5"/>
              <a:srcRect r="77196"/>
              <a:stretch>
                <a:fillRect/>
              </a:stretch>
            </p:blipFill>
          </mc:Choice>
          <mc:Fallback>
            <p:blipFill>
              <a:blip r:embed="rId6"/>
              <a:srcRect r="77196"/>
              <a:stretch>
                <a:fillRect/>
              </a:stretch>
            </p:blipFill>
          </mc:Fallback>
        </mc:AlternateContent>
        <p:spPr bwMode="auto">
          <a:xfrm>
            <a:off x="-1" y="114300"/>
            <a:ext cx="3000375" cy="2400300"/>
          </a:xfrm>
          <a:prstGeom prst="rect">
            <a:avLst/>
          </a:prstGeom>
          <a:noFill/>
          <a:ln w="9525">
            <a:noFill/>
            <a:miter lim="800000"/>
            <a:headEnd/>
            <a:tailEnd/>
          </a:ln>
          <a:effectLst/>
        </p:spPr>
      </p:pic>
      <p:pic>
        <p:nvPicPr>
          <p:cNvPr id="6" name="Picture 2"/>
          <p:cNvPicPr>
            <a:picLocks noChangeAspect="1" noChangeArrowheads="1"/>
          </p:cNvPicPr>
          <p:nvPr/>
        </p:nvPicPr>
        <mc:AlternateContent>
          <mc:Choice xmlns:ma="http://schemas.microsoft.com/office/mac/drawingml/2008/main" Requires="ma">
            <p:blipFill>
              <a:blip r:embed="rId5"/>
              <a:srcRect l="73386"/>
              <a:stretch>
                <a:fillRect/>
              </a:stretch>
            </p:blipFill>
          </mc:Choice>
          <mc:Fallback>
            <p:blipFill>
              <a:blip r:embed="rId6"/>
              <a:srcRect l="73386"/>
              <a:stretch>
                <a:fillRect/>
              </a:stretch>
            </p:blipFill>
          </mc:Fallback>
        </mc:AlternateContent>
        <p:spPr bwMode="auto">
          <a:xfrm>
            <a:off x="-2" y="2698234"/>
            <a:ext cx="3456123" cy="2369066"/>
          </a:xfrm>
          <a:prstGeom prst="rect">
            <a:avLst/>
          </a:prstGeom>
          <a:noFill/>
          <a:ln w="9525">
            <a:noFill/>
            <a:miter lim="800000"/>
            <a:headEnd/>
            <a:tailEnd/>
          </a:ln>
          <a:effectLst/>
        </p:spPr>
      </p:pic>
      <p:pic>
        <p:nvPicPr>
          <p:cNvPr id="7" name="Picture 2"/>
          <p:cNvPicPr>
            <a:picLocks noChangeAspect="1" noChangeArrowheads="1"/>
          </p:cNvPicPr>
          <p:nvPr/>
        </p:nvPicPr>
        <mc:AlternateContent>
          <mc:Choice xmlns:ma="http://schemas.microsoft.com/office/mac/drawingml/2008/main" Requires="ma">
            <p:blipFill>
              <a:blip r:embed="rId5"/>
              <a:srcRect l="47957" r="26614"/>
              <a:stretch>
                <a:fillRect/>
              </a:stretch>
            </p:blipFill>
          </mc:Choice>
          <mc:Fallback>
            <p:blipFill>
              <a:blip r:embed="rId6"/>
              <a:srcRect l="47957" r="26614"/>
              <a:stretch>
                <a:fillRect/>
              </a:stretch>
            </p:blipFill>
          </mc:Fallback>
        </mc:AlternateContent>
        <p:spPr bwMode="auto">
          <a:xfrm>
            <a:off x="6021531" y="114300"/>
            <a:ext cx="3168842" cy="2273300"/>
          </a:xfrm>
          <a:prstGeom prst="rect">
            <a:avLst/>
          </a:prstGeom>
          <a:noFill/>
          <a:ln w="9525">
            <a:noFill/>
            <a:miter lim="800000"/>
            <a:headEnd/>
            <a:tailEnd/>
          </a:ln>
          <a:effectLst/>
        </p:spPr>
      </p:pic>
      <p:pic>
        <p:nvPicPr>
          <p:cNvPr id="8" name="Picture 2"/>
          <p:cNvPicPr>
            <a:picLocks noChangeAspect="1" noChangeArrowheads="1"/>
          </p:cNvPicPr>
          <p:nvPr/>
        </p:nvPicPr>
        <mc:AlternateContent>
          <mc:Choice xmlns:ma="http://schemas.microsoft.com/office/mac/drawingml/2008/main" Requires="ma">
            <p:blipFill>
              <a:blip r:embed="rId5"/>
              <a:srcRect l="23909" r="53702"/>
              <a:stretch>
                <a:fillRect/>
              </a:stretch>
            </p:blipFill>
          </mc:Choice>
          <mc:Fallback>
            <p:blipFill>
              <a:blip r:embed="rId6"/>
              <a:srcRect l="23909" r="53702"/>
              <a:stretch>
                <a:fillRect/>
              </a:stretch>
            </p:blipFill>
          </mc:Fallback>
        </mc:AlternateContent>
        <p:spPr bwMode="auto">
          <a:xfrm>
            <a:off x="3037608" y="114300"/>
            <a:ext cx="2945823" cy="2400300"/>
          </a:xfrm>
          <a:prstGeom prst="rect">
            <a:avLst/>
          </a:prstGeom>
          <a:noFill/>
          <a:ln w="9525">
            <a:noFill/>
            <a:miter lim="800000"/>
            <a:headEnd/>
            <a:tailEnd/>
          </a:ln>
          <a:effectLst/>
        </p:spPr>
      </p:pic>
      <p:sp>
        <p:nvSpPr>
          <p:cNvPr id="9" name="TextBox 8"/>
          <p:cNvSpPr txBox="1"/>
          <p:nvPr/>
        </p:nvSpPr>
        <p:spPr>
          <a:xfrm>
            <a:off x="50799" y="2742168"/>
            <a:ext cx="1161195" cy="276999"/>
          </a:xfrm>
          <a:prstGeom prst="rect">
            <a:avLst/>
          </a:prstGeom>
          <a:solidFill>
            <a:srgbClr val="FFFFFF"/>
          </a:solidFill>
          <a:ln>
            <a:solidFill>
              <a:schemeClr val="tx1"/>
            </a:solidFill>
          </a:ln>
        </p:spPr>
        <p:txBody>
          <a:bodyPr wrap="none" rtlCol="0">
            <a:spAutoFit/>
          </a:bodyPr>
          <a:lstStyle/>
          <a:p>
            <a:r>
              <a:rPr lang="en-US" sz="1200" dirty="0" smtClean="0"/>
              <a:t>Pliocene (5 Ma)</a:t>
            </a:r>
            <a:endParaRPr lang="en-US" sz="1200" dirty="0"/>
          </a:p>
        </p:txBody>
      </p:sp>
      <p:sp>
        <p:nvSpPr>
          <p:cNvPr id="10" name="TextBox 9"/>
          <p:cNvSpPr txBox="1"/>
          <p:nvPr/>
        </p:nvSpPr>
        <p:spPr>
          <a:xfrm>
            <a:off x="6059631" y="114300"/>
            <a:ext cx="1432904" cy="276999"/>
          </a:xfrm>
          <a:prstGeom prst="rect">
            <a:avLst/>
          </a:prstGeom>
          <a:solidFill>
            <a:srgbClr val="FFFFFF"/>
          </a:solidFill>
          <a:ln>
            <a:solidFill>
              <a:schemeClr val="tx1"/>
            </a:solidFill>
          </a:ln>
        </p:spPr>
        <p:txBody>
          <a:bodyPr wrap="none" rtlCol="0">
            <a:spAutoFit/>
          </a:bodyPr>
          <a:lstStyle/>
          <a:p>
            <a:r>
              <a:rPr lang="en-US" sz="1200" dirty="0" smtClean="0"/>
              <a:t>Serravallian (12 Ma)</a:t>
            </a:r>
            <a:endParaRPr lang="en-US" sz="1200" dirty="0"/>
          </a:p>
        </p:txBody>
      </p:sp>
      <p:sp>
        <p:nvSpPr>
          <p:cNvPr id="11" name="TextBox 10"/>
          <p:cNvSpPr txBox="1"/>
          <p:nvPr/>
        </p:nvSpPr>
        <p:spPr>
          <a:xfrm>
            <a:off x="3631777" y="2698234"/>
            <a:ext cx="1302760" cy="369332"/>
          </a:xfrm>
          <a:prstGeom prst="rect">
            <a:avLst/>
          </a:prstGeom>
          <a:solidFill>
            <a:srgbClr val="FFFFFF"/>
          </a:solidFill>
          <a:ln>
            <a:solidFill>
              <a:schemeClr val="tx1"/>
            </a:solidFill>
          </a:ln>
        </p:spPr>
        <p:txBody>
          <a:bodyPr wrap="none" rtlCol="0">
            <a:spAutoFit/>
          </a:bodyPr>
          <a:lstStyle/>
          <a:p>
            <a:r>
              <a:rPr lang="en-US" dirty="0" smtClean="0"/>
              <a:t>Present Day</a:t>
            </a:r>
            <a:endParaRPr lang="en-US" dirty="0"/>
          </a:p>
        </p:txBody>
      </p:sp>
      <p:sp>
        <p:nvSpPr>
          <p:cNvPr id="12" name="TextBox 11"/>
          <p:cNvSpPr txBox="1"/>
          <p:nvPr/>
        </p:nvSpPr>
        <p:spPr>
          <a:xfrm>
            <a:off x="1134151" y="2465169"/>
            <a:ext cx="1941557" cy="276999"/>
          </a:xfrm>
          <a:prstGeom prst="rect">
            <a:avLst/>
          </a:prstGeom>
          <a:noFill/>
        </p:spPr>
        <p:txBody>
          <a:bodyPr wrap="none" rtlCol="0">
            <a:spAutoFit/>
          </a:bodyPr>
          <a:lstStyle/>
          <a:p>
            <a:r>
              <a:rPr lang="en-US" sz="1200" dirty="0" smtClean="0"/>
              <a:t>Rosenbaum and Lister, 2004</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TotalTime>
  <Words>215</Words>
  <Application>Microsoft Macintosh PowerPoint</Application>
  <PresentationFormat>On-screen Show (4:3)</PresentationFormat>
  <Paragraphs>14</Paragraphs>
  <Slides>2</Slides>
  <Notes>2</Notes>
  <HiddenSlides>0</HiddenSlides>
  <MMClips>0</MMClips>
  <ScaleCrop>false</ScaleCrop>
  <HeadingPairs>
    <vt:vector size="4" baseType="variant">
      <vt:variant>
        <vt:lpstr>Design Template</vt:lpstr>
      </vt:variant>
      <vt:variant>
        <vt:i4>1</vt:i4>
      </vt:variant>
      <vt:variant>
        <vt:lpstr>Slide Titles</vt:lpstr>
      </vt:variant>
      <vt:variant>
        <vt:i4>2</vt:i4>
      </vt:variant>
    </vt:vector>
  </HeadingPairs>
  <TitlesOfParts>
    <vt:vector size="3" baseType="lpstr">
      <vt:lpstr>Office Theme</vt:lpstr>
      <vt:lpstr>Arc-Parallel Strain in a Short Subduction-Rollback System</vt:lpstr>
      <vt:lpstr>Slide 2</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Arc-Parallel Strain in a Short Subduction-Rollback System</dc:title>
  <dc:creator>Margaret Reitz</dc:creator>
  <cp:lastModifiedBy>Margaret Reitz</cp:lastModifiedBy>
  <cp:revision>8</cp:revision>
  <dcterms:created xsi:type="dcterms:W3CDTF">2012-06-18T13:51:17Z</dcterms:created>
  <dcterms:modified xsi:type="dcterms:W3CDTF">2012-06-18T13:52:25Z</dcterms:modified>
</cp:coreProperties>
</file>