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9"/>
  </p:notesMasterIdLst>
  <p:sldIdLst>
    <p:sldId id="257" r:id="rId4"/>
    <p:sldId id="281" r:id="rId5"/>
    <p:sldId id="256" r:id="rId6"/>
    <p:sldId id="280" r:id="rId7"/>
    <p:sldId id="277" r:id="rId8"/>
    <p:sldId id="278" r:id="rId9"/>
    <p:sldId id="258" r:id="rId10"/>
    <p:sldId id="260" r:id="rId11"/>
    <p:sldId id="261" r:id="rId12"/>
    <p:sldId id="262" r:id="rId13"/>
    <p:sldId id="284" r:id="rId14"/>
    <p:sldId id="282" r:id="rId15"/>
    <p:sldId id="283" r:id="rId16"/>
    <p:sldId id="263" r:id="rId17"/>
    <p:sldId id="279" r:id="rId1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0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>
                <a:sym typeface="Noteworthy Bold" charset="0"/>
              </a:rPr>
              <a:t>Second level</a:t>
            </a:r>
          </a:p>
          <a:p>
            <a:pPr lvl="2"/>
            <a:r>
              <a:rPr lang="en-US">
                <a:sym typeface="Noteworthy Bold" charset="0"/>
              </a:rPr>
              <a:t>Third level</a:t>
            </a:r>
          </a:p>
          <a:p>
            <a:pPr lvl="3"/>
            <a:r>
              <a:rPr lang="en-US">
                <a:sym typeface="Noteworthy Bold" charset="0"/>
              </a:rPr>
              <a:t>Fourth level</a:t>
            </a:r>
          </a:p>
          <a:p>
            <a:pPr lvl="4"/>
            <a:r>
              <a:rPr lang="en-US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5842000"/>
            <a:ext cx="2616200" cy="264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5842000"/>
            <a:ext cx="7696200" cy="264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98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3533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0">
          <a:gsLst>
            <a:gs pos="0">
              <a:srgbClr val="FFFFFF"/>
            </a:gs>
            <a:gs pos="100000">
              <a:srgbClr val="4F81B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body" idx="1"/>
          </p:nvPr>
        </p:nvSpPr>
        <p:spPr bwMode="auto">
          <a:xfrm>
            <a:off x="1270000" y="7353300"/>
            <a:ext cx="10464800" cy="1130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270000" y="5842000"/>
            <a:ext cx="10464800" cy="1422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0">
          <a:gsLst>
            <a:gs pos="0">
              <a:srgbClr val="FFFFFF"/>
            </a:gs>
            <a:gs pos="100000">
              <a:srgbClr val="4F81B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0">
          <a:gsLst>
            <a:gs pos="0">
              <a:srgbClr val="FFFFFF"/>
            </a:gs>
            <a:gs pos="100000">
              <a:srgbClr val="4F81B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body" idx="1"/>
          </p:nvPr>
        </p:nvSpPr>
        <p:spPr bwMode="auto">
          <a:xfrm>
            <a:off x="1282700" y="2768600"/>
            <a:ext cx="5041900" cy="571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794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6604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0414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4224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8034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2606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7178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1750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632200" indent="-279400" algn="l" defTabSz="584200" rtl="0" fontAlgn="base" hangingPunct="0">
        <a:spcBef>
          <a:spcPts val="3200"/>
        </a:spcBef>
        <a:spcAft>
          <a:spcPct val="0"/>
        </a:spcAft>
        <a:buSzPct val="10000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lafayette.edu/geofieldbook/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4000" y="1969309"/>
            <a:ext cx="12496800" cy="1840416"/>
          </a:xfrm>
        </p:spPr>
        <p:txBody>
          <a:bodyPr/>
          <a:lstStyle/>
          <a:p>
            <a:r>
              <a:rPr lang="en-US" i="1" u="sng" dirty="0" smtClean="0"/>
              <a:t>SERC – July, 2012</a:t>
            </a:r>
          </a:p>
          <a:p>
            <a:endParaRPr lang="en-US" sz="1200" i="1" dirty="0" smtClean="0"/>
          </a:p>
          <a:p>
            <a:r>
              <a:rPr lang="en-US" i="1" dirty="0" smtClean="0"/>
              <a:t>Lawrence </a:t>
            </a:r>
            <a:r>
              <a:rPr lang="en-US" i="1" dirty="0" err="1" smtClean="0"/>
              <a:t>Malinconico</a:t>
            </a:r>
            <a:endParaRPr lang="en-US" i="1" dirty="0" smtClean="0"/>
          </a:p>
          <a:p>
            <a:r>
              <a:rPr lang="en-US" i="1" dirty="0" smtClean="0"/>
              <a:t>Geology &amp; Environmental Geosciences</a:t>
            </a:r>
            <a:endParaRPr lang="en-US" i="1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270000" y="456421"/>
            <a:ext cx="10464800" cy="1422400"/>
          </a:xfrm>
        </p:spPr>
        <p:txBody>
          <a:bodyPr/>
          <a:lstStyle/>
          <a:p>
            <a:r>
              <a:rPr lang="en-US" sz="6600" i="1" dirty="0" smtClean="0"/>
              <a:t>Using </a:t>
            </a:r>
            <a:r>
              <a:rPr lang="en-US" sz="6600" i="1" dirty="0" err="1" smtClean="0"/>
              <a:t>iPads</a:t>
            </a:r>
            <a:r>
              <a:rPr lang="en-US" sz="6600" i="1" dirty="0" smtClean="0"/>
              <a:t> in the Field</a:t>
            </a:r>
            <a:endParaRPr lang="en-US" sz="66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15" y="4191813"/>
            <a:ext cx="2933700" cy="116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983" y="5672966"/>
            <a:ext cx="28067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535" y="3878969"/>
            <a:ext cx="2908300" cy="127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745" y="5537108"/>
            <a:ext cx="281940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82" y="5625194"/>
            <a:ext cx="29464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9044" y="7164604"/>
            <a:ext cx="3048000" cy="127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02" y="3792284"/>
            <a:ext cx="3060700" cy="152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278" y="7759651"/>
            <a:ext cx="3035300" cy="116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7623" y="8056768"/>
            <a:ext cx="28067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1890" y="7431891"/>
            <a:ext cx="2832100" cy="1219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</p:spPr>
        <p:txBody>
          <a:bodyPr lIns="126435" tIns="72248" rIns="126435" bIns="72248"/>
          <a:lstStyle/>
          <a:p>
            <a:pPr defTabSz="649288"/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Advantages</a:t>
            </a:r>
            <a:r>
              <a:rPr lang="en-US" sz="39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en-US" sz="39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31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(integration with </a:t>
            </a:r>
            <a:r>
              <a:rPr lang="en-US" sz="31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other Apps)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7850" y="1895474"/>
            <a:ext cx="10680700" cy="4429125"/>
          </a:xfrm>
        </p:spPr>
        <p:txBody>
          <a:bodyPr lIns="126435" tIns="72248" rIns="126435" bIns="72248" anchor="t"/>
          <a:lstStyle/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Maps – on the ground navigation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marL="673100" lvl="1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can now have an unlimited access to a collection of mapping bases </a:t>
            </a:r>
          </a:p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management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706438" lvl="1" indent="-249238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Google Earth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706438" lvl="1" indent="-249238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Map App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 </a:t>
            </a:r>
          </a:p>
          <a:p>
            <a:pPr marL="325438" indent="-249238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easy access to earlier</a:t>
            </a:r>
          </a:p>
          <a:p>
            <a:pPr marL="325438" indent="-249238" defTabSz="649288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  collected data</a:t>
            </a:r>
            <a:endParaRPr lang="en-US" sz="2800" i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" name="Picture 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68" y="3552385"/>
            <a:ext cx="7315200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</p:spPr>
        <p:txBody>
          <a:bodyPr lIns="126435" tIns="72248" rIns="126435" bIns="72248" anchor="t"/>
          <a:lstStyle/>
          <a:p>
            <a:pPr defTabSz="649288"/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How to get the </a:t>
            </a:r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GeoFieldBook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App</a:t>
            </a:r>
            <a:r>
              <a:rPr lang="en-US" sz="39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/>
            </a:r>
            <a:br>
              <a:rPr lang="en-US" sz="39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7850" y="1895474"/>
            <a:ext cx="11295550" cy="6510108"/>
          </a:xfrm>
        </p:spPr>
        <p:txBody>
          <a:bodyPr lIns="126435" tIns="72248" rIns="126435" bIns="72248" anchor="t"/>
          <a:lstStyle/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App Store: Search for </a:t>
            </a:r>
            <a:r>
              <a:rPr lang="en-US" sz="36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GeoFieldBook</a:t>
            </a: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(</a:t>
            </a:r>
            <a:r>
              <a:rPr lang="en-US" sz="36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iPad</a:t>
            </a: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only)</a:t>
            </a:r>
          </a:p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endParaRPr lang="en-US" sz="36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Links through Lafayette description site for the App</a:t>
            </a:r>
          </a:p>
          <a:p>
            <a:pPr marL="292100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endParaRPr lang="en-US" sz="36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673100" lvl="1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  <a:hlinkClick r:id="rId3"/>
              </a:rPr>
              <a:t>http://sites.lafayette.edu/geofieldbook/</a:t>
            </a:r>
            <a:endParaRPr lang="en-US" sz="36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673100" lvl="1" indent="-2921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endParaRPr lang="en-US" sz="20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algn="ctr" defTabSz="649288">
              <a:spcBef>
                <a:spcPts val="700"/>
              </a:spcBef>
              <a:buClr>
                <a:srgbClr val="000000"/>
              </a:buClr>
              <a:buNone/>
            </a:pPr>
            <a:r>
              <a:rPr lang="en-US" sz="36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Version 2 (with map capability – see next page) should be available at the end of the summer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50" y="6947943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277953"/>
          </a:xfrm>
        </p:spPr>
        <p:txBody>
          <a:bodyPr/>
          <a:lstStyle/>
          <a:p>
            <a:r>
              <a:rPr lang="en-US" sz="4000" dirty="0" smtClean="0">
                <a:latin typeface="Helvetica"/>
                <a:cs typeface="Helvetica"/>
              </a:rPr>
              <a:t>Next Generation Enhancements</a:t>
            </a:r>
            <a:endParaRPr lang="en-US" sz="3200" i="1" dirty="0">
              <a:latin typeface="Helvetica"/>
              <a:cs typeface="Helvetica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696" y="1579327"/>
            <a:ext cx="6632171" cy="7854275"/>
          </a:xfrm>
        </p:spPr>
        <p:txBody>
          <a:bodyPr anchor="t"/>
          <a:lstStyle/>
          <a:p>
            <a:pPr>
              <a:spcAft>
                <a:spcPts val="0"/>
              </a:spcAft>
              <a:buNone/>
            </a:pPr>
            <a:r>
              <a:rPr lang="en-US" i="1" u="sng" dirty="0" smtClean="0">
                <a:latin typeface="Helvetica"/>
                <a:cs typeface="Helvetica"/>
              </a:rPr>
              <a:t>Map Front End</a:t>
            </a:r>
            <a:r>
              <a:rPr lang="en-US" i="1" dirty="0" smtClean="0">
                <a:latin typeface="Helvetica"/>
                <a:cs typeface="Helvetica"/>
              </a:rPr>
              <a:t>  - use as field map base and for visual record of observation locations. Meta-data a linked to each mapped point</a:t>
            </a:r>
          </a:p>
          <a:p>
            <a:pPr>
              <a:buNone/>
            </a:pPr>
            <a:r>
              <a:rPr lang="en-US" i="1" u="sng" dirty="0" smtClean="0">
                <a:latin typeface="Helvetica"/>
                <a:cs typeface="Helvetica"/>
              </a:rPr>
              <a:t>Input Existing Data Sets </a:t>
            </a:r>
            <a:r>
              <a:rPr lang="en-US" i="1" dirty="0" smtClean="0">
                <a:latin typeface="Helvetica"/>
                <a:cs typeface="Helvetica"/>
              </a:rPr>
              <a:t>-  allows for project continuation from pre-App data sets</a:t>
            </a:r>
          </a:p>
          <a:p>
            <a:pPr>
              <a:buNone/>
            </a:pPr>
            <a:r>
              <a:rPr lang="en-US" i="1" u="sng" dirty="0" smtClean="0">
                <a:latin typeface="Helvetica"/>
                <a:cs typeface="Helvetica"/>
              </a:rPr>
              <a:t>Filter Displayed Observations</a:t>
            </a:r>
            <a:r>
              <a:rPr lang="en-US" i="1" dirty="0" smtClean="0">
                <a:latin typeface="Helvetica"/>
                <a:cs typeface="Helvetica"/>
              </a:rPr>
              <a:t> – by data type, project or record.</a:t>
            </a:r>
          </a:p>
          <a:p>
            <a:pPr>
              <a:buNone/>
            </a:pPr>
            <a:r>
              <a:rPr lang="en-US" i="1" dirty="0" smtClean="0">
                <a:latin typeface="Helvetica"/>
                <a:cs typeface="Helvetica"/>
              </a:rPr>
              <a:t>Observations will eventually become Strike &amp; Dip symbol (end of summer?)</a:t>
            </a:r>
          </a:p>
          <a:p>
            <a:pPr>
              <a:buNone/>
            </a:pPr>
            <a:r>
              <a:rPr lang="en-US" i="1" dirty="0" smtClean="0">
                <a:latin typeface="Helvetica"/>
                <a:cs typeface="Helvetica"/>
              </a:rPr>
              <a:t>-------------------------------------------------------</a:t>
            </a:r>
          </a:p>
          <a:p>
            <a:pPr>
              <a:buNone/>
            </a:pPr>
            <a:r>
              <a:rPr lang="en-US" i="1" dirty="0" smtClean="0">
                <a:latin typeface="Helvetica"/>
                <a:cs typeface="Helvetica"/>
              </a:rPr>
              <a:t>Auto Strike and Dip Measurements?</a:t>
            </a:r>
          </a:p>
        </p:txBody>
      </p:sp>
      <p:pic>
        <p:nvPicPr>
          <p:cNvPr id="8" name="Picture 7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681" y="1659936"/>
            <a:ext cx="5179042" cy="3886200"/>
          </a:xfrm>
          <a:prstGeom prst="rect">
            <a:avLst/>
          </a:prstGeom>
        </p:spPr>
      </p:pic>
      <p:pic>
        <p:nvPicPr>
          <p:cNvPr id="9" name="Picture 8" descr="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823" y="5726301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19215" y="2194525"/>
            <a:ext cx="4330700" cy="5791200"/>
            <a:chOff x="0" y="0"/>
            <a:chExt cx="341" cy="456"/>
          </a:xfrm>
        </p:grpSpPr>
        <p:pic>
          <p:nvPicPr>
            <p:cNvPr id="12290" name="Picture 2" descr="InsertedImage.jpg"/>
            <p:cNvPicPr>
              <a:picLocks noChangeAspect="1"/>
            </p:cNvPicPr>
            <p:nvPr/>
          </p:nvPicPr>
          <p:blipFill>
            <a:blip r:embed="rId2"/>
            <a:srcRect l="21896" r="21896"/>
            <a:stretch>
              <a:fillRect/>
            </a:stretch>
          </p:blipFill>
          <p:spPr bwMode="auto">
            <a:xfrm>
              <a:off x="9" y="7"/>
              <a:ext cx="323" cy="43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2291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1" cy="456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660941"/>
          </a:xfrm>
        </p:spPr>
        <p:txBody>
          <a:bodyPr/>
          <a:lstStyle/>
          <a:p>
            <a:r>
              <a:rPr lang="en-US" sz="4000" dirty="0" err="1" smtClean="0">
                <a:latin typeface="Helvetica"/>
                <a:cs typeface="Helvetica"/>
              </a:rPr>
              <a:t>iPad</a:t>
            </a:r>
            <a:r>
              <a:rPr lang="en-US" sz="4000" dirty="0" smtClean="0">
                <a:latin typeface="Helvetica"/>
                <a:cs typeface="Helvetica"/>
              </a:rPr>
              <a:t> Configuration</a:t>
            </a:r>
            <a:endParaRPr lang="en-US" sz="3200" i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2206" y="9144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Wyoming,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81" y="2035886"/>
            <a:ext cx="7660259" cy="7478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latin typeface="Helvetica"/>
                <a:cs typeface="Helvetica"/>
              </a:rPr>
              <a:t>iPad</a:t>
            </a:r>
            <a:r>
              <a:rPr lang="en-US" dirty="0" smtClean="0">
                <a:latin typeface="Helvetica"/>
                <a:cs typeface="Helvetica"/>
              </a:rPr>
              <a:t> Hardware Configurations</a:t>
            </a:r>
          </a:p>
          <a:p>
            <a:pPr algn="l"/>
            <a:endParaRPr lang="en-US" dirty="0" smtClean="0">
              <a:latin typeface="Helvetica"/>
              <a:cs typeface="Helvetica"/>
            </a:endParaRPr>
          </a:p>
          <a:p>
            <a:pPr marL="282575" indent="-282575" algn="l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Can easily be used with a base-level </a:t>
            </a:r>
            <a:r>
              <a:rPr lang="en-US" dirty="0" err="1" smtClean="0">
                <a:latin typeface="Helvetica"/>
                <a:cs typeface="Helvetica"/>
              </a:rPr>
              <a:t>iPad</a:t>
            </a:r>
            <a:r>
              <a:rPr lang="en-US" dirty="0" smtClean="0">
                <a:latin typeface="Helvetica"/>
                <a:cs typeface="Helvetica"/>
              </a:rPr>
              <a:t> 2/3</a:t>
            </a:r>
          </a:p>
          <a:p>
            <a:pPr marL="625475" lvl="1" indent="-282575" algn="l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w/o cellular connection, requires scanning the map area at night with </a:t>
            </a:r>
            <a:r>
              <a:rPr lang="en-US" dirty="0" err="1" smtClean="0">
                <a:latin typeface="Helvetica"/>
                <a:cs typeface="Helvetica"/>
              </a:rPr>
              <a:t>WiFi</a:t>
            </a:r>
            <a:r>
              <a:rPr lang="en-US" dirty="0" smtClean="0">
                <a:latin typeface="Helvetica"/>
                <a:cs typeface="Helvetica"/>
              </a:rPr>
              <a:t> access to “cache” the map base.</a:t>
            </a:r>
          </a:p>
          <a:p>
            <a:pPr marL="625475" lvl="1" indent="-282575" algn="l">
              <a:buFont typeface="Arial"/>
              <a:buChar char="•"/>
            </a:pPr>
            <a:r>
              <a:rPr lang="en-US" dirty="0" err="1" smtClean="0">
                <a:latin typeface="Helvetica"/>
                <a:cs typeface="Helvetica"/>
              </a:rPr>
              <a:t>iOS</a:t>
            </a:r>
            <a:r>
              <a:rPr lang="en-US" dirty="0" smtClean="0">
                <a:latin typeface="Helvetica"/>
                <a:cs typeface="Helvetica"/>
              </a:rPr>
              <a:t> 6 – Apple Maps?</a:t>
            </a:r>
          </a:p>
          <a:p>
            <a:pPr marL="625475" lvl="1" indent="-282575" algn="l">
              <a:buFont typeface="Arial"/>
              <a:buChar char="•"/>
            </a:pPr>
            <a:endParaRPr lang="en-US" sz="1200" dirty="0" smtClean="0">
              <a:latin typeface="Helvetica"/>
              <a:cs typeface="Helvetica"/>
            </a:endParaRPr>
          </a:p>
          <a:p>
            <a:pPr marL="282575" indent="-282575" algn="l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Enhancements:</a:t>
            </a:r>
          </a:p>
          <a:p>
            <a:pPr marL="625475" lvl="1" indent="-282575" algn="l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Cellular connectivity allows real-time map base updates (pay-as-you-go plan works well)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/>
          <p:cNvGrpSpPr>
            <a:grpSpLocks/>
          </p:cNvGrpSpPr>
          <p:nvPr/>
        </p:nvGrpSpPr>
        <p:grpSpPr bwMode="auto">
          <a:xfrm>
            <a:off x="8319215" y="1730914"/>
            <a:ext cx="4330700" cy="5791200"/>
            <a:chOff x="0" y="0"/>
            <a:chExt cx="341" cy="456"/>
          </a:xfrm>
        </p:grpSpPr>
        <p:pic>
          <p:nvPicPr>
            <p:cNvPr id="12290" name="Picture 2" descr="InsertedImage.jpg"/>
            <p:cNvPicPr>
              <a:picLocks noChangeAspect="1"/>
            </p:cNvPicPr>
            <p:nvPr/>
          </p:nvPicPr>
          <p:blipFill>
            <a:blip r:embed="rId2"/>
            <a:srcRect l="21896" r="21896"/>
            <a:stretch>
              <a:fillRect/>
            </a:stretch>
          </p:blipFill>
          <p:spPr bwMode="auto">
            <a:xfrm>
              <a:off x="9" y="7"/>
              <a:ext cx="323" cy="43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2291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41" cy="456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64800" cy="1660941"/>
          </a:xfrm>
        </p:spPr>
        <p:txBody>
          <a:bodyPr/>
          <a:lstStyle/>
          <a:p>
            <a:r>
              <a:rPr lang="en-US" sz="4000" dirty="0" smtClean="0">
                <a:latin typeface="Helvetica"/>
                <a:cs typeface="Helvetica"/>
              </a:rPr>
              <a:t>Continued Field Testing &amp; Evaluation</a:t>
            </a:r>
            <a:endParaRPr lang="en-US" sz="3200" i="1" dirty="0">
              <a:latin typeface="Helvetica"/>
              <a:cs typeface="Helvetica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2220" y="1599486"/>
            <a:ext cx="7922319" cy="6322328"/>
          </a:xfrm>
        </p:spPr>
        <p:txBody>
          <a:bodyPr/>
          <a:lstStyle/>
          <a:p>
            <a:pPr>
              <a:buNone/>
            </a:pPr>
            <a:r>
              <a:rPr lang="en-US" b="1" i="1" u="sng" dirty="0">
                <a:latin typeface="Helvetica"/>
                <a:cs typeface="Helvetica"/>
              </a:rPr>
              <a:t>Questions to be answered</a:t>
            </a:r>
            <a:endParaRPr lang="en-US" i="1" dirty="0" smtClean="0">
              <a:latin typeface="Helvetica"/>
              <a:cs typeface="Helvetica"/>
            </a:endParaRPr>
          </a:p>
          <a:p>
            <a:r>
              <a:rPr lang="en-US" i="1" dirty="0" smtClean="0">
                <a:latin typeface="Helvetica"/>
                <a:cs typeface="Helvetica"/>
              </a:rPr>
              <a:t>What additional Data Pages or Fields to an existing Page should be added?</a:t>
            </a:r>
          </a:p>
          <a:p>
            <a:r>
              <a:rPr lang="en-US" i="1" dirty="0" smtClean="0">
                <a:latin typeface="Helvetica"/>
                <a:cs typeface="Helvetica"/>
              </a:rPr>
              <a:t>Screen </a:t>
            </a:r>
            <a:r>
              <a:rPr lang="en-US" i="1" dirty="0">
                <a:latin typeface="Helvetica"/>
                <a:cs typeface="Helvetica"/>
              </a:rPr>
              <a:t>visibility in bright </a:t>
            </a:r>
            <a:r>
              <a:rPr lang="en-US" i="1" dirty="0" smtClean="0">
                <a:latin typeface="Helvetica"/>
                <a:cs typeface="Helvetica"/>
              </a:rPr>
              <a:t>sun – still as issue</a:t>
            </a:r>
          </a:p>
          <a:p>
            <a:r>
              <a:rPr lang="en-US" i="1" dirty="0" smtClean="0">
                <a:latin typeface="Helvetica"/>
                <a:cs typeface="Helvetica"/>
              </a:rPr>
              <a:t>Durability – so far so good, including battery life</a:t>
            </a:r>
          </a:p>
          <a:p>
            <a:r>
              <a:rPr lang="en-US" i="1" dirty="0">
                <a:latin typeface="Helvetica"/>
                <a:cs typeface="Helvetica"/>
              </a:rPr>
              <a:t>Ease of </a:t>
            </a:r>
            <a:r>
              <a:rPr lang="en-US" i="1" dirty="0" smtClean="0">
                <a:latin typeface="Helvetica"/>
                <a:cs typeface="Helvetica"/>
              </a:rPr>
              <a:t>use – faster than writing</a:t>
            </a:r>
          </a:p>
          <a:p>
            <a:r>
              <a:rPr lang="en-US" i="1" dirty="0">
                <a:latin typeface="Helvetica"/>
                <a:cs typeface="Helvetica"/>
              </a:rPr>
              <a:t>Connectivity with </a:t>
            </a:r>
            <a:r>
              <a:rPr lang="en-US" i="1" dirty="0" smtClean="0">
                <a:latin typeface="Helvetica"/>
                <a:cs typeface="Helvetica"/>
              </a:rPr>
              <a:t>Excel, </a:t>
            </a:r>
            <a:r>
              <a:rPr lang="en-US" i="1" dirty="0">
                <a:latin typeface="Helvetica"/>
                <a:cs typeface="Helvetica"/>
              </a:rPr>
              <a:t>Google </a:t>
            </a:r>
            <a:r>
              <a:rPr lang="en-US" i="1" dirty="0" smtClean="0">
                <a:latin typeface="Helvetica"/>
                <a:cs typeface="Helvetica"/>
              </a:rPr>
              <a:t>Maps, processing applications</a:t>
            </a:r>
          </a:p>
          <a:p>
            <a:r>
              <a:rPr lang="en-US" i="1" dirty="0" smtClean="0">
                <a:latin typeface="Helvetica"/>
                <a:cs typeface="Helvetica"/>
              </a:rPr>
              <a:t>Real (or near-real) Time feedback for students</a:t>
            </a:r>
            <a:endParaRPr lang="en-US" i="1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2206" y="9144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Wyoming,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854" y="8002435"/>
            <a:ext cx="11671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Helvetica"/>
                <a:cs typeface="Helvetica"/>
              </a:rPr>
              <a:t>Please use the App and provide us with feedback!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u="sng" dirty="0" smtClean="0">
                <a:latin typeface="Helvetica"/>
                <a:cs typeface="Helvetica"/>
              </a:rPr>
              <a:t>http://</a:t>
            </a:r>
            <a:r>
              <a:rPr lang="en-US" u="sng" dirty="0" err="1" smtClean="0">
                <a:latin typeface="Helvetica"/>
                <a:cs typeface="Helvetica"/>
              </a:rPr>
              <a:t>sites.lafayette.edu/geofieldbook</a:t>
            </a:r>
            <a:r>
              <a:rPr lang="en-US" u="sng" dirty="0" smtClean="0">
                <a:latin typeface="Helvetica"/>
                <a:cs typeface="Helvetica"/>
              </a:rPr>
              <a:t>/</a:t>
            </a:r>
            <a:endParaRPr lang="en-US" u="sng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228600"/>
            <a:ext cx="12192000" cy="914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8607" y="1556992"/>
            <a:ext cx="975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Helvetica"/>
                <a:cs typeface="Helvetica"/>
              </a:rPr>
              <a:t>Demonstration &amp; Questions</a:t>
            </a:r>
            <a:endParaRPr lang="en-US" sz="4000" i="1" dirty="0"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4000" y="6867525"/>
            <a:ext cx="12496800" cy="2200275"/>
          </a:xfrm>
        </p:spPr>
        <p:txBody>
          <a:bodyPr/>
          <a:lstStyle/>
          <a:p>
            <a:r>
              <a:rPr lang="en-US" i="1" u="sng" dirty="0"/>
              <a:t>Interdisciplinary Development Project </a:t>
            </a:r>
            <a:endParaRPr lang="en-US" i="1" u="sng" dirty="0" smtClean="0"/>
          </a:p>
          <a:p>
            <a:endParaRPr lang="en-US" i="1" dirty="0" smtClean="0"/>
          </a:p>
          <a:p>
            <a:r>
              <a:rPr lang="en-US" i="1" dirty="0" smtClean="0"/>
              <a:t>Lawrence </a:t>
            </a:r>
            <a:r>
              <a:rPr lang="en-US" i="1" dirty="0" err="1" smtClean="0"/>
              <a:t>Malinconico</a:t>
            </a:r>
            <a:r>
              <a:rPr lang="en-US" i="1" dirty="0" smtClean="0"/>
              <a:t>, David </a:t>
            </a:r>
            <a:r>
              <a:rPr lang="en-US" i="1" dirty="0" err="1" smtClean="0"/>
              <a:t>Sunderlin</a:t>
            </a:r>
            <a:r>
              <a:rPr lang="en-US" i="1" dirty="0" smtClean="0"/>
              <a:t> &amp; Chun</a:t>
            </a:r>
            <a:r>
              <a:rPr lang="en-US" i="1" dirty="0"/>
              <a:t>-</a:t>
            </a:r>
            <a:r>
              <a:rPr lang="en-US" i="1" dirty="0" err="1"/>
              <a:t>wai</a:t>
            </a:r>
            <a:r>
              <a:rPr lang="en-US" i="1" dirty="0"/>
              <a:t> </a:t>
            </a:r>
            <a:r>
              <a:rPr lang="en-US" i="1" dirty="0" err="1" smtClean="0"/>
              <a:t>Liew</a:t>
            </a:r>
            <a:endParaRPr lang="en-US" i="1" dirty="0" smtClean="0"/>
          </a:p>
          <a:p>
            <a:r>
              <a:rPr lang="en-US" i="1" dirty="0" smtClean="0"/>
              <a:t>Geology &amp; Environmental Geosciences, Computer Science</a:t>
            </a:r>
            <a:endParaRPr lang="en-US" i="1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270000" y="5354638"/>
            <a:ext cx="10464800" cy="1422400"/>
          </a:xfrm>
        </p:spPr>
        <p:txBody>
          <a:bodyPr/>
          <a:lstStyle/>
          <a:p>
            <a:r>
              <a:rPr lang="en-US" sz="6600" i="1" dirty="0" err="1" smtClean="0"/>
              <a:t>GeoFieldBook</a:t>
            </a:r>
            <a:r>
              <a:rPr lang="en-US" sz="6600" i="1" dirty="0" smtClean="0"/>
              <a:t> </a:t>
            </a:r>
            <a:r>
              <a:rPr lang="en-US" sz="6600" i="1" dirty="0"/>
              <a:t>App for </a:t>
            </a:r>
            <a:r>
              <a:rPr lang="en-US" sz="6600" i="1" dirty="0" err="1"/>
              <a:t>iPad</a:t>
            </a:r>
            <a:endParaRPr lang="en-US" sz="6600" i="1" dirty="0"/>
          </a:p>
        </p:txBody>
      </p:sp>
      <p:pic>
        <p:nvPicPr>
          <p:cNvPr id="7" name="Picture 6" descr="Title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5" y="708264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140200" y="92202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Wyoming, 2011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78" y="708264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126435" tIns="72248" rIns="126435" bIns="72248" numCol="1" anchor="ctr" anchorCtr="0" compatLnSpc="1">
            <a:prstTxWarp prst="textNoShape">
              <a:avLst/>
            </a:prstTxWarp>
          </a:bodyPr>
          <a:lstStyle/>
          <a:p>
            <a:pPr defTabSz="649288"/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Program Background</a:t>
            </a:r>
            <a:endParaRPr lang="en-US" sz="4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3999" y="1981199"/>
            <a:ext cx="12467125" cy="7449709"/>
          </a:xfrm>
        </p:spPr>
        <p:txBody>
          <a:bodyPr lIns="126435" tIns="72248" rIns="126435" bIns="72248" anchor="t"/>
          <a:lstStyle/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One-year integrated </a:t>
            </a:r>
            <a:r>
              <a:rPr lang="en-US" sz="32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Sed/Strat</a:t>
            </a: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&amp; Structure/Tectonics course.</a:t>
            </a:r>
            <a:endParaRPr lang="en-US" sz="32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32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No field camp requirement</a:t>
            </a:r>
            <a:endParaRPr lang="en-US" sz="3200" i="1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32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“Capstone” project mid-way through second semester to Sheep Mountain Wyoming.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Strat</a:t>
            </a: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Section and formation descriptions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Measured deformation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Broader tectonic context: </a:t>
            </a:r>
            <a:r>
              <a:rPr lang="en-US" sz="32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Laramide</a:t>
            </a:r>
            <a:endParaRPr lang="en-US" sz="32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32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Product: 50+ page </a:t>
            </a:r>
            <a:r>
              <a:rPr lang="en-US" sz="3200" i="1" u="sng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Geologic History</a:t>
            </a: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Report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Map &amp; cross-section (Illustrator)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Depositional &amp; Deformational History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Stress analysis</a:t>
            </a:r>
          </a:p>
          <a:p>
            <a:pPr lvl="1" defTabSz="649288">
              <a:lnSpc>
                <a:spcPct val="80000"/>
              </a:lnSpc>
              <a:spcBef>
                <a:spcPts val="400"/>
              </a:spcBef>
            </a:pPr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Tectonic Context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3279438" y="3279775"/>
            <a:ext cx="3416300" cy="4572000"/>
            <a:chOff x="441" y="88"/>
            <a:chExt cx="269" cy="360"/>
          </a:xfrm>
        </p:grpSpPr>
        <p:pic>
          <p:nvPicPr>
            <p:cNvPr id="5124" name="Picture 4" descr="image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7" y="94"/>
              <a:ext cx="259" cy="34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512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" y="88"/>
              <a:ext cx="269" cy="360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8280400" y="94458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Wyoming, 2010</a:t>
            </a:r>
          </a:p>
        </p:txBody>
      </p:sp>
      <p:pic>
        <p:nvPicPr>
          <p:cNvPr id="9" name="Picture 8" descr="Emi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273" y="6082006"/>
            <a:ext cx="4264245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126435" tIns="72248" rIns="126435" bIns="72248" numCol="1" anchor="ctr" anchorCtr="0" compatLnSpc="1">
            <a:prstTxWarp prst="textNoShape">
              <a:avLst/>
            </a:prstTxWarp>
          </a:bodyPr>
          <a:lstStyle/>
          <a:p>
            <a:pPr defTabSz="649288"/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Rationale for App Development</a:t>
            </a:r>
            <a:endParaRPr lang="en-US" sz="4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1981200"/>
            <a:ext cx="7415213" cy="6502400"/>
          </a:xfrm>
        </p:spPr>
        <p:txBody>
          <a:bodyPr lIns="126435" tIns="72248" rIns="126435" bIns="72248" anchor="t"/>
          <a:lstStyle/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While Geology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is a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field science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interpretation has become very digital.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2800" i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Question is how to bridge analog field methods with digital processing?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28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Observed geological mapping packages – but they were too “black box” for learning and not particularly stable and the platforms were too bulky</a:t>
            </a:r>
            <a:endParaRPr lang="en-US" sz="2800" i="1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28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Evolved from discussions with</a:t>
            </a:r>
            <a:r>
              <a:rPr lang="en-US" sz="2800" i="1" dirty="0" smtClean="0">
                <a:solidFill>
                  <a:srgbClr val="888888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Professors David </a:t>
            </a:r>
            <a:r>
              <a:rPr lang="en-US" sz="28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Sunderlin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and John Wilson in Geology and then with Professor Chun-</a:t>
            </a:r>
            <a:r>
              <a:rPr lang="en-US" sz="28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wai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Liew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in Computer Science</a:t>
            </a: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endParaRPr lang="en-US" sz="28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400"/>
              </a:spcBef>
            </a:pPr>
            <a:r>
              <a:rPr lang="en-US" sz="2800" i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Acknowledgements: NSF, Provost’s Office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78738" y="2162175"/>
            <a:ext cx="5105400" cy="6819900"/>
            <a:chOff x="0" y="0"/>
            <a:chExt cx="402" cy="537"/>
          </a:xfrm>
        </p:grpSpPr>
        <p:pic>
          <p:nvPicPr>
            <p:cNvPr id="5124" name="Picture 4" descr="image1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7"/>
              <a:ext cx="384" cy="512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512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02" cy="537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797800" y="91440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Wyoming, 2010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>
            <a:alphaModFix amt="63000"/>
          </a:blip>
          <a:srcRect/>
          <a:stretch>
            <a:fillRect/>
          </a:stretch>
        </p:blipFill>
        <p:spPr bwMode="auto">
          <a:xfrm>
            <a:off x="330200" y="228600"/>
            <a:ext cx="12192000" cy="914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44395" y="2071390"/>
            <a:ext cx="6793439" cy="5910871"/>
          </a:xfrm>
          <a:ln/>
        </p:spPr>
        <p:txBody>
          <a:bodyPr anchor="t"/>
          <a:lstStyle/>
          <a:p>
            <a:pPr marL="889000"/>
            <a:r>
              <a:rPr lang="en-US" sz="4000" i="1" dirty="0">
                <a:solidFill>
                  <a:schemeClr val="tx1"/>
                </a:solidFill>
                <a:latin typeface="Helvetica"/>
                <a:cs typeface="Helvetica"/>
              </a:rPr>
              <a:t>Pedagogical value in guiding field observations </a:t>
            </a:r>
          </a:p>
          <a:p>
            <a:pPr marL="889000"/>
            <a:r>
              <a:rPr lang="en-US" sz="4000" i="1" dirty="0">
                <a:solidFill>
                  <a:schemeClr val="tx1"/>
                </a:solidFill>
                <a:latin typeface="Helvetica"/>
                <a:cs typeface="Helvetica"/>
              </a:rPr>
              <a:t>Speedy data collection -- more time for synthesis</a:t>
            </a:r>
          </a:p>
          <a:p>
            <a:pPr marL="889000"/>
            <a:r>
              <a:rPr lang="en-US" sz="4000" i="1" dirty="0">
                <a:solidFill>
                  <a:schemeClr val="tx1"/>
                </a:solidFill>
                <a:latin typeface="Helvetica"/>
                <a:cs typeface="Helvetica"/>
              </a:rPr>
              <a:t>Smooth &amp; accurate data transfer into mapping</a:t>
            </a:r>
            <a:r>
              <a:rPr lang="en-US" sz="4000" i="1" dirty="0" smtClean="0">
                <a:solidFill>
                  <a:schemeClr val="tx1"/>
                </a:solidFill>
                <a:latin typeface="Helvetica"/>
                <a:cs typeface="Helvetica"/>
              </a:rPr>
              <a:t> &amp; processing programs</a:t>
            </a:r>
            <a:endParaRPr lang="en-US" sz="4000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alphaModFix amt="63000"/>
          </a:blip>
          <a:srcRect/>
          <a:stretch>
            <a:fillRect/>
          </a:stretch>
        </p:blipFill>
        <p:spPr bwMode="auto">
          <a:xfrm>
            <a:off x="330200" y="228600"/>
            <a:ext cx="12192000" cy="9144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4559" y="1829522"/>
            <a:ext cx="6813598" cy="6193072"/>
          </a:xfrm>
          <a:ln/>
        </p:spPr>
        <p:txBody>
          <a:bodyPr anchor="t"/>
          <a:lstStyle/>
          <a:p>
            <a:pPr marL="889000"/>
            <a:r>
              <a:rPr lang="en-US" sz="4000" i="1" dirty="0">
                <a:latin typeface="Helvetica"/>
                <a:cs typeface="Helvetica"/>
              </a:rPr>
              <a:t>Increase iterative mapping/hypothesis capabilities in the field</a:t>
            </a:r>
          </a:p>
          <a:p>
            <a:pPr marL="889000"/>
            <a:r>
              <a:rPr lang="en-US" sz="4000" i="1" dirty="0">
                <a:latin typeface="Helvetica"/>
                <a:cs typeface="Helvetica"/>
              </a:rPr>
              <a:t>Introduce </a:t>
            </a:r>
            <a:r>
              <a:rPr lang="en-US" sz="4000" i="1" dirty="0" err="1">
                <a:latin typeface="Helvetica"/>
                <a:cs typeface="Helvetica"/>
              </a:rPr>
              <a:t>stratigraphic</a:t>
            </a:r>
            <a:r>
              <a:rPr lang="en-US" sz="4000" i="1" dirty="0">
                <a:latin typeface="Helvetica"/>
                <a:cs typeface="Helvetica"/>
              </a:rPr>
              <a:t> data acquisition</a:t>
            </a:r>
          </a:p>
          <a:p>
            <a:pPr marL="889000"/>
            <a:r>
              <a:rPr lang="en-US" sz="4000" i="1" dirty="0">
                <a:latin typeface="Helvetica"/>
                <a:cs typeface="Helvetica"/>
              </a:rPr>
              <a:t>Explore pedagogy of real-time data acquisition &amp; analysis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126435" tIns="72248" rIns="126435" bIns="72248" numCol="1" anchor="ctr" anchorCtr="0" compatLnSpc="1">
            <a:prstTxWarp prst="textNoShape">
              <a:avLst/>
            </a:prstTxWarp>
          </a:bodyPr>
          <a:lstStyle/>
          <a:p>
            <a:pPr defTabSz="649288"/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Objectives</a:t>
            </a:r>
            <a:endParaRPr lang="en-US" sz="4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0" y="1763713"/>
            <a:ext cx="12496800" cy="3549650"/>
          </a:xfrm>
        </p:spPr>
        <p:txBody>
          <a:bodyPr lIns="126435" tIns="72248" rIns="126435" bIns="72248" anchor="t"/>
          <a:lstStyle/>
          <a:p>
            <a:pPr defTabSz="649288">
              <a:lnSpc>
                <a:spcPct val="80000"/>
              </a:lnSpc>
              <a:spcBef>
                <a:spcPts val="500"/>
              </a:spcBef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To develop a digital method of recording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field data – </a:t>
            </a:r>
            <a:r>
              <a:rPr lang="en-US" sz="28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GeoFieldBook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App </a:t>
            </a:r>
          </a:p>
          <a:p>
            <a:pPr defTabSz="649288">
              <a:lnSpc>
                <a:spcPct val="80000"/>
              </a:lnSpc>
              <a:spcBef>
                <a:spcPts val="500"/>
              </a:spcBef>
            </a:pPr>
            <a:endParaRPr lang="en-US" sz="28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5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Use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rapidly evolving tablet technology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that could mimic, and possibly replace the use of traditional field notebooks.</a:t>
            </a:r>
          </a:p>
          <a:p>
            <a:pPr lvl="1" defTabSz="649288">
              <a:lnSpc>
                <a:spcPct val="80000"/>
              </a:lnSpc>
              <a:spcBef>
                <a:spcPts val="5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2n &amp; 3rd-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generation Apple </a:t>
            </a:r>
            <a:r>
              <a:rPr lang="en-US" sz="2800" i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iPad</a:t>
            </a:r>
            <a:endParaRPr lang="en-US" sz="2800" i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1" defTabSz="649288">
              <a:lnSpc>
                <a:spcPct val="80000"/>
              </a:lnSpc>
              <a:spcBef>
                <a:spcPts val="500"/>
              </a:spcBef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Android-based tablets (perhaps)</a:t>
            </a:r>
          </a:p>
          <a:p>
            <a:pPr defTabSz="649288">
              <a:lnSpc>
                <a:spcPct val="80000"/>
              </a:lnSpc>
              <a:spcBef>
                <a:spcPts val="500"/>
              </a:spcBef>
            </a:pPr>
            <a:endParaRPr lang="en-US" sz="2800" i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defTabSz="649288">
              <a:lnSpc>
                <a:spcPct val="80000"/>
              </a:lnSpc>
              <a:spcBef>
                <a:spcPts val="500"/>
              </a:spcBef>
            </a:pPr>
            <a:r>
              <a:rPr lang="en-US" sz="2800" i="1" dirty="0">
                <a:solidFill>
                  <a:srgbClr val="BA120A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Record ---&gt; Transcribe ---&gt; Excel &amp; Google Earth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---&gt; Geologic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map &amp;</a:t>
            </a:r>
          </a:p>
          <a:p>
            <a:pPr defTabSz="649288">
              <a:lnSpc>
                <a:spcPct val="80000"/>
              </a:lnSpc>
              <a:spcBef>
                <a:spcPts val="500"/>
              </a:spcBef>
              <a:buNone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															     Interpretation</a:t>
            </a:r>
            <a:endParaRPr lang="en-US" sz="2800" i="1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7171" name="Picture 3" descr="imag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5181600"/>
            <a:ext cx="5326062" cy="399573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1200" y="9220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Geology 317, eastern Pennsylvania, 2011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816600" y="5410200"/>
            <a:ext cx="4581525" cy="2743200"/>
            <a:chOff x="0" y="0"/>
            <a:chExt cx="361" cy="281"/>
          </a:xfrm>
        </p:grpSpPr>
        <p:pic>
          <p:nvPicPr>
            <p:cNvPr id="7" name="Picture 4" descr="image3-smal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" y="7"/>
              <a:ext cx="343" cy="25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61" cy="281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grpSp>
        <p:nvGrpSpPr>
          <p:cNvPr id="9" name="Group 6"/>
          <p:cNvGrpSpPr>
            <a:grpSpLocks noChangeAspect="1"/>
          </p:cNvGrpSpPr>
          <p:nvPr/>
        </p:nvGrpSpPr>
        <p:grpSpPr bwMode="auto">
          <a:xfrm>
            <a:off x="9321800" y="7010400"/>
            <a:ext cx="3521742" cy="2743200"/>
            <a:chOff x="0" y="0"/>
            <a:chExt cx="361" cy="281"/>
          </a:xfrm>
        </p:grpSpPr>
        <p:pic>
          <p:nvPicPr>
            <p:cNvPr id="10" name="Picture 7" descr="image4-small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" y="7"/>
              <a:ext cx="344" cy="25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61" cy="281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cxnSp>
        <p:nvCxnSpPr>
          <p:cNvPr id="13" name="Straight Arrow Connector 12"/>
          <p:cNvCxnSpPr/>
          <p:nvPr/>
        </p:nvCxnSpPr>
        <p:spPr bwMode="auto">
          <a:xfrm>
            <a:off x="8636000" y="6781800"/>
            <a:ext cx="1295400" cy="685800"/>
          </a:xfrm>
          <a:prstGeom prst="straightConnector1">
            <a:avLst/>
          </a:prstGeom>
          <a:solidFill>
            <a:srgbClr val="095CC4"/>
          </a:solidFill>
          <a:ln w="127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5105400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65187" y="268288"/>
            <a:ext cx="11053763" cy="1216025"/>
          </a:xfrm>
        </p:spPr>
        <p:txBody>
          <a:bodyPr lIns="126435" tIns="72248" rIns="126435" bIns="72248"/>
          <a:lstStyle/>
          <a:p>
            <a:pPr defTabSz="649288"/>
            <a:r>
              <a:rPr lang="en-US" sz="40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What the App Does &amp; Advantages</a:t>
            </a:r>
            <a:endParaRPr lang="en-US" sz="40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1371600"/>
            <a:ext cx="11361737" cy="6657975"/>
          </a:xfrm>
        </p:spPr>
        <p:txBody>
          <a:bodyPr lIns="126435" tIns="72248" rIns="126435" bIns="72248" anchor="t"/>
          <a:lstStyle/>
          <a:p>
            <a:pPr marL="104775" indent="-104775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Automatic logging of </a:t>
            </a:r>
            <a:endParaRPr lang="en-US" sz="2800" i="1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4025" lvl="1" indent="-73025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location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information from the built-in </a:t>
            </a:r>
            <a:r>
              <a:rPr lang="en-US" sz="2800" i="1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gps</a:t>
            </a:r>
            <a:endParaRPr lang="en-US" sz="2800" i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4025" lvl="1" indent="-73025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date and time</a:t>
            </a:r>
          </a:p>
          <a:p>
            <a:pPr marL="454025" lvl="1" indent="-73025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control on what data should be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collected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- especially important for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students (minimize missing data in data set) </a:t>
            </a:r>
            <a:endParaRPr lang="en-US" sz="2800" i="1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104775" indent="-104775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Imaging of each field location using the integrated </a:t>
            </a:r>
            <a:r>
              <a:rPr lang="en-US" sz="2800" i="1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iPad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camera.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454025" lvl="1" indent="-73025" defTabSz="649288">
              <a:spcBef>
                <a:spcPts val="6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images are geo-registered using the </a:t>
            </a:r>
            <a:r>
              <a:rPr lang="en-US" sz="2800" i="1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gps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data and linked to record</a:t>
            </a:r>
            <a:endParaRPr lang="en-US" sz="2800" i="1" dirty="0"/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3835400" y="5715000"/>
            <a:ext cx="2362200" cy="1524000"/>
          </a:xfrm>
          <a:prstGeom prst="rect">
            <a:avLst/>
          </a:prstGeom>
          <a:solidFill>
            <a:srgbClr val="000000">
              <a:alpha val="0"/>
            </a:srgbClr>
          </a:solidFill>
          <a:ln w="22577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5638800"/>
            <a:ext cx="5729288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573713" y="5995988"/>
            <a:ext cx="1766887" cy="23812"/>
          </a:xfrm>
          <a:prstGeom prst="line">
            <a:avLst/>
          </a:prstGeom>
          <a:noFill/>
          <a:ln w="36124" cap="flat" cmpd="sng">
            <a:solidFill>
              <a:srgbClr val="FF0000"/>
            </a:solidFill>
            <a:prstDash val="solid"/>
            <a:round/>
            <a:headEnd/>
            <a:tailEnd type="arrow" w="lg" len="lg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235200" y="7315200"/>
            <a:ext cx="3810000" cy="2286000"/>
          </a:xfrm>
          <a:prstGeom prst="rect">
            <a:avLst/>
          </a:prstGeom>
          <a:solidFill>
            <a:srgbClr val="000000">
              <a:alpha val="0"/>
            </a:srgbClr>
          </a:solidFill>
          <a:ln w="22577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2082800" y="5486400"/>
            <a:ext cx="1981200" cy="1828800"/>
          </a:xfrm>
          <a:prstGeom prst="rect">
            <a:avLst/>
          </a:prstGeom>
          <a:solidFill>
            <a:srgbClr val="000000">
              <a:alpha val="0"/>
            </a:srgbClr>
          </a:solidFill>
          <a:ln w="22577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animBg="1"/>
      <p:bldP spid="9225" grpId="1" animBg="1"/>
      <p:bldP spid="922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974725" y="649288"/>
            <a:ext cx="11053763" cy="1216025"/>
          </a:xfrm>
        </p:spPr>
        <p:txBody>
          <a:bodyPr lIns="126435" tIns="72248" rIns="126435" bIns="72248"/>
          <a:lstStyle/>
          <a:p>
            <a:pPr defTabSz="649288"/>
            <a:r>
              <a:rPr lang="en-US" sz="40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Advantages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7788" y="1865313"/>
            <a:ext cx="10680700" cy="3119437"/>
          </a:xfrm>
        </p:spPr>
        <p:txBody>
          <a:bodyPr lIns="126435" tIns="72248" rIns="126435" bIns="72248" anchor="t"/>
          <a:lstStyle/>
          <a:p>
            <a:pPr marL="88900" indent="-889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Different screens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have </a:t>
            </a: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inputs for all of the information that should be recorded for a given type of location (contacts, faults, bedding, lithology, etc.).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marL="628650" lvl="1" indent="-24765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4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With </a:t>
            </a:r>
            <a:r>
              <a:rPr lang="en-US" sz="24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blank pages in a traditional field book, students often forget to record some important information.</a:t>
            </a:r>
          </a:p>
          <a:p>
            <a:pPr marL="88900" indent="-88900" defTabSz="649288">
              <a:spcBef>
                <a:spcPts val="700"/>
              </a:spcBef>
              <a:buClr>
                <a:srgbClr val="000000"/>
              </a:buClr>
              <a:buFont typeface="ArialMT" charset="0"/>
              <a:buChar char="•"/>
            </a:pPr>
            <a:r>
              <a:rPr lang="en-US" sz="2800" i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Pull-down menus with pre-loaded information reduces errors and </a:t>
            </a:r>
            <a:r>
              <a:rPr lang="en-US" sz="2800" i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standardizes format that allows for easier data sharing</a:t>
            </a:r>
            <a:endParaRPr lang="en-US" sz="2800" i="1" dirty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5562600"/>
            <a:ext cx="3668233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374" y="5562600"/>
            <a:ext cx="4008826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5562600"/>
            <a:ext cx="4876800" cy="36576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 bwMode="auto">
          <a:xfrm>
            <a:off x="5892800" y="5943600"/>
            <a:ext cx="914400" cy="2286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>
            <a:off x="2692400" y="6019800"/>
            <a:ext cx="3048000" cy="1588"/>
          </a:xfrm>
          <a:prstGeom prst="straightConnector1">
            <a:avLst/>
          </a:prstGeom>
          <a:solidFill>
            <a:srgbClr val="095CC4"/>
          </a:solidFill>
          <a:ln w="190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arrow"/>
          </a:ln>
          <a:effectLst/>
        </p:spPr>
      </p:cxnSp>
      <p:sp>
        <p:nvSpPr>
          <p:cNvPr id="14" name="Frame 13"/>
          <p:cNvSpPr/>
          <p:nvPr/>
        </p:nvSpPr>
        <p:spPr bwMode="auto">
          <a:xfrm>
            <a:off x="6197600" y="6400800"/>
            <a:ext cx="9144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188200" y="6172200"/>
            <a:ext cx="2743200" cy="228600"/>
          </a:xfrm>
          <a:prstGeom prst="straightConnector1">
            <a:avLst/>
          </a:prstGeom>
          <a:solidFill>
            <a:srgbClr val="095CC4"/>
          </a:solidFill>
          <a:ln w="22225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853</Words>
  <Application>Microsoft Macintosh PowerPoint</Application>
  <PresentationFormat>Custom</PresentationFormat>
  <Paragraphs>111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Using iPads in the Field</vt:lpstr>
      <vt:lpstr>GeoFieldBook App for iPad</vt:lpstr>
      <vt:lpstr>Program Background</vt:lpstr>
      <vt:lpstr>Rationale for App Development</vt:lpstr>
      <vt:lpstr>PowerPoint Presentation</vt:lpstr>
      <vt:lpstr>PowerPoint Presentation</vt:lpstr>
      <vt:lpstr>Objectives</vt:lpstr>
      <vt:lpstr>What the App Does &amp; Advantages</vt:lpstr>
      <vt:lpstr>Advantages</vt:lpstr>
      <vt:lpstr>Advantages (integration with other Apps)</vt:lpstr>
      <vt:lpstr>How to get the GeoFieldBook App </vt:lpstr>
      <vt:lpstr>Next Generation Enhancements</vt:lpstr>
      <vt:lpstr>iPad Configuration</vt:lpstr>
      <vt:lpstr>Continued Field Testing &amp; Evaluation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GeoData App for iPad</dc:title>
  <cp:lastModifiedBy>koconnell</cp:lastModifiedBy>
  <cp:revision>42</cp:revision>
  <dcterms:created xsi:type="dcterms:W3CDTF">2012-07-18T21:08:20Z</dcterms:created>
  <dcterms:modified xsi:type="dcterms:W3CDTF">2012-07-19T12:55:41Z</dcterms:modified>
</cp:coreProperties>
</file>