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314" r:id="rId2"/>
    <p:sldId id="343" r:id="rId3"/>
    <p:sldId id="335" r:id="rId4"/>
    <p:sldId id="337" r:id="rId5"/>
    <p:sldId id="336" r:id="rId6"/>
    <p:sldId id="339" r:id="rId7"/>
    <p:sldId id="349" r:id="rId8"/>
    <p:sldId id="350" r:id="rId9"/>
    <p:sldId id="352" r:id="rId10"/>
    <p:sldId id="371" r:id="rId11"/>
    <p:sldId id="353" r:id="rId12"/>
    <p:sldId id="354" r:id="rId13"/>
    <p:sldId id="355" r:id="rId14"/>
    <p:sldId id="356" r:id="rId15"/>
    <p:sldId id="357" r:id="rId16"/>
    <p:sldId id="358" r:id="rId17"/>
    <p:sldId id="359" r:id="rId18"/>
    <p:sldId id="360" r:id="rId19"/>
    <p:sldId id="361" r:id="rId20"/>
    <p:sldId id="362" r:id="rId21"/>
    <p:sldId id="364" r:id="rId22"/>
    <p:sldId id="365" r:id="rId23"/>
    <p:sldId id="366" r:id="rId24"/>
    <p:sldId id="367" r:id="rId25"/>
    <p:sldId id="368" r:id="rId26"/>
    <p:sldId id="369" r:id="rId27"/>
    <p:sldId id="370" r:id="rId28"/>
    <p:sldId id="340" r:id="rId29"/>
    <p:sldId id="351" r:id="rId30"/>
    <p:sldId id="374" r:id="rId31"/>
    <p:sldId id="376" r:id="rId32"/>
    <p:sldId id="375" r:id="rId33"/>
    <p:sldId id="372" r:id="rId34"/>
    <p:sldId id="377" r:id="rId35"/>
    <p:sldId id="329" r:id="rId36"/>
    <p:sldId id="330" r:id="rId37"/>
    <p:sldId id="331" r:id="rId38"/>
    <p:sldId id="33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7" autoAdjust="0"/>
  </p:normalViewPr>
  <p:slideViewPr>
    <p:cSldViewPr snapToGrid="0">
      <p:cViewPr varScale="1">
        <p:scale>
          <a:sx n="56" d="100"/>
          <a:sy n="56" d="100"/>
        </p:scale>
        <p:origin x="-816" y="-96"/>
      </p:cViewPr>
      <p:guideLst>
        <p:guide orient="horz" pos="2160"/>
        <p:guide pos="2880"/>
      </p:guideLst>
    </p:cSldViewPr>
  </p:slideViewPr>
  <p:outlineViewPr>
    <p:cViewPr>
      <p:scale>
        <a:sx n="33" d="100"/>
        <a:sy n="33" d="100"/>
      </p:scale>
      <p:origin x="0" y="2230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760" y="8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940300" cy="322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0005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DC20B97-5C11-4E93-8CDC-65C70E46C2F1}" type="slidenum">
              <a:rPr lang="en-US"/>
              <a:pPr>
                <a:defRPr/>
              </a:pPr>
              <a:t>‹#›</a:t>
            </a:fld>
            <a:endParaRPr lang="en-US"/>
          </a:p>
        </p:txBody>
      </p:sp>
    </p:spTree>
    <p:extLst>
      <p:ext uri="{BB962C8B-B14F-4D97-AF65-F5344CB8AC3E}">
        <p14:creationId xmlns:p14="http://schemas.microsoft.com/office/powerpoint/2010/main" val="2851486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AE96024A-E320-48A3-978E-77A12015763F}" type="slidenum">
              <a:rPr lang="en-US"/>
              <a:pPr eaLnBrk="1" hangingPunct="1"/>
              <a:t>1</a:t>
            </a:fld>
            <a:endParaRPr lang="en-US"/>
          </a:p>
        </p:txBody>
      </p:sp>
      <p:sp>
        <p:nvSpPr>
          <p:cNvPr id="28675" name="Rectangle 2"/>
          <p:cNvSpPr>
            <a:spLocks noGrp="1" noRot="1" noChangeAspect="1" noChangeArrowheads="1" noTextEdit="1"/>
          </p:cNvSpPr>
          <p:nvPr>
            <p:ph type="sldImg"/>
          </p:nvPr>
        </p:nvSpPr>
        <p:spPr>
          <a:xfrm>
            <a:off x="1295400" y="685800"/>
            <a:ext cx="4267200" cy="3200400"/>
          </a:xfrm>
          <a:ln/>
        </p:spPr>
      </p:sp>
      <p:sp>
        <p:nvSpPr>
          <p:cNvPr id="28676" name="Rectangle 3"/>
          <p:cNvSpPr>
            <a:spLocks noGrp="1" noChangeArrowheads="1"/>
          </p:cNvSpPr>
          <p:nvPr>
            <p:ph type="body" idx="1"/>
          </p:nvPr>
        </p:nvSpPr>
        <p:spPr>
          <a:xfrm>
            <a:off x="482600" y="4013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sz="1000" dirty="0" smtClean="0">
              <a:ea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462088" y="685800"/>
            <a:ext cx="4302125" cy="3225800"/>
          </a:xfrm>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data for each station is presented in several formats on the web.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1462088" y="685800"/>
            <a:ext cx="4302125" cy="3225800"/>
          </a:xfrm>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For each station, the variation in position is measured in the north-south, east-west and up-down directions.  Note that the data for this station began to be recorded in late 2006 and continue to the present, and that the vertical scales on these graphs are all +/- 20 millimeters.  The slope of the time series is the average velocity in each of these directions.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UNAVCO provides a velocity analysis, or you can analyze the raw data yourself.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xfrm>
            <a:off x="1462088" y="685800"/>
            <a:ext cx="4302125" cy="3225800"/>
          </a:xfrm>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 can plot the horizontal components of station velocity relative to stable North America.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1462088" y="685800"/>
            <a:ext cx="4302125" cy="32258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 add them together to find the total velocity vector...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462088" y="685800"/>
            <a:ext cx="4302125" cy="3225800"/>
          </a:xfrm>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...so a triangle or circle defined at some initial time between the GPS stations...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462088" y="685800"/>
            <a:ext cx="4302125" cy="3225800"/>
          </a:xfrm>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...may be deformed, translated or rotated relative to stable North America.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462088" y="685800"/>
            <a:ext cx="4302125" cy="3225800"/>
          </a:xfrm>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So we represent the velocities relative to one of the three stations, for example station P149, and we subtract the velocity of station P149 from the velocities of the other stations...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462088" y="685800"/>
            <a:ext cx="4302125" cy="3225800"/>
          </a:xfrm>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...re-draw our reference triangle and circle...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xfrm>
            <a:off x="1462088" y="685800"/>
            <a:ext cx="4302125" cy="3225800"/>
          </a:xfrm>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...and use those relative velocities to define the deformed triangle and strain ellipse.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Born out of discussions</a:t>
            </a:r>
            <a:r>
              <a:rPr lang="en-US" baseline="0" dirty="0" smtClean="0"/>
              <a:t> at UNAVCO’s biannual meeting last February.</a:t>
            </a:r>
          </a:p>
          <a:p>
            <a:r>
              <a:rPr lang="en-US" baseline="0" dirty="0" smtClean="0"/>
              <a:t>I am but the mouthpiece and this is a group effort in which I am not the technical expert.</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3</a:t>
            </a:fld>
            <a:endParaRPr lang="en-US"/>
          </a:p>
        </p:txBody>
      </p:sp>
    </p:spTree>
    <p:extLst>
      <p:ext uri="{BB962C8B-B14F-4D97-AF65-F5344CB8AC3E}">
        <p14:creationId xmlns:p14="http://schemas.microsoft.com/office/powerpoint/2010/main" val="373336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462088" y="685800"/>
            <a:ext cx="4302125" cy="3225800"/>
          </a:xfrm>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GPS data allow us to define the average directions of horizontal stretching and shortening.</a:t>
            </a:r>
          </a:p>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462088" y="685800"/>
            <a:ext cx="4302125" cy="3225800"/>
          </a:xfrm>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So one would expect that normal faults oriented perpendicular to the stretching direction might be active...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462088" y="685800"/>
            <a:ext cx="4302125" cy="3225800"/>
          </a:xfrm>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...and reverse faults perpendicular to the shortening direction might be active...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462088" y="685800"/>
            <a:ext cx="4302125" cy="3225800"/>
          </a:xfrm>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...and the orientation of active strike-slip faults can also be predicted.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There will also be an</a:t>
            </a:r>
            <a:r>
              <a:rPr lang="en-US" baseline="0" dirty="0" smtClean="0"/>
              <a:t> Instructor’s Guide to help adoption by others (especially non-geodesists)</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31</a:t>
            </a:fld>
            <a:endParaRPr lang="en-US"/>
          </a:p>
        </p:txBody>
      </p:sp>
    </p:spTree>
    <p:extLst>
      <p:ext uri="{BB962C8B-B14F-4D97-AF65-F5344CB8AC3E}">
        <p14:creationId xmlns:p14="http://schemas.microsoft.com/office/powerpoint/2010/main" val="51714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How quantitative would you like it?</a:t>
            </a:r>
          </a:p>
          <a:p>
            <a:r>
              <a:rPr lang="en-US" dirty="0" smtClean="0"/>
              <a:t>What calculators</a:t>
            </a:r>
            <a:r>
              <a:rPr lang="en-US" baseline="0" dirty="0" smtClean="0"/>
              <a:t> would you want? (</a:t>
            </a:r>
            <a:r>
              <a:rPr lang="en-US" baseline="0" dirty="0" err="1" smtClean="0"/>
              <a:t>Matlab</a:t>
            </a:r>
            <a:r>
              <a:rPr lang="en-US" baseline="0" dirty="0" smtClean="0"/>
              <a:t>? Python?)</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33</a:t>
            </a:fld>
            <a:endParaRPr lang="en-US"/>
          </a:p>
        </p:txBody>
      </p:sp>
    </p:spTree>
    <p:extLst>
      <p:ext uri="{BB962C8B-B14F-4D97-AF65-F5344CB8AC3E}">
        <p14:creationId xmlns:p14="http://schemas.microsoft.com/office/powerpoint/2010/main" val="460834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36</a:t>
            </a:fld>
            <a:endParaRPr lang="en-US"/>
          </a:p>
        </p:txBody>
      </p:sp>
    </p:spTree>
    <p:extLst>
      <p:ext uri="{BB962C8B-B14F-4D97-AF65-F5344CB8AC3E}">
        <p14:creationId xmlns:p14="http://schemas.microsoft.com/office/powerpoint/2010/main" val="414419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4</a:t>
            </a:fld>
            <a:endParaRPr lang="en-US"/>
          </a:p>
        </p:txBody>
      </p:sp>
    </p:spTree>
    <p:extLst>
      <p:ext uri="{BB962C8B-B14F-4D97-AF65-F5344CB8AC3E}">
        <p14:creationId xmlns:p14="http://schemas.microsoft.com/office/powerpoint/2010/main" val="335967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Structural geology naturally focused</a:t>
            </a:r>
            <a:r>
              <a:rPr lang="en-US" baseline="0" dirty="0" smtClean="0"/>
              <a:t> on observable past strain in rocks because that is what we could observe.</a:t>
            </a:r>
          </a:p>
          <a:p>
            <a:r>
              <a:rPr lang="en-US" baseline="0" dirty="0" smtClean="0"/>
              <a:t>NOW however, through GPS, we can measure ongoing strain. For instance, ongoing strain has more real-world applications related to hazards.</a:t>
            </a:r>
          </a:p>
          <a:p>
            <a:r>
              <a:rPr lang="en-US" baseline="0" dirty="0" smtClean="0"/>
              <a:t>This is gradually being integrated into structural texts, but we wanted to develop a module that would allow the classic concepts of translation, rotation, deformation to be addressed with GPS data.</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5</a:t>
            </a:fld>
            <a:endParaRPr lang="en-US"/>
          </a:p>
        </p:txBody>
      </p:sp>
    </p:spTree>
    <p:extLst>
      <p:ext uri="{BB962C8B-B14F-4D97-AF65-F5344CB8AC3E}">
        <p14:creationId xmlns:p14="http://schemas.microsoft.com/office/powerpoint/2010/main" val="16909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Give examples of Vince’s 3</a:t>
            </a:r>
            <a:r>
              <a:rPr lang="en-US" baseline="0" dirty="0" smtClean="0"/>
              <a:t> hours/week plus lab and Phil’s 2 longer classes/week (likely to follow up on this later when he gets to focal mechanisms and field visits.</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6</a:t>
            </a:fld>
            <a:endParaRPr lang="en-US"/>
          </a:p>
        </p:txBody>
      </p:sp>
    </p:spTree>
    <p:extLst>
      <p:ext uri="{BB962C8B-B14F-4D97-AF65-F5344CB8AC3E}">
        <p14:creationId xmlns:p14="http://schemas.microsoft.com/office/powerpoint/2010/main" val="59718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685800"/>
            <a:ext cx="4302125" cy="3225800"/>
          </a:xfrm>
        </p:spPr>
      </p:sp>
      <p:sp>
        <p:nvSpPr>
          <p:cNvPr id="3" name="Notes Placeholder 2"/>
          <p:cNvSpPr>
            <a:spLocks noGrp="1"/>
          </p:cNvSpPr>
          <p:nvPr>
            <p:ph type="body" idx="1"/>
          </p:nvPr>
        </p:nvSpPr>
        <p:spPr/>
        <p:txBody>
          <a:bodyPr/>
          <a:lstStyle/>
          <a:p>
            <a:r>
              <a:rPr lang="en-US" dirty="0" smtClean="0"/>
              <a:t>Scale of triangles we would pick</a:t>
            </a:r>
            <a:r>
              <a:rPr lang="en-US" baseline="0" dirty="0" smtClean="0"/>
              <a:t> would be ~100km or less so calculations can be done in flat Earth, rather than curved. We had a lot of debate about this but decided on flat Earth because it better matches calculation typically found in Structural Geology texts.</a:t>
            </a:r>
            <a:endParaRPr lang="en-US" dirty="0"/>
          </a:p>
        </p:txBody>
      </p:sp>
      <p:sp>
        <p:nvSpPr>
          <p:cNvPr id="4" name="Slide Number Placeholder 3"/>
          <p:cNvSpPr>
            <a:spLocks noGrp="1"/>
          </p:cNvSpPr>
          <p:nvPr>
            <p:ph type="sldNum" sz="quarter" idx="10"/>
          </p:nvPr>
        </p:nvSpPr>
        <p:spPr/>
        <p:txBody>
          <a:bodyPr/>
          <a:lstStyle/>
          <a:p>
            <a:pPr>
              <a:defRPr/>
            </a:pPr>
            <a:fld id="{8DC20B97-5C11-4E93-8CDC-65C70E46C2F1}" type="slidenum">
              <a:rPr lang="en-US" smtClean="0"/>
              <a:pPr>
                <a:defRPr/>
              </a:pPr>
              <a:t>9</a:t>
            </a:fld>
            <a:endParaRPr lang="en-US"/>
          </a:p>
        </p:txBody>
      </p:sp>
    </p:spTree>
    <p:extLst>
      <p:ext uri="{BB962C8B-B14F-4D97-AF65-F5344CB8AC3E}">
        <p14:creationId xmlns:p14="http://schemas.microsoft.com/office/powerpoint/2010/main" val="335967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462088" y="685800"/>
            <a:ext cx="4302125" cy="3225800"/>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There are several geodetic GPS stations operated by PBO in the Tahoe area, spaced between 20 and 50 km apart.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462088" y="685800"/>
            <a:ext cx="4302125" cy="3225800"/>
          </a:xfrm>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Any site you may need to work on in the Tahoe area will be located between three of these stations, and so we can directly measure the present-day strain around the site.  For example, we choose three arbitrary GPS stations and imagine a site in the triangle between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1462088" y="685800"/>
            <a:ext cx="4302125" cy="3225800"/>
          </a:xfrm>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initial location of each GPS station is given on the web to sub-centimeter accuracy.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ster_pag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962354" y="2012056"/>
            <a:ext cx="6181646" cy="580003"/>
          </a:xfrm>
        </p:spPr>
        <p:txBody>
          <a:bodyPr/>
          <a:lstStyle>
            <a:lvl1pPr marL="0" indent="0" algn="ctr">
              <a:buNone/>
              <a:defRPr sz="2800">
                <a:solidFill>
                  <a:srgbClr val="C00000"/>
                </a:solidFill>
                <a:latin typeface="+mn-lt"/>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2954796" y="475437"/>
            <a:ext cx="6189203" cy="1512061"/>
          </a:xfrm>
        </p:spPr>
        <p:txBody>
          <a:bodyPr/>
          <a:lstStyle>
            <a:lvl1pPr algn="ctr">
              <a:defRPr b="1">
                <a:solidFill>
                  <a:schemeClr val="tx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320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C51B285-6F8A-487E-A0F6-4A94EB8ABFF4}" type="slidenum">
              <a:rPr lang="en-US"/>
              <a:pPr>
                <a:defRPr/>
              </a:pPr>
              <a:t>‹#›</a:t>
            </a:fld>
            <a:endParaRPr lang="en-US"/>
          </a:p>
        </p:txBody>
      </p:sp>
    </p:spTree>
    <p:extLst>
      <p:ext uri="{BB962C8B-B14F-4D97-AF65-F5344CB8AC3E}">
        <p14:creationId xmlns:p14="http://schemas.microsoft.com/office/powerpoint/2010/main" val="289890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6C70E63-3CA5-475A-8F5D-97235D8FC3E8}" type="slidenum">
              <a:rPr lang="en-US"/>
              <a:pPr>
                <a:defRPr/>
              </a:pPr>
              <a:t>‹#›</a:t>
            </a:fld>
            <a:endParaRPr lang="en-US"/>
          </a:p>
        </p:txBody>
      </p:sp>
    </p:spTree>
    <p:extLst>
      <p:ext uri="{BB962C8B-B14F-4D97-AF65-F5344CB8AC3E}">
        <p14:creationId xmlns:p14="http://schemas.microsoft.com/office/powerpoint/2010/main" val="425728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9938" y="159181"/>
            <a:ext cx="5834062" cy="673100"/>
          </a:xfrm>
        </p:spPr>
        <p:txBody>
          <a:bodyPr/>
          <a:lstStyle>
            <a:lvl1pPr>
              <a:defRPr sz="3600" b="1">
                <a:latin typeface="+mn-lt"/>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7C1BEFE-DA45-445B-86AB-23DCEB1A0E41}" type="slidenum">
              <a:rPr lang="en-US"/>
              <a:pPr>
                <a:defRPr/>
              </a:pPr>
              <a:t>‹#›</a:t>
            </a:fld>
            <a:endParaRPr lang="en-US"/>
          </a:p>
        </p:txBody>
      </p:sp>
    </p:spTree>
    <p:extLst>
      <p:ext uri="{BB962C8B-B14F-4D97-AF65-F5344CB8AC3E}">
        <p14:creationId xmlns:p14="http://schemas.microsoft.com/office/powerpoint/2010/main" val="3404127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5F6272D-EB8F-4B4F-BDAC-5607FA17DC56}" type="slidenum">
              <a:rPr lang="en-US"/>
              <a:pPr>
                <a:defRPr/>
              </a:pPr>
              <a:t>‹#›</a:t>
            </a:fld>
            <a:endParaRPr lang="en-US"/>
          </a:p>
        </p:txBody>
      </p:sp>
    </p:spTree>
    <p:extLst>
      <p:ext uri="{BB962C8B-B14F-4D97-AF65-F5344CB8AC3E}">
        <p14:creationId xmlns:p14="http://schemas.microsoft.com/office/powerpoint/2010/main" val="398827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atin typeface="+mn-lt"/>
              </a:defRPr>
            </a:lvl1pPr>
          </a:lstStyle>
          <a:p>
            <a:r>
              <a:rPr lang="en-US" dirty="0" smtClean="0"/>
              <a:t>Click to edit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DBB2F85-5169-43C5-B8FE-04C0F1AD6F69}" type="slidenum">
              <a:rPr lang="en-US"/>
              <a:pPr>
                <a:defRPr/>
              </a:pPr>
              <a:t>‹#›</a:t>
            </a:fld>
            <a:endParaRPr lang="en-US"/>
          </a:p>
        </p:txBody>
      </p:sp>
    </p:spTree>
    <p:extLst>
      <p:ext uri="{BB962C8B-B14F-4D97-AF65-F5344CB8AC3E}">
        <p14:creationId xmlns:p14="http://schemas.microsoft.com/office/powerpoint/2010/main" val="400188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B8775C7A-87EF-4614-A170-E1959FCB9AFF}" type="slidenum">
              <a:rPr lang="en-US"/>
              <a:pPr>
                <a:defRPr/>
              </a:pPr>
              <a:t>‹#›</a:t>
            </a:fld>
            <a:endParaRPr lang="en-US"/>
          </a:p>
        </p:txBody>
      </p:sp>
    </p:spTree>
    <p:extLst>
      <p:ext uri="{BB962C8B-B14F-4D97-AF65-F5344CB8AC3E}">
        <p14:creationId xmlns:p14="http://schemas.microsoft.com/office/powerpoint/2010/main" val="279592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9938" y="159181"/>
            <a:ext cx="5834062" cy="673100"/>
          </a:xfrm>
        </p:spPr>
        <p:txBody>
          <a:bodyPr/>
          <a:lstStyle>
            <a:lvl1pPr>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F3720A95-1889-4227-9A19-40400278ACAF}" type="slidenum">
              <a:rPr lang="en-US"/>
              <a:pPr>
                <a:defRPr/>
              </a:pPr>
              <a:t>‹#›</a:t>
            </a:fld>
            <a:endParaRPr lang="en-US"/>
          </a:p>
        </p:txBody>
      </p:sp>
    </p:spTree>
    <p:extLst>
      <p:ext uri="{BB962C8B-B14F-4D97-AF65-F5344CB8AC3E}">
        <p14:creationId xmlns:p14="http://schemas.microsoft.com/office/powerpoint/2010/main" val="19717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E129C5E2-2FA9-47FF-849A-8C718EBAC4FF}" type="slidenum">
              <a:rPr lang="en-US"/>
              <a:pPr>
                <a:defRPr/>
              </a:pPr>
              <a:t>‹#›</a:t>
            </a:fld>
            <a:endParaRPr lang="en-US"/>
          </a:p>
        </p:txBody>
      </p:sp>
    </p:spTree>
    <p:extLst>
      <p:ext uri="{BB962C8B-B14F-4D97-AF65-F5344CB8AC3E}">
        <p14:creationId xmlns:p14="http://schemas.microsoft.com/office/powerpoint/2010/main" val="236871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4AA5BCA-181D-49E9-A2F1-8E07F7D8C0F1}" type="slidenum">
              <a:rPr lang="en-US"/>
              <a:pPr>
                <a:defRPr/>
              </a:pPr>
              <a:t>‹#›</a:t>
            </a:fld>
            <a:endParaRPr lang="en-US"/>
          </a:p>
        </p:txBody>
      </p:sp>
    </p:spTree>
    <p:extLst>
      <p:ext uri="{BB962C8B-B14F-4D97-AF65-F5344CB8AC3E}">
        <p14:creationId xmlns:p14="http://schemas.microsoft.com/office/powerpoint/2010/main" val="89221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4F0C186-2927-49FD-8B9D-F13829E0DDEA}" type="slidenum">
              <a:rPr lang="en-US"/>
              <a:pPr>
                <a:defRPr/>
              </a:pPr>
              <a:t>‹#›</a:t>
            </a:fld>
            <a:endParaRPr lang="en-US"/>
          </a:p>
        </p:txBody>
      </p:sp>
    </p:spTree>
    <p:extLst>
      <p:ext uri="{BB962C8B-B14F-4D97-AF65-F5344CB8AC3E}">
        <p14:creationId xmlns:p14="http://schemas.microsoft.com/office/powerpoint/2010/main" val="2586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NV-PPT-Support-Green-LARGEv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309938" y="60325"/>
            <a:ext cx="58340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1028" name="Text Placeholder 2"/>
          <p:cNvSpPr>
            <a:spLocks noGrp="1"/>
          </p:cNvSpPr>
          <p:nvPr>
            <p:ph type="body" idx="1"/>
          </p:nvPr>
        </p:nvSpPr>
        <p:spPr bwMode="auto">
          <a:xfrm>
            <a:off x="457200" y="1073150"/>
            <a:ext cx="82296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567488"/>
            <a:ext cx="2133600" cy="153987"/>
          </a:xfrm>
          <a:prstGeom prst="rect">
            <a:avLst/>
          </a:prstGeom>
        </p:spPr>
        <p:txBody>
          <a:bodyPr vert="horz" lIns="91440" tIns="45720" rIns="91440" bIns="45720" rtlCol="0" anchor="ctr"/>
          <a:lstStyle>
            <a:lvl1pPr algn="l">
              <a:defRPr sz="9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589713"/>
            <a:ext cx="2133600" cy="131762"/>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269E51C1-F7E7-4C9A-901B-70AC70162E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r" rtl="0" eaLnBrk="0" fontAlgn="base" hangingPunct="0">
        <a:lnSpc>
          <a:spcPts val="3100"/>
        </a:lnSpc>
        <a:spcBef>
          <a:spcPct val="0"/>
        </a:spcBef>
        <a:spcAft>
          <a:spcPct val="0"/>
        </a:spcAft>
        <a:defRPr sz="3200" kern="1200">
          <a:solidFill>
            <a:schemeClr val="bg1"/>
          </a:solidFill>
          <a:latin typeface="+mn-lt"/>
          <a:ea typeface="ＭＳ Ｐゴシック" charset="0"/>
          <a:cs typeface="Arial" pitchFamily="34" charset="0"/>
        </a:defRPr>
      </a:lvl1pPr>
      <a:lvl2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2pPr>
      <a:lvl3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3pPr>
      <a:lvl4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4pPr>
      <a:lvl5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5pPr>
      <a:lvl6pPr marL="457200" algn="r" rtl="0" fontAlgn="base">
        <a:spcBef>
          <a:spcPct val="0"/>
        </a:spcBef>
        <a:spcAft>
          <a:spcPct val="0"/>
        </a:spcAft>
        <a:defRPr sz="2800">
          <a:solidFill>
            <a:schemeClr val="bg1"/>
          </a:solidFill>
          <a:latin typeface="Arial" pitchFamily="34" charset="0"/>
          <a:cs typeface="Arial" pitchFamily="34" charset="0"/>
        </a:defRPr>
      </a:lvl6pPr>
      <a:lvl7pPr marL="914400" algn="r" rtl="0" fontAlgn="base">
        <a:spcBef>
          <a:spcPct val="0"/>
        </a:spcBef>
        <a:spcAft>
          <a:spcPct val="0"/>
        </a:spcAft>
        <a:defRPr sz="2800">
          <a:solidFill>
            <a:schemeClr val="bg1"/>
          </a:solidFill>
          <a:latin typeface="Arial" pitchFamily="34" charset="0"/>
          <a:cs typeface="Arial" pitchFamily="34" charset="0"/>
        </a:defRPr>
      </a:lvl7pPr>
      <a:lvl8pPr marL="1371600" algn="r" rtl="0" fontAlgn="base">
        <a:spcBef>
          <a:spcPct val="0"/>
        </a:spcBef>
        <a:spcAft>
          <a:spcPct val="0"/>
        </a:spcAft>
        <a:defRPr sz="2800">
          <a:solidFill>
            <a:schemeClr val="bg1"/>
          </a:solidFill>
          <a:latin typeface="Arial" pitchFamily="34" charset="0"/>
          <a:cs typeface="Arial" pitchFamily="34" charset="0"/>
        </a:defRPr>
      </a:lvl8pPr>
      <a:lvl9pPr marL="1828800" algn="r"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109" charset="2"/>
        <a:buChar char="Ø"/>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Wingdings" pitchFamily="-109" charset="2"/>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4.xml"/><Relationship Id="rId7"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6.emf"/></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6.bin"/><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eondary_jvv_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87365" y="1355834"/>
            <a:ext cx="6400800" cy="2380594"/>
          </a:xfrm>
          <a:prstGeom prst="rect">
            <a:avLst/>
          </a:prstGeom>
          <a:solidFill>
            <a:srgbClr val="292929">
              <a:alpha val="8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ctrTitle"/>
          </p:nvPr>
        </p:nvSpPr>
        <p:spPr>
          <a:xfrm>
            <a:off x="1500817" y="1355834"/>
            <a:ext cx="6189662" cy="1252537"/>
          </a:xfrm>
        </p:spPr>
        <p:txBody>
          <a:bodyPr/>
          <a:lstStyle/>
          <a:p>
            <a:pPr eaLnBrk="1" hangingPunct="1">
              <a:lnSpc>
                <a:spcPct val="100000"/>
              </a:lnSpc>
            </a:pPr>
            <a:r>
              <a:rPr lang="en-US" dirty="0">
                <a:solidFill>
                  <a:schemeClr val="bg1"/>
                </a:solidFill>
                <a:ea typeface="ＭＳ Ｐゴシック" pitchFamily="-109" charset="-128"/>
                <a:cs typeface="Arial" charset="0"/>
              </a:rPr>
              <a:t>Using GPS velocities to </a:t>
            </a:r>
            <a:r>
              <a:rPr lang="en-US" dirty="0" smtClean="0">
                <a:solidFill>
                  <a:schemeClr val="bg1"/>
                </a:solidFill>
                <a:ea typeface="ＭＳ Ｐゴシック" pitchFamily="-109" charset="-128"/>
                <a:cs typeface="Arial" charset="0"/>
              </a:rPr>
              <a:t>understand </a:t>
            </a:r>
            <a:r>
              <a:rPr lang="en-US" dirty="0">
                <a:solidFill>
                  <a:schemeClr val="bg1"/>
                </a:solidFill>
                <a:ea typeface="ＭＳ Ｐゴシック" pitchFamily="-109" charset="-128"/>
                <a:cs typeface="Arial" charset="0"/>
              </a:rPr>
              <a:t>crustal </a:t>
            </a:r>
            <a:r>
              <a:rPr lang="en-US" dirty="0" smtClean="0">
                <a:solidFill>
                  <a:schemeClr val="bg1"/>
                </a:solidFill>
                <a:ea typeface="ＭＳ Ｐゴシック" pitchFamily="-109" charset="-128"/>
                <a:cs typeface="Arial" charset="0"/>
              </a:rPr>
              <a:t>strain</a:t>
            </a:r>
            <a:endParaRPr lang="en-US" b="1" dirty="0" smtClean="0">
              <a:solidFill>
                <a:schemeClr val="bg1"/>
              </a:solidFill>
              <a:ea typeface="ＭＳ Ｐゴシック" pitchFamily="-109" charset="-128"/>
              <a:cs typeface="Arial" charset="0"/>
            </a:endParaRPr>
          </a:p>
        </p:txBody>
      </p:sp>
      <p:sp>
        <p:nvSpPr>
          <p:cNvPr id="2" name="Subtitle 1"/>
          <p:cNvSpPr>
            <a:spLocks noGrp="1"/>
          </p:cNvSpPr>
          <p:nvPr>
            <p:ph type="subTitle" idx="1"/>
          </p:nvPr>
        </p:nvSpPr>
        <p:spPr>
          <a:xfrm>
            <a:off x="1504825" y="2470477"/>
            <a:ext cx="6181646" cy="873618"/>
          </a:xfrm>
        </p:spPr>
        <p:txBody>
          <a:bodyPr/>
          <a:lstStyle/>
          <a:p>
            <a:pPr>
              <a:spcBef>
                <a:spcPts val="0"/>
              </a:spcBef>
            </a:pPr>
            <a:r>
              <a:rPr lang="en-US" sz="2400" b="1" dirty="0" smtClean="0">
                <a:solidFill>
                  <a:srgbClr val="FFC000"/>
                </a:solidFill>
              </a:rPr>
              <a:t>Vince Cronin • </a:t>
            </a:r>
            <a:r>
              <a:rPr lang="en-US" sz="2400" b="1" dirty="0">
                <a:solidFill>
                  <a:srgbClr val="FFC000"/>
                </a:solidFill>
              </a:rPr>
              <a:t>Beth </a:t>
            </a:r>
            <a:r>
              <a:rPr lang="en-US" sz="2400" b="1" dirty="0" smtClean="0">
                <a:solidFill>
                  <a:srgbClr val="FFC000"/>
                </a:solidFill>
              </a:rPr>
              <a:t>Pratt-Sitaula</a:t>
            </a:r>
            <a:endParaRPr lang="en-US" sz="2400" dirty="0" smtClean="0">
              <a:solidFill>
                <a:srgbClr val="FFC000"/>
              </a:solidFill>
            </a:endParaRPr>
          </a:p>
          <a:p>
            <a:pPr>
              <a:spcBef>
                <a:spcPts val="0"/>
              </a:spcBef>
            </a:pPr>
            <a:r>
              <a:rPr lang="en-US" sz="2400" dirty="0" smtClean="0">
                <a:solidFill>
                  <a:srgbClr val="FFC000"/>
                </a:solidFill>
              </a:rPr>
              <a:t>Bill Hammond</a:t>
            </a:r>
            <a:r>
              <a:rPr lang="en-US" sz="2400" dirty="0">
                <a:solidFill>
                  <a:srgbClr val="FFC000"/>
                </a:solidFill>
              </a:rPr>
              <a:t> </a:t>
            </a:r>
            <a:r>
              <a:rPr lang="en-US" sz="2400" dirty="0" smtClean="0">
                <a:solidFill>
                  <a:srgbClr val="FFC000"/>
                </a:solidFill>
              </a:rPr>
              <a:t>• Corné Kreemer</a:t>
            </a:r>
            <a:r>
              <a:rPr lang="en-US" sz="2400" dirty="0">
                <a:solidFill>
                  <a:srgbClr val="FFC000"/>
                </a:solidFill>
              </a:rPr>
              <a:t> • </a:t>
            </a:r>
            <a:r>
              <a:rPr lang="en-US" sz="2400" dirty="0" smtClean="0">
                <a:solidFill>
                  <a:srgbClr val="FFC000"/>
                </a:solidFill>
              </a:rPr>
              <a:t>Shelley Olds Phil </a:t>
            </a:r>
            <a:r>
              <a:rPr lang="en-US" sz="2400" dirty="0" err="1" smtClean="0">
                <a:solidFill>
                  <a:srgbClr val="FFC000"/>
                </a:solidFill>
              </a:rPr>
              <a:t>Resor</a:t>
            </a:r>
            <a:r>
              <a:rPr lang="en-US" sz="2400" dirty="0">
                <a:solidFill>
                  <a:srgbClr val="FFC000"/>
                </a:solidFill>
              </a:rPr>
              <a:t> </a:t>
            </a:r>
            <a:r>
              <a:rPr lang="en-US" sz="2400" dirty="0" smtClean="0">
                <a:solidFill>
                  <a:srgbClr val="FFC000"/>
                </a:solidFill>
              </a:rPr>
              <a:t>• Nancy West</a:t>
            </a:r>
            <a:endParaRPr lang="en-US" sz="2400" dirty="0">
              <a:solidFill>
                <a:srgbClr val="FFC000"/>
              </a:solidFill>
            </a:endParaRPr>
          </a:p>
        </p:txBody>
      </p:sp>
      <p:sp>
        <p:nvSpPr>
          <p:cNvPr id="3" name="Rectangle 2"/>
          <p:cNvSpPr/>
          <p:nvPr/>
        </p:nvSpPr>
        <p:spPr>
          <a:xfrm>
            <a:off x="2436554" y="2502013"/>
            <a:ext cx="1734207" cy="394138"/>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86221" y="2512524"/>
            <a:ext cx="2338553" cy="394138"/>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a:t>
            </a:r>
            <a:endParaRPr lang="en-US" dirty="0"/>
          </a:p>
        </p:txBody>
      </p:sp>
      <p:sp>
        <p:nvSpPr>
          <p:cNvPr id="3" name="Content Placeholder 2"/>
          <p:cNvSpPr>
            <a:spLocks noGrp="1"/>
          </p:cNvSpPr>
          <p:nvPr>
            <p:ph idx="1"/>
          </p:nvPr>
        </p:nvSpPr>
        <p:spPr/>
        <p:txBody>
          <a:bodyPr/>
          <a:lstStyle/>
          <a:p>
            <a:endParaRPr lang="en-US" dirty="0" smtClean="0"/>
          </a:p>
          <a:p>
            <a:r>
              <a:rPr lang="en-US" dirty="0" smtClean="0"/>
              <a:t>Translation</a:t>
            </a:r>
          </a:p>
          <a:p>
            <a:r>
              <a:rPr lang="en-US" dirty="0" smtClean="0"/>
              <a:t>Rotation</a:t>
            </a:r>
          </a:p>
          <a:p>
            <a:r>
              <a:rPr lang="en-US" smtClean="0"/>
              <a:t>Distortion</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352" y="1294033"/>
            <a:ext cx="5094153" cy="496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48128" y="6367025"/>
            <a:ext cx="2673937" cy="276999"/>
          </a:xfrm>
          <a:prstGeom prst="rect">
            <a:avLst/>
          </a:prstGeom>
          <a:noFill/>
        </p:spPr>
        <p:txBody>
          <a:bodyPr wrap="none" rtlCol="0">
            <a:spAutoFit/>
          </a:bodyPr>
          <a:lstStyle/>
          <a:p>
            <a:r>
              <a:rPr lang="en-US" sz="1200" dirty="0" smtClean="0"/>
              <a:t>Davis et al, </a:t>
            </a:r>
            <a:r>
              <a:rPr lang="en-US" sz="1200" i="1" dirty="0" smtClean="0"/>
              <a:t>Structural Geology</a:t>
            </a:r>
            <a:r>
              <a:rPr lang="en-US" sz="1200" dirty="0" smtClean="0"/>
              <a:t>, 2012</a:t>
            </a:r>
            <a:endParaRPr lang="en-US" sz="1200" dirty="0"/>
          </a:p>
        </p:txBody>
      </p:sp>
    </p:spTree>
    <p:extLst>
      <p:ext uri="{BB962C8B-B14F-4D97-AF65-F5344CB8AC3E}">
        <p14:creationId xmlns:p14="http://schemas.microsoft.com/office/powerpoint/2010/main" val="396016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a:solidFill>
                  <a:srgbClr val="FFFFFF"/>
                </a:solidFill>
                <a:latin typeface="+mn-lt"/>
                <a:cs typeface="Arial" pitchFamily="34" charset="0"/>
              </a:rPr>
              <a:t>PBO GPS Stations, Tahoe Region</a:t>
            </a:r>
          </a:p>
        </p:txBody>
      </p:sp>
      <p:pic>
        <p:nvPicPr>
          <p:cNvPr id="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850900"/>
            <a:ext cx="48387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Tree>
    <p:extLst>
      <p:ext uri="{BB962C8B-B14F-4D97-AF65-F5344CB8AC3E}">
        <p14:creationId xmlns:p14="http://schemas.microsoft.com/office/powerpoint/2010/main" val="22289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850900"/>
            <a:ext cx="48387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49155" name="Line 3"/>
          <p:cNvSpPr>
            <a:spLocks noChangeShapeType="1"/>
          </p:cNvSpPr>
          <p:nvPr/>
        </p:nvSpPr>
        <p:spPr bwMode="auto">
          <a:xfrm>
            <a:off x="3614738" y="1277938"/>
            <a:ext cx="533400" cy="127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56" name="Line 4"/>
          <p:cNvSpPr>
            <a:spLocks noChangeShapeType="1"/>
          </p:cNvSpPr>
          <p:nvPr/>
        </p:nvSpPr>
        <p:spPr bwMode="auto">
          <a:xfrm>
            <a:off x="4376738" y="1260475"/>
            <a:ext cx="973137" cy="603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57" name="Line 5"/>
          <p:cNvSpPr>
            <a:spLocks noChangeShapeType="1"/>
          </p:cNvSpPr>
          <p:nvPr/>
        </p:nvSpPr>
        <p:spPr bwMode="auto">
          <a:xfrm rot="10800000" flipH="1">
            <a:off x="4232275" y="1387475"/>
            <a:ext cx="1143000" cy="1152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58" name="Rectangle 6"/>
          <p:cNvSpPr>
            <a:spLocks/>
          </p:cNvSpPr>
          <p:nvPr/>
        </p:nvSpPr>
        <p:spPr bwMode="auto">
          <a:xfrm>
            <a:off x="5461000" y="1206500"/>
            <a:ext cx="5857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P139</a:t>
            </a:r>
          </a:p>
        </p:txBody>
      </p:sp>
      <p:sp>
        <p:nvSpPr>
          <p:cNvPr id="49159" name="Rectangle 7"/>
          <p:cNvSpPr>
            <a:spLocks/>
          </p:cNvSpPr>
          <p:nvPr/>
        </p:nvSpPr>
        <p:spPr bwMode="auto">
          <a:xfrm>
            <a:off x="3746500" y="2768600"/>
            <a:ext cx="5857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P149</a:t>
            </a:r>
          </a:p>
        </p:txBody>
      </p:sp>
      <p:sp>
        <p:nvSpPr>
          <p:cNvPr id="49160" name="Rectangle 8"/>
          <p:cNvSpPr>
            <a:spLocks/>
          </p:cNvSpPr>
          <p:nvPr/>
        </p:nvSpPr>
        <p:spPr bwMode="auto">
          <a:xfrm>
            <a:off x="3746500" y="1092200"/>
            <a:ext cx="5857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P147</a:t>
            </a:r>
          </a:p>
        </p:txBody>
      </p:sp>
      <p:sp>
        <p:nvSpPr>
          <p:cNvPr id="49161" name="Line 9"/>
          <p:cNvSpPr>
            <a:spLocks noChangeShapeType="1"/>
          </p:cNvSpPr>
          <p:nvPr/>
        </p:nvSpPr>
        <p:spPr bwMode="auto">
          <a:xfrm>
            <a:off x="3673475" y="1219200"/>
            <a:ext cx="136525"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a:solidFill>
                  <a:srgbClr val="FFFFFF"/>
                </a:solidFill>
                <a:latin typeface="+mn-lt"/>
                <a:cs typeface="Arial" pitchFamily="34" charset="0"/>
              </a:rPr>
              <a:t>PBO GPS Stations, Tahoe Region</a:t>
            </a:r>
          </a:p>
        </p:txBody>
      </p:sp>
    </p:spTree>
    <p:extLst>
      <p:ext uri="{BB962C8B-B14F-4D97-AF65-F5344CB8AC3E}">
        <p14:creationId xmlns:p14="http://schemas.microsoft.com/office/powerpoint/2010/main" val="245663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rrowheads="1"/>
          </p:cNvPicPr>
          <p:nvPr/>
        </p:nvPicPr>
        <p:blipFill rotWithShape="1">
          <a:blip r:embed="rId3">
            <a:extLst>
              <a:ext uri="{28A0092B-C50C-407E-A947-70E740481C1C}">
                <a14:useLocalDpi xmlns:a14="http://schemas.microsoft.com/office/drawing/2010/main" val="0"/>
              </a:ext>
            </a:extLst>
          </a:blip>
          <a:srcRect t="14483"/>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51203"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279978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Tree>
    <p:extLst>
      <p:ext uri="{BB962C8B-B14F-4D97-AF65-F5344CB8AC3E}">
        <p14:creationId xmlns:p14="http://schemas.microsoft.com/office/powerpoint/2010/main" val="32427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55298" name="Rectangle 2"/>
          <p:cNvSpPr>
            <a:spLocks/>
          </p:cNvSpPr>
          <p:nvPr/>
        </p:nvSpPr>
        <p:spPr bwMode="auto">
          <a:xfrm>
            <a:off x="303313" y="1143000"/>
            <a:ext cx="13253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dirty="0">
                <a:solidFill>
                  <a:schemeClr val="tx1"/>
                </a:solidFill>
                <a:cs typeface="Arial" pitchFamily="34" charset="0"/>
              </a:rPr>
              <a:t>North-South</a:t>
            </a:r>
          </a:p>
          <a:p>
            <a:pPr marL="39688" algn="ctr"/>
            <a:r>
              <a:rPr lang="en-US" sz="1800" dirty="0" smtClean="0">
                <a:solidFill>
                  <a:schemeClr val="tx1"/>
                </a:solidFill>
                <a:cs typeface="Arial" pitchFamily="34" charset="0"/>
              </a:rPr>
              <a:t>Locations</a:t>
            </a:r>
            <a:endParaRPr lang="en-US" sz="1800" dirty="0">
              <a:solidFill>
                <a:schemeClr val="tx1"/>
              </a:solidFill>
              <a:cs typeface="Arial" pitchFamily="34" charset="0"/>
            </a:endParaRPr>
          </a:p>
        </p:txBody>
      </p:sp>
      <p:sp>
        <p:nvSpPr>
          <p:cNvPr id="55299" name="Rectangle 3"/>
          <p:cNvSpPr>
            <a:spLocks/>
          </p:cNvSpPr>
          <p:nvPr/>
        </p:nvSpPr>
        <p:spPr bwMode="auto">
          <a:xfrm>
            <a:off x="436676" y="3263900"/>
            <a:ext cx="1158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dirty="0">
                <a:solidFill>
                  <a:schemeClr val="tx1"/>
                </a:solidFill>
                <a:cs typeface="Arial" pitchFamily="34" charset="0"/>
              </a:rPr>
              <a:t>East-West</a:t>
            </a:r>
          </a:p>
          <a:p>
            <a:pPr marL="39688" algn="ctr"/>
            <a:r>
              <a:rPr lang="en-US" sz="1800" dirty="0" smtClean="0">
                <a:solidFill>
                  <a:schemeClr val="tx1"/>
                </a:solidFill>
                <a:cs typeface="Arial" pitchFamily="34" charset="0"/>
              </a:rPr>
              <a:t>Locations</a:t>
            </a:r>
            <a:endParaRPr lang="en-US" sz="1800" dirty="0">
              <a:solidFill>
                <a:schemeClr val="tx1"/>
              </a:solidFill>
              <a:cs typeface="Arial" pitchFamily="34" charset="0"/>
            </a:endParaRPr>
          </a:p>
        </p:txBody>
      </p:sp>
      <p:sp>
        <p:nvSpPr>
          <p:cNvPr id="55300" name="Rectangle 4"/>
          <p:cNvSpPr>
            <a:spLocks/>
          </p:cNvSpPr>
          <p:nvPr/>
        </p:nvSpPr>
        <p:spPr bwMode="auto">
          <a:xfrm>
            <a:off x="426792" y="5384800"/>
            <a:ext cx="10688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dirty="0">
                <a:solidFill>
                  <a:schemeClr val="tx1"/>
                </a:solidFill>
                <a:cs typeface="Arial" pitchFamily="34" charset="0"/>
              </a:rPr>
              <a:t>Up-Down</a:t>
            </a:r>
          </a:p>
          <a:p>
            <a:pPr marL="39688" algn="ctr"/>
            <a:r>
              <a:rPr lang="en-US" sz="1800" dirty="0" smtClean="0">
                <a:solidFill>
                  <a:schemeClr val="tx1"/>
                </a:solidFill>
                <a:cs typeface="Arial" pitchFamily="34" charset="0"/>
              </a:rPr>
              <a:t>Locations</a:t>
            </a:r>
            <a:endParaRPr lang="en-US" sz="1800" dirty="0">
              <a:solidFill>
                <a:schemeClr val="tx1"/>
              </a:solidFill>
              <a:cs typeface="Arial" pitchFamily="34" charset="0"/>
            </a:endParaRPr>
          </a:p>
        </p:txBody>
      </p:sp>
    </p:spTree>
    <p:extLst>
      <p:ext uri="{BB962C8B-B14F-4D97-AF65-F5344CB8AC3E}">
        <p14:creationId xmlns:p14="http://schemas.microsoft.com/office/powerpoint/2010/main" val="298217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57346" name="Rectangle 2"/>
          <p:cNvSpPr>
            <a:spLocks/>
          </p:cNvSpPr>
          <p:nvPr/>
        </p:nvSpPr>
        <p:spPr bwMode="auto">
          <a:xfrm>
            <a:off x="323850" y="1143000"/>
            <a:ext cx="12842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cs typeface="Arial" pitchFamily="34" charset="0"/>
              </a:rPr>
              <a:t>North-South</a:t>
            </a:r>
          </a:p>
          <a:p>
            <a:pPr marL="39688" algn="ctr"/>
            <a:r>
              <a:rPr lang="en-US" sz="1800">
                <a:solidFill>
                  <a:schemeClr val="tx1"/>
                </a:solidFill>
                <a:cs typeface="Arial" pitchFamily="34" charset="0"/>
              </a:rPr>
              <a:t>Velocity</a:t>
            </a:r>
          </a:p>
        </p:txBody>
      </p:sp>
      <p:sp>
        <p:nvSpPr>
          <p:cNvPr id="57347" name="Rectangle 3"/>
          <p:cNvSpPr>
            <a:spLocks/>
          </p:cNvSpPr>
          <p:nvPr/>
        </p:nvSpPr>
        <p:spPr bwMode="auto">
          <a:xfrm>
            <a:off x="465138" y="3263900"/>
            <a:ext cx="11017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cs typeface="Arial" pitchFamily="34" charset="0"/>
              </a:rPr>
              <a:t>East-West</a:t>
            </a:r>
          </a:p>
          <a:p>
            <a:pPr marL="39688" algn="ctr"/>
            <a:r>
              <a:rPr lang="en-US" sz="1800">
                <a:solidFill>
                  <a:schemeClr val="tx1"/>
                </a:solidFill>
                <a:cs typeface="Arial" pitchFamily="34" charset="0"/>
              </a:rPr>
              <a:t>Velocity</a:t>
            </a:r>
          </a:p>
        </p:txBody>
      </p:sp>
      <p:sp>
        <p:nvSpPr>
          <p:cNvPr id="57348" name="Rectangle 4"/>
          <p:cNvSpPr>
            <a:spLocks/>
          </p:cNvSpPr>
          <p:nvPr/>
        </p:nvSpPr>
        <p:spPr bwMode="auto">
          <a:xfrm>
            <a:off x="458788" y="5384800"/>
            <a:ext cx="10048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cs typeface="Arial" pitchFamily="34" charset="0"/>
              </a:rPr>
              <a:t>Up-Down</a:t>
            </a:r>
          </a:p>
          <a:p>
            <a:pPr marL="39688" algn="ctr"/>
            <a:r>
              <a:rPr lang="en-US" sz="1800">
                <a:solidFill>
                  <a:schemeClr val="tx1"/>
                </a:solidFill>
                <a:cs typeface="Arial" pitchFamily="34" charset="0"/>
              </a:rPr>
              <a:t>Velocity</a:t>
            </a:r>
          </a:p>
        </p:txBody>
      </p:sp>
      <p:sp>
        <p:nvSpPr>
          <p:cNvPr id="57349" name="Rectangle 5"/>
          <p:cNvSpPr>
            <a:spLocks/>
          </p:cNvSpPr>
          <p:nvPr/>
        </p:nvSpPr>
        <p:spPr bwMode="auto">
          <a:xfrm>
            <a:off x="8672513" y="640080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400">
                <a:solidFill>
                  <a:schemeClr val="tx1"/>
                </a:solidFill>
                <a:cs typeface="Arial" pitchFamily="34" charset="0"/>
              </a:rPr>
              <a:t>31</a:t>
            </a:r>
          </a:p>
        </p:txBody>
      </p:sp>
      <p:sp>
        <p:nvSpPr>
          <p:cNvPr id="57350" name="Oval 6"/>
          <p:cNvSpPr>
            <a:spLocks/>
          </p:cNvSpPr>
          <p:nvPr/>
        </p:nvSpPr>
        <p:spPr bwMode="auto">
          <a:xfrm>
            <a:off x="3200400" y="304800"/>
            <a:ext cx="3124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1" name="Oval 7"/>
          <p:cNvSpPr>
            <a:spLocks/>
          </p:cNvSpPr>
          <p:nvPr/>
        </p:nvSpPr>
        <p:spPr bwMode="auto">
          <a:xfrm>
            <a:off x="3200400" y="2438400"/>
            <a:ext cx="3124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2" name="Oval 8"/>
          <p:cNvSpPr>
            <a:spLocks/>
          </p:cNvSpPr>
          <p:nvPr/>
        </p:nvSpPr>
        <p:spPr bwMode="auto">
          <a:xfrm>
            <a:off x="3200400" y="4572000"/>
            <a:ext cx="3124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53" name="Line 9"/>
          <p:cNvSpPr>
            <a:spLocks noChangeShapeType="1"/>
          </p:cNvSpPr>
          <p:nvPr/>
        </p:nvSpPr>
        <p:spPr bwMode="auto">
          <a:xfrm flipH="1">
            <a:off x="1600200" y="609600"/>
            <a:ext cx="1676400" cy="762000"/>
          </a:xfrm>
          <a:prstGeom prst="line">
            <a:avLst/>
          </a:prstGeom>
          <a:noFill/>
          <a:ln w="34925">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7354" name="Line 10"/>
          <p:cNvSpPr>
            <a:spLocks noChangeShapeType="1"/>
          </p:cNvSpPr>
          <p:nvPr/>
        </p:nvSpPr>
        <p:spPr bwMode="auto">
          <a:xfrm flipH="1">
            <a:off x="1612900" y="2743200"/>
            <a:ext cx="1739900" cy="831850"/>
          </a:xfrm>
          <a:prstGeom prst="line">
            <a:avLst/>
          </a:prstGeom>
          <a:noFill/>
          <a:ln w="34925">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7355" name="Line 11"/>
          <p:cNvSpPr>
            <a:spLocks noChangeShapeType="1"/>
          </p:cNvSpPr>
          <p:nvPr/>
        </p:nvSpPr>
        <p:spPr bwMode="auto">
          <a:xfrm flipH="1">
            <a:off x="1447800" y="4876800"/>
            <a:ext cx="1905000" cy="838200"/>
          </a:xfrm>
          <a:prstGeom prst="line">
            <a:avLst/>
          </a:prstGeom>
          <a:noFill/>
          <a:ln w="34925">
            <a:solidFill>
              <a:srgbClr val="FF0000"/>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99559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rotWithShape="1">
          <a:blip r:embed="rId3">
            <a:extLst>
              <a:ext uri="{28A0092B-C50C-407E-A947-70E740481C1C}">
                <a14:useLocalDpi xmlns:a14="http://schemas.microsoft.com/office/drawing/2010/main" val="0"/>
              </a:ext>
            </a:extLst>
          </a:blip>
          <a:srcRect t="14253"/>
          <a:stretch/>
        </p:blipFill>
        <p:spPr bwMode="auto">
          <a:xfrm>
            <a:off x="0" y="977462"/>
            <a:ext cx="9144000" cy="58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59395"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287713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rrowheads="1"/>
          </p:cNvPicPr>
          <p:nvPr/>
        </p:nvPicPr>
        <p:blipFill rotWithShape="1">
          <a:blip r:embed="rId3">
            <a:extLst>
              <a:ext uri="{28A0092B-C50C-407E-A947-70E740481C1C}">
                <a14:useLocalDpi xmlns:a14="http://schemas.microsoft.com/office/drawing/2010/main" val="0"/>
              </a:ext>
            </a:extLst>
          </a:blip>
          <a:srcRect t="14253"/>
          <a:stretch/>
        </p:blipFill>
        <p:spPr bwMode="auto">
          <a:xfrm>
            <a:off x="0" y="977462"/>
            <a:ext cx="9144000" cy="58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61443"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133073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rrowheads="1"/>
          </p:cNvPicPr>
          <p:nvPr/>
        </p:nvPicPr>
        <p:blipFill rotWithShape="1">
          <a:blip r:embed="rId3">
            <a:extLst>
              <a:ext uri="{28A0092B-C50C-407E-A947-70E740481C1C}">
                <a14:useLocalDpi xmlns:a14="http://schemas.microsoft.com/office/drawing/2010/main" val="0"/>
              </a:ext>
            </a:extLst>
          </a:blip>
          <a:srcRect t="14253"/>
          <a:stretch/>
        </p:blipFill>
        <p:spPr bwMode="auto">
          <a:xfrm>
            <a:off x="0" y="977462"/>
            <a:ext cx="9144000" cy="58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63491"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361545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UNAVCO &amp; PBO</a:t>
            </a:r>
            <a:endParaRPr lang="en-US" dirty="0"/>
          </a:p>
        </p:txBody>
      </p:sp>
      <p:sp>
        <p:nvSpPr>
          <p:cNvPr id="4" name="Content Placeholder 3"/>
          <p:cNvSpPr>
            <a:spLocks noGrp="1"/>
          </p:cNvSpPr>
          <p:nvPr>
            <p:ph idx="1"/>
          </p:nvPr>
        </p:nvSpPr>
        <p:spPr>
          <a:xfrm>
            <a:off x="378370" y="1073150"/>
            <a:ext cx="8229600" cy="5395913"/>
          </a:xfrm>
        </p:spPr>
        <p:txBody>
          <a:bodyPr/>
          <a:lstStyle/>
          <a:p>
            <a:r>
              <a:rPr lang="en-US" dirty="0" smtClean="0"/>
              <a:t>UNAVCO: non-profit consortium that provides geodetic research support</a:t>
            </a:r>
          </a:p>
          <a:p>
            <a:r>
              <a:rPr lang="en-US" dirty="0" smtClean="0"/>
              <a:t>Manages </a:t>
            </a:r>
            <a:r>
              <a:rPr lang="en-US" dirty="0"/>
              <a:t>Plate Boundary </a:t>
            </a:r>
            <a:r>
              <a:rPr lang="en-US" dirty="0" smtClean="0"/>
              <a:t>Observatory (</a:t>
            </a:r>
            <a:r>
              <a:rPr lang="en-US" dirty="0"/>
              <a:t>PBO</a:t>
            </a:r>
            <a:r>
              <a:rPr lang="en-US" dirty="0" smtClean="0"/>
              <a:t>): NSF EarthScope’s </a:t>
            </a:r>
            <a:br>
              <a:rPr lang="en-US" dirty="0" smtClean="0"/>
            </a:br>
            <a:r>
              <a:rPr lang="en-US" dirty="0" smtClean="0"/>
              <a:t>GPS network of </a:t>
            </a:r>
            <a:br>
              <a:rPr lang="en-US" dirty="0" smtClean="0"/>
            </a:br>
            <a:r>
              <a:rPr lang="en-US" dirty="0" smtClean="0"/>
              <a:t>1100 stations</a:t>
            </a:r>
          </a:p>
          <a:p>
            <a:pPr marL="0" indent="0">
              <a:buNone/>
            </a:pPr>
            <a:r>
              <a:rPr lang="en-US" dirty="0" smtClean="0"/>
              <a:t/>
            </a:r>
            <a:br>
              <a:rPr lang="en-US" dirty="0" smtClean="0"/>
            </a:br>
            <a:r>
              <a:rPr lang="en-US" dirty="0" smtClean="0"/>
              <a:t>(also campaign GPS,</a:t>
            </a:r>
            <a:br>
              <a:rPr lang="en-US" dirty="0" smtClean="0"/>
            </a:br>
            <a:r>
              <a:rPr lang="en-US" dirty="0" smtClean="0"/>
              <a:t>terrestrial LiDAR, </a:t>
            </a:r>
            <a:br>
              <a:rPr lang="en-US" dirty="0" smtClean="0"/>
            </a:br>
            <a:r>
              <a:rPr lang="en-US" dirty="0" smtClean="0"/>
              <a:t>InSAR…)</a:t>
            </a:r>
            <a:br>
              <a:rPr lang="en-US" dirty="0" smtClean="0"/>
            </a:br>
            <a:r>
              <a:rPr lang="en-US" dirty="0" smtClean="0"/>
              <a:t/>
            </a:r>
            <a:br>
              <a:rPr lang="en-US" dirty="0" smtClean="0"/>
            </a:br>
            <a:endParaRPr lang="en-US" dirty="0"/>
          </a:p>
        </p:txBody>
      </p:sp>
      <p:pic>
        <p:nvPicPr>
          <p:cNvPr id="6146" name="Picture 2" descr="http://pbo.unavco.org/images/abou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255" y="2759512"/>
            <a:ext cx="5255642" cy="398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rrowheads="1"/>
          </p:cNvPicPr>
          <p:nvPr/>
        </p:nvPicPr>
        <p:blipFill rotWithShape="1">
          <a:blip r:embed="rId3">
            <a:extLst>
              <a:ext uri="{28A0092B-C50C-407E-A947-70E740481C1C}">
                <a14:useLocalDpi xmlns:a14="http://schemas.microsoft.com/office/drawing/2010/main" val="0"/>
              </a:ext>
            </a:extLst>
          </a:blip>
          <a:srcRect t="14483"/>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65539"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75036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rrowheads="1"/>
          </p:cNvPicPr>
          <p:nvPr/>
        </p:nvPicPr>
        <p:blipFill rotWithShape="1">
          <a:blip r:embed="rId3">
            <a:extLst>
              <a:ext uri="{28A0092B-C50C-407E-A947-70E740481C1C}">
                <a14:useLocalDpi xmlns:a14="http://schemas.microsoft.com/office/drawing/2010/main" val="0"/>
              </a:ext>
            </a:extLst>
          </a:blip>
          <a:srcRect t="14483"/>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69635"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69636" name="Rectangle 4"/>
          <p:cNvSpPr>
            <a:spLocks/>
          </p:cNvSpPr>
          <p:nvPr/>
        </p:nvSpPr>
        <p:spPr bwMode="auto">
          <a:xfrm>
            <a:off x="8672513" y="640080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400">
                <a:solidFill>
                  <a:schemeClr val="tx1"/>
                </a:solidFill>
                <a:cs typeface="Arial" pitchFamily="34" charset="0"/>
              </a:rPr>
              <a:t>37</a:t>
            </a:r>
          </a:p>
        </p:txBody>
      </p:sp>
      <p:sp>
        <p:nvSpPr>
          <p:cNvPr id="6"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274679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rrowheads="1"/>
          </p:cNvPicPr>
          <p:nvPr/>
        </p:nvPicPr>
        <p:blipFill rotWithShape="1">
          <a:blip r:embed="rId3">
            <a:extLst>
              <a:ext uri="{28A0092B-C50C-407E-A947-70E740481C1C}">
                <a14:useLocalDpi xmlns:a14="http://schemas.microsoft.com/office/drawing/2010/main" val="0"/>
              </a:ext>
            </a:extLst>
          </a:blip>
          <a:srcRect t="14483"/>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71683"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1685" name="Rectangle 5"/>
          <p:cNvSpPr>
            <a:spLocks/>
          </p:cNvSpPr>
          <p:nvPr/>
        </p:nvSpPr>
        <p:spPr bwMode="auto">
          <a:xfrm>
            <a:off x="5867400" y="4876800"/>
            <a:ext cx="2743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3000">
                <a:solidFill>
                  <a:schemeClr val="tx1"/>
                </a:solidFill>
                <a:cs typeface="Arial" pitchFamily="34" charset="0"/>
              </a:rPr>
              <a:t>Velocities Relative To P149</a:t>
            </a:r>
          </a:p>
        </p:txBody>
      </p:sp>
      <p:sp>
        <p:nvSpPr>
          <p:cNvPr id="8"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399643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rrowheads="1"/>
          </p:cNvPicPr>
          <p:nvPr/>
        </p:nvPicPr>
        <p:blipFill rotWithShape="1">
          <a:blip r:embed="rId3">
            <a:extLst>
              <a:ext uri="{28A0092B-C50C-407E-A947-70E740481C1C}">
                <a14:useLocalDpi xmlns:a14="http://schemas.microsoft.com/office/drawing/2010/main" val="0"/>
              </a:ext>
            </a:extLst>
          </a:blip>
          <a:srcRect t="14483"/>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73731"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3733" name="Rectangle 5"/>
          <p:cNvSpPr>
            <a:spLocks/>
          </p:cNvSpPr>
          <p:nvPr/>
        </p:nvSpPr>
        <p:spPr bwMode="auto">
          <a:xfrm>
            <a:off x="5867400" y="4876800"/>
            <a:ext cx="2743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3000">
                <a:solidFill>
                  <a:schemeClr val="tx1"/>
                </a:solidFill>
                <a:cs typeface="Arial" pitchFamily="34" charset="0"/>
              </a:rPr>
              <a:t>Strain Relative To P149</a:t>
            </a:r>
          </a:p>
        </p:txBody>
      </p:sp>
      <p:sp>
        <p:nvSpPr>
          <p:cNvPr id="9"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5057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rrowheads="1"/>
          </p:cNvPicPr>
          <p:nvPr/>
        </p:nvPicPr>
        <p:blipFill rotWithShape="1">
          <a:blip r:embed="rId3">
            <a:extLst>
              <a:ext uri="{28A0092B-C50C-407E-A947-70E740481C1C}">
                <a14:useLocalDpi xmlns:a14="http://schemas.microsoft.com/office/drawing/2010/main" val="0"/>
              </a:ext>
            </a:extLst>
          </a:blip>
          <a:srcRect t="14253"/>
          <a:stretch/>
        </p:blipFill>
        <p:spPr bwMode="auto">
          <a:xfrm>
            <a:off x="0" y="977462"/>
            <a:ext cx="9144000" cy="58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75779"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5781" name="Rectangle 5"/>
          <p:cNvSpPr>
            <a:spLocks/>
          </p:cNvSpPr>
          <p:nvPr/>
        </p:nvSpPr>
        <p:spPr bwMode="auto">
          <a:xfrm>
            <a:off x="8672513" y="640080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1400">
                <a:solidFill>
                  <a:schemeClr val="tx1"/>
                </a:solidFill>
                <a:cs typeface="Arial" pitchFamily="34" charset="0"/>
              </a:rPr>
              <a:t>40</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spTree>
    <p:extLst>
      <p:ext uri="{BB962C8B-B14F-4D97-AF65-F5344CB8AC3E}">
        <p14:creationId xmlns:p14="http://schemas.microsoft.com/office/powerpoint/2010/main" val="66935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rrowheads="1"/>
          </p:cNvPicPr>
          <p:nvPr/>
        </p:nvPicPr>
        <p:blipFill rotWithShape="1">
          <a:blip r:embed="rId3">
            <a:extLst>
              <a:ext uri="{28A0092B-C50C-407E-A947-70E740481C1C}">
                <a14:useLocalDpi xmlns:a14="http://schemas.microsoft.com/office/drawing/2010/main" val="0"/>
              </a:ext>
            </a:extLst>
          </a:blip>
          <a:srcRect t="11068" b="3219"/>
          <a:stretch/>
        </p:blipFill>
        <p:spPr bwMode="auto">
          <a:xfrm>
            <a:off x="0" y="979847"/>
            <a:ext cx="9144000" cy="587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77827"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pic>
        <p:nvPicPr>
          <p:cNvPr id="8" name="Picture 2" descr="http://marlimillerphoto.com/images/SrF-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343" y="4060818"/>
            <a:ext cx="4208657" cy="28040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51642" y="6536070"/>
            <a:ext cx="2847254" cy="276999"/>
          </a:xfrm>
          <a:prstGeom prst="rect">
            <a:avLst/>
          </a:prstGeom>
          <a:noFill/>
        </p:spPr>
        <p:txBody>
          <a:bodyPr wrap="none" rtlCol="0">
            <a:spAutoFit/>
          </a:bodyPr>
          <a:lstStyle/>
          <a:p>
            <a:r>
              <a:rPr lang="en-US" sz="1200" dirty="0"/>
              <a:t>http://marlimillerphoto.com/SrF-03.html</a:t>
            </a:r>
          </a:p>
        </p:txBody>
      </p:sp>
      <p:cxnSp>
        <p:nvCxnSpPr>
          <p:cNvPr id="3" name="Straight Arrow Connector 2"/>
          <p:cNvCxnSpPr/>
          <p:nvPr/>
        </p:nvCxnSpPr>
        <p:spPr>
          <a:xfrm>
            <a:off x="6251642" y="5092266"/>
            <a:ext cx="788029" cy="693683"/>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675269" y="4845272"/>
            <a:ext cx="384152" cy="94067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rot="20994138">
            <a:off x="8547103" y="5068689"/>
            <a:ext cx="551793" cy="32312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074693">
            <a:off x="5104966" y="5830984"/>
            <a:ext cx="551793" cy="32312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5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rrowheads="1"/>
          </p:cNvPicPr>
          <p:nvPr/>
        </p:nvPicPr>
        <p:blipFill rotWithShape="1">
          <a:blip r:embed="rId3">
            <a:extLst>
              <a:ext uri="{28A0092B-C50C-407E-A947-70E740481C1C}">
                <a14:useLocalDpi xmlns:a14="http://schemas.microsoft.com/office/drawing/2010/main" val="0"/>
              </a:ext>
            </a:extLst>
          </a:blip>
          <a:srcRect t="11264" b="3218"/>
          <a:stretch/>
        </p:blipFill>
        <p:spPr bwMode="auto">
          <a:xfrm>
            <a:off x="0" y="993228"/>
            <a:ext cx="9144000" cy="58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79875"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pic>
        <p:nvPicPr>
          <p:cNvPr id="8" name="Picture 2" descr="http://marlimillerphoto.com/images/SrF-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434" y="4072616"/>
            <a:ext cx="4141350" cy="27853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73076" y="6505524"/>
            <a:ext cx="2831224" cy="276999"/>
          </a:xfrm>
          <a:prstGeom prst="rect">
            <a:avLst/>
          </a:prstGeom>
          <a:noFill/>
        </p:spPr>
        <p:txBody>
          <a:bodyPr wrap="none" rtlCol="0">
            <a:spAutoFit/>
          </a:bodyPr>
          <a:lstStyle/>
          <a:p>
            <a:r>
              <a:rPr lang="en-US" sz="1200" dirty="0"/>
              <a:t>http://</a:t>
            </a:r>
            <a:r>
              <a:rPr lang="en-US" sz="1200" dirty="0" smtClean="0"/>
              <a:t>marlimillerphoto.com/SrF-27.html</a:t>
            </a:r>
            <a:endParaRPr lang="en-US" sz="1200" dirty="0"/>
          </a:p>
        </p:txBody>
      </p:sp>
      <p:cxnSp>
        <p:nvCxnSpPr>
          <p:cNvPr id="10" name="Straight Arrow Connector 9"/>
          <p:cNvCxnSpPr/>
          <p:nvPr/>
        </p:nvCxnSpPr>
        <p:spPr>
          <a:xfrm flipV="1">
            <a:off x="5148993" y="5301197"/>
            <a:ext cx="832467" cy="52026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0800000">
            <a:off x="8547103" y="5068689"/>
            <a:ext cx="551793" cy="32312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013434" y="5154049"/>
            <a:ext cx="551793" cy="32312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808379" y="5265964"/>
            <a:ext cx="729393" cy="45233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48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rrowheads="1"/>
          </p:cNvPicPr>
          <p:nvPr/>
        </p:nvPicPr>
        <p:blipFill rotWithShape="1">
          <a:blip r:embed="rId3">
            <a:extLst>
              <a:ext uri="{28A0092B-C50C-407E-A947-70E740481C1C}">
                <a14:useLocalDpi xmlns:a14="http://schemas.microsoft.com/office/drawing/2010/main" val="0"/>
              </a:ext>
            </a:extLst>
          </a:blip>
          <a:srcRect t="10805" b="3219"/>
          <a:stretch/>
        </p:blipFill>
        <p:spPr bwMode="auto">
          <a:xfrm>
            <a:off x="0" y="961697"/>
            <a:ext cx="9144000" cy="589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pic>
      <p:sp>
        <p:nvSpPr>
          <p:cNvPr id="81923" name="Rectangle 3"/>
          <p:cNvSpPr>
            <a:spLocks/>
          </p:cNvSpPr>
          <p:nvPr/>
        </p:nvSpPr>
        <p:spPr bwMode="auto">
          <a:xfrm>
            <a:off x="114300" y="6426200"/>
            <a:ext cx="2592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pitchFamily="34" charset="0"/>
              </a:rPr>
              <a:t>http://www.baylor.edu/csr</a:t>
            </a:r>
          </a:p>
        </p:txBody>
      </p:sp>
      <p:sp>
        <p:nvSpPr>
          <p:cNvPr id="7" name="Rectangle 3"/>
          <p:cNvSpPr>
            <a:spLocks/>
          </p:cNvSpPr>
          <p:nvPr/>
        </p:nvSpPr>
        <p:spPr bwMode="auto">
          <a:xfrm>
            <a:off x="3019245" y="242258"/>
            <a:ext cx="5985055" cy="5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sz="3200" b="1" dirty="0" smtClean="0">
                <a:solidFill>
                  <a:srgbClr val="FFFFFF"/>
                </a:solidFill>
                <a:latin typeface="+mn-lt"/>
                <a:cs typeface="Arial" pitchFamily="34" charset="0"/>
              </a:rPr>
              <a:t>Strain between 3 GPS Stations</a:t>
            </a:r>
            <a:endParaRPr lang="en-US" sz="3200" b="1" dirty="0">
              <a:solidFill>
                <a:srgbClr val="FFFFFF"/>
              </a:solidFill>
              <a:latin typeface="+mn-lt"/>
              <a:cs typeface="Arial" pitchFamily="34" charset="0"/>
            </a:endParaRPr>
          </a:p>
        </p:txBody>
      </p:sp>
      <p:pic>
        <p:nvPicPr>
          <p:cNvPr id="5" name="Picture 2" descr="http://marlimillerphoto.com/images/SrF-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372" y="4092531"/>
            <a:ext cx="4193628" cy="2761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4028" y="6532677"/>
            <a:ext cx="2847254" cy="276999"/>
          </a:xfrm>
          <a:prstGeom prst="rect">
            <a:avLst/>
          </a:prstGeom>
          <a:noFill/>
        </p:spPr>
        <p:txBody>
          <a:bodyPr wrap="none" rtlCol="0">
            <a:spAutoFit/>
          </a:bodyPr>
          <a:lstStyle/>
          <a:p>
            <a:r>
              <a:rPr lang="en-US" sz="1200" dirty="0"/>
              <a:t>http://marlimillerphoto.com/SrF-38.html</a:t>
            </a:r>
          </a:p>
        </p:txBody>
      </p:sp>
      <p:cxnSp>
        <p:nvCxnSpPr>
          <p:cNvPr id="8" name="Straight Arrow Connector 7"/>
          <p:cNvCxnSpPr/>
          <p:nvPr/>
        </p:nvCxnSpPr>
        <p:spPr>
          <a:xfrm flipH="1" flipV="1">
            <a:off x="5992249" y="5391815"/>
            <a:ext cx="858852" cy="32012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2001" y="5202628"/>
            <a:ext cx="872221" cy="26561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12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38" y="174947"/>
            <a:ext cx="5834062" cy="673100"/>
          </a:xfrm>
        </p:spPr>
        <p:txBody>
          <a:bodyPr/>
          <a:lstStyle/>
          <a:p>
            <a:r>
              <a:rPr lang="en-US" dirty="0" smtClean="0"/>
              <a:t>Preliminary Outcomes</a:t>
            </a:r>
            <a:endParaRPr lang="en-US" dirty="0"/>
          </a:p>
        </p:txBody>
      </p:sp>
      <p:sp>
        <p:nvSpPr>
          <p:cNvPr id="3" name="Content Placeholder 2"/>
          <p:cNvSpPr>
            <a:spLocks noGrp="1"/>
          </p:cNvSpPr>
          <p:nvPr>
            <p:ph idx="1"/>
          </p:nvPr>
        </p:nvSpPr>
        <p:spPr>
          <a:xfrm>
            <a:off x="241538" y="1073150"/>
            <a:ext cx="8289985" cy="5395913"/>
          </a:xfrm>
        </p:spPr>
        <p:txBody>
          <a:bodyPr/>
          <a:lstStyle/>
          <a:p>
            <a:pPr marL="0" indent="0">
              <a:buNone/>
            </a:pPr>
            <a:r>
              <a:rPr lang="en-US" dirty="0" smtClean="0"/>
              <a:t>Students are able to:</a:t>
            </a:r>
          </a:p>
          <a:p>
            <a:pPr marL="514350" indent="-514350">
              <a:buFont typeface="+mj-lt"/>
              <a:buAutoNum type="arabicPeriod"/>
            </a:pPr>
            <a:r>
              <a:rPr lang="en-US" dirty="0" smtClean="0"/>
              <a:t>Describe meaning of GPS vectors</a:t>
            </a:r>
          </a:p>
          <a:p>
            <a:pPr marL="514350" indent="-514350">
              <a:buFont typeface="+mj-lt"/>
              <a:buAutoNum type="arabicPeriod"/>
            </a:pPr>
            <a:r>
              <a:rPr lang="en-US" dirty="0" smtClean="0"/>
              <a:t>Describe strain qualitatively</a:t>
            </a:r>
            <a:br>
              <a:rPr lang="en-US" dirty="0" smtClean="0"/>
            </a:br>
            <a:r>
              <a:rPr lang="en-US" dirty="0" smtClean="0"/>
              <a:t>based on velocity vectors</a:t>
            </a:r>
          </a:p>
          <a:p>
            <a:pPr marL="514350" indent="-514350">
              <a:buFont typeface="+mj-lt"/>
              <a:buAutoNum type="arabicPeriod"/>
            </a:pPr>
            <a:r>
              <a:rPr lang="en-US" dirty="0" smtClean="0"/>
              <a:t>Back-envelope calculations</a:t>
            </a:r>
            <a:br>
              <a:rPr lang="en-US" dirty="0" smtClean="0"/>
            </a:br>
            <a:r>
              <a:rPr lang="en-US" dirty="0" smtClean="0"/>
              <a:t>of strain rate (ex. across WA)</a:t>
            </a:r>
          </a:p>
          <a:p>
            <a:pPr marL="0" indent="0">
              <a:buNone/>
            </a:pPr>
            <a:r>
              <a:rPr lang="en-US" dirty="0" smtClean="0">
                <a:solidFill>
                  <a:schemeClr val="tx2"/>
                </a:solidFill>
                <a:sym typeface="Wingdings" pitchFamily="2" charset="2"/>
              </a:rPr>
              <a:t>mini lectures, group</a:t>
            </a:r>
            <a:br>
              <a:rPr lang="en-US" dirty="0" smtClean="0">
                <a:solidFill>
                  <a:schemeClr val="tx2"/>
                </a:solidFill>
                <a:sym typeface="Wingdings" pitchFamily="2" charset="2"/>
              </a:rPr>
            </a:br>
            <a:r>
              <a:rPr lang="en-US" dirty="0" smtClean="0">
                <a:solidFill>
                  <a:schemeClr val="tx2"/>
                </a:solidFill>
                <a:sym typeface="Wingdings" pitchFamily="2" charset="2"/>
              </a:rPr>
              <a:t>activities (physical models, </a:t>
            </a:r>
            <a:br>
              <a:rPr lang="en-US" dirty="0" smtClean="0">
                <a:solidFill>
                  <a:schemeClr val="tx2"/>
                </a:solidFill>
                <a:sym typeface="Wingdings" pitchFamily="2" charset="2"/>
              </a:rPr>
            </a:br>
            <a:r>
              <a:rPr lang="en-US" dirty="0" smtClean="0">
                <a:solidFill>
                  <a:schemeClr val="tx2"/>
                </a:solidFill>
                <a:sym typeface="Wingdings" pitchFamily="2" charset="2"/>
              </a:rPr>
              <a:t>small exercises), readings,</a:t>
            </a:r>
            <a:br>
              <a:rPr lang="en-US" dirty="0" smtClean="0">
                <a:solidFill>
                  <a:schemeClr val="tx2"/>
                </a:solidFill>
                <a:sym typeface="Wingdings" pitchFamily="2" charset="2"/>
              </a:rPr>
            </a:br>
            <a:r>
              <a:rPr lang="en-US" dirty="0" smtClean="0">
                <a:solidFill>
                  <a:schemeClr val="tx2"/>
                </a:solidFill>
                <a:sym typeface="Wingdings" pitchFamily="2" charset="2"/>
              </a:rPr>
              <a:t>homework</a:t>
            </a:r>
            <a:endParaRPr lang="en-US" dirty="0" smtClean="0">
              <a:solidFill>
                <a:schemeClr val="tx2"/>
              </a:solidFill>
            </a:endParaRP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417" y="2536166"/>
            <a:ext cx="3396965" cy="417458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326" y="2633078"/>
            <a:ext cx="893698" cy="5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416565" y="1980560"/>
            <a:ext cx="2380593" cy="2318310"/>
            <a:chOff x="6416565" y="1980560"/>
            <a:chExt cx="2380593" cy="2318310"/>
          </a:xfrm>
        </p:grpSpPr>
        <p:sp>
          <p:nvSpPr>
            <p:cNvPr id="6" name="Shape 81"/>
            <p:cNvSpPr/>
            <p:nvPr/>
          </p:nvSpPr>
          <p:spPr>
            <a:xfrm>
              <a:off x="6416565" y="1980560"/>
              <a:ext cx="2380593" cy="2318310"/>
            </a:xfrm>
            <a:prstGeom prst="rect">
              <a:avLst/>
            </a:prstGeom>
            <a:blipFill>
              <a:blip r:embed="rId4"/>
              <a:srcRect/>
              <a:stretch>
                <a:fillRect l="-39564" t="-20204" r="-33732" b="-13258"/>
              </a:stretch>
            </a:blipFill>
            <a:ln>
              <a:solidFill>
                <a:srgbClr val="C00000"/>
              </a:solidFill>
            </a:ln>
          </p:spPr>
        </p:sp>
        <p:sp>
          <p:nvSpPr>
            <p:cNvPr id="5" name="Rectangle 4"/>
            <p:cNvSpPr/>
            <p:nvPr/>
          </p:nvSpPr>
          <p:spPr>
            <a:xfrm>
              <a:off x="6448097" y="2012092"/>
              <a:ext cx="677918" cy="41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597992" y="4549243"/>
            <a:ext cx="2238704" cy="2161507"/>
            <a:chOff x="5597992" y="4549243"/>
            <a:chExt cx="2238704" cy="2161507"/>
          </a:xfrm>
        </p:grpSpPr>
        <p:sp>
          <p:nvSpPr>
            <p:cNvPr id="9" name="Shape 49"/>
            <p:cNvSpPr/>
            <p:nvPr/>
          </p:nvSpPr>
          <p:spPr>
            <a:xfrm>
              <a:off x="5597992" y="4549243"/>
              <a:ext cx="2238704" cy="2161507"/>
            </a:xfrm>
            <a:prstGeom prst="rect">
              <a:avLst/>
            </a:prstGeom>
            <a:blipFill>
              <a:blip r:embed="rId5"/>
              <a:srcRect/>
              <a:stretch>
                <a:fillRect l="-37729" t="-20394" r="-26373" b="-7078"/>
              </a:stretch>
            </a:blipFill>
            <a:ln>
              <a:solidFill>
                <a:srgbClr val="C00000"/>
              </a:solidFill>
            </a:ln>
          </p:spPr>
        </p:sp>
        <p:sp>
          <p:nvSpPr>
            <p:cNvPr id="10" name="Rectangle 9"/>
            <p:cNvSpPr/>
            <p:nvPr/>
          </p:nvSpPr>
          <p:spPr>
            <a:xfrm>
              <a:off x="5629524" y="4581012"/>
              <a:ext cx="677918" cy="41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99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Outcomes</a:t>
            </a:r>
            <a:endParaRPr lang="en-US" dirty="0"/>
          </a:p>
        </p:txBody>
      </p:sp>
      <p:sp>
        <p:nvSpPr>
          <p:cNvPr id="3" name="Content Placeholder 2"/>
          <p:cNvSpPr>
            <a:spLocks noGrp="1"/>
          </p:cNvSpPr>
          <p:nvPr>
            <p:ph idx="1"/>
          </p:nvPr>
        </p:nvSpPr>
        <p:spPr>
          <a:xfrm>
            <a:off x="457199" y="1073150"/>
            <a:ext cx="8376249" cy="5395913"/>
          </a:xfrm>
        </p:spPr>
        <p:txBody>
          <a:bodyPr/>
          <a:lstStyle/>
          <a:p>
            <a:pPr marL="0" indent="0">
              <a:buNone/>
            </a:pPr>
            <a:r>
              <a:rPr lang="en-US" dirty="0" smtClean="0"/>
              <a:t>Students will be able to:</a:t>
            </a:r>
          </a:p>
          <a:p>
            <a:pPr marL="514350" indent="-514350">
              <a:buFont typeface="+mj-lt"/>
              <a:buAutoNum type="arabicPeriod"/>
            </a:pPr>
            <a:r>
              <a:rPr lang="en-US" dirty="0" smtClean="0"/>
              <a:t>Access &amp; download Plate Boundary Observatory (PBO) data for 3-station triangles</a:t>
            </a:r>
          </a:p>
          <a:p>
            <a:pPr marL="514350" indent="-514350">
              <a:buFont typeface="+mj-lt"/>
              <a:buAutoNum type="arabicPeriod"/>
            </a:pPr>
            <a:r>
              <a:rPr lang="en-US" dirty="0" smtClean="0"/>
              <a:t>Do calculations to determine how triangle has rotated, translated, distorted</a:t>
            </a:r>
          </a:p>
          <a:p>
            <a:pPr marL="514350" indent="-514350">
              <a:buFont typeface="+mj-lt"/>
              <a:buAutoNum type="arabicPeriod"/>
            </a:pPr>
            <a:r>
              <a:rPr lang="en-US" dirty="0" smtClean="0"/>
              <a:t>Analyze geological implications of strain and compare to:</a:t>
            </a:r>
          </a:p>
          <a:p>
            <a:pPr marL="914400" lvl="1" indent="-514350">
              <a:buFont typeface="+mj-lt"/>
              <a:buAutoNum type="alphaLcParenR"/>
            </a:pPr>
            <a:r>
              <a:rPr lang="en-US" dirty="0" smtClean="0"/>
              <a:t>Local structures</a:t>
            </a:r>
          </a:p>
          <a:p>
            <a:pPr marL="914400" lvl="1" indent="-514350">
              <a:buFont typeface="+mj-lt"/>
              <a:buAutoNum type="alphaLcParenR"/>
            </a:pPr>
            <a:r>
              <a:rPr lang="en-US" dirty="0" smtClean="0"/>
              <a:t>Regional earthquake hazard</a:t>
            </a:r>
          </a:p>
          <a:p>
            <a:pPr marL="914400" lvl="1" indent="-514350">
              <a:buFont typeface="+mj-lt"/>
              <a:buAutoNum type="alphaLcParenR"/>
            </a:pPr>
            <a:r>
              <a:rPr lang="en-US" dirty="0" smtClean="0"/>
              <a:t>Focal mechanisms (optional)</a:t>
            </a:r>
          </a:p>
          <a:p>
            <a:pPr marL="514350" indent="-514350">
              <a:buFont typeface="+mj-lt"/>
              <a:buAutoNum type="arabicPeriod"/>
            </a:pPr>
            <a:endParaRPr lang="en-US" dirty="0"/>
          </a:p>
        </p:txBody>
      </p:sp>
    </p:spTree>
    <p:extLst>
      <p:ext uri="{BB962C8B-B14F-4D97-AF65-F5344CB8AC3E}">
        <p14:creationId xmlns:p14="http://schemas.microsoft.com/office/powerpoint/2010/main" val="334725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124" y="170687"/>
            <a:ext cx="6731876" cy="673100"/>
          </a:xfrm>
        </p:spPr>
        <p:txBody>
          <a:bodyPr/>
          <a:lstStyle/>
          <a:p>
            <a:r>
              <a:rPr lang="en-US" sz="3200" b="1" dirty="0" smtClean="0"/>
              <a:t>Module for Structural Geology Course</a:t>
            </a:r>
            <a:endParaRPr lang="en-US" sz="3200" b="1" dirty="0"/>
          </a:p>
        </p:txBody>
      </p:sp>
      <p:sp>
        <p:nvSpPr>
          <p:cNvPr id="3" name="Content Placeholder 2"/>
          <p:cNvSpPr>
            <a:spLocks noGrp="1"/>
          </p:cNvSpPr>
          <p:nvPr>
            <p:ph idx="1"/>
          </p:nvPr>
        </p:nvSpPr>
        <p:spPr>
          <a:xfrm>
            <a:off x="268008" y="1073150"/>
            <a:ext cx="8229600" cy="5395913"/>
          </a:xfrm>
        </p:spPr>
        <p:txBody>
          <a:bodyPr/>
          <a:lstStyle/>
          <a:p>
            <a:r>
              <a:rPr lang="en-US" dirty="0" smtClean="0"/>
              <a:t>IN DEVELOPMENT but…</a:t>
            </a:r>
          </a:p>
          <a:p>
            <a:r>
              <a:rPr lang="en-US" dirty="0" smtClean="0"/>
              <a:t>New approach with </a:t>
            </a:r>
            <a:r>
              <a:rPr lang="en-US" u="sng" dirty="0" smtClean="0">
                <a:solidFill>
                  <a:srgbClr val="FF0000"/>
                </a:solidFill>
              </a:rPr>
              <a:t>Infinitesimal</a:t>
            </a:r>
            <a:r>
              <a:rPr lang="en-US" dirty="0" smtClean="0"/>
              <a:t> rather than </a:t>
            </a:r>
            <a:r>
              <a:rPr lang="en-US" u="sng" dirty="0" smtClean="0">
                <a:solidFill>
                  <a:srgbClr val="FF0000"/>
                </a:solidFill>
              </a:rPr>
              <a:t>Finite</a:t>
            </a:r>
            <a:r>
              <a:rPr lang="en-US" dirty="0" smtClean="0">
                <a:solidFill>
                  <a:srgbClr val="FF0000"/>
                </a:solidFill>
              </a:rPr>
              <a:t> </a:t>
            </a:r>
            <a:r>
              <a:rPr lang="en-US" dirty="0" smtClean="0"/>
              <a:t>Strain </a:t>
            </a:r>
          </a:p>
          <a:p>
            <a:r>
              <a:rPr lang="en-US" dirty="0" smtClean="0"/>
              <a:t>Combines Structural, Geophysics, &amp; Tectonics</a:t>
            </a:r>
          </a:p>
          <a:p>
            <a:r>
              <a:rPr lang="en-US" dirty="0" smtClean="0"/>
              <a:t>Our GOALS for this presentation:</a:t>
            </a:r>
          </a:p>
          <a:p>
            <a:pPr lvl="1"/>
            <a:r>
              <a:rPr lang="en-US" dirty="0" smtClean="0"/>
              <a:t>Inform you module is coming</a:t>
            </a:r>
          </a:p>
          <a:p>
            <a:pPr lvl="1"/>
            <a:r>
              <a:rPr lang="en-US" dirty="0" smtClean="0"/>
              <a:t>Share curriculum development </a:t>
            </a:r>
            <a:br>
              <a:rPr lang="en-US" dirty="0" smtClean="0"/>
            </a:br>
            <a:r>
              <a:rPr lang="en-US" dirty="0" smtClean="0"/>
              <a:t>model</a:t>
            </a:r>
          </a:p>
          <a:p>
            <a:pPr lvl="1"/>
            <a:r>
              <a:rPr lang="en-US" dirty="0" smtClean="0"/>
              <a:t>Looking for feedback/suggestions</a:t>
            </a:r>
          </a:p>
          <a:p>
            <a:pPr lvl="1"/>
            <a:r>
              <a:rPr lang="en-US" dirty="0" smtClean="0"/>
              <a:t>Looking for possible Beta-testers </a:t>
            </a:r>
          </a:p>
          <a:p>
            <a:pPr marL="0" indent="0">
              <a:buNone/>
            </a:pPr>
            <a:endParaRPr lang="en-US" dirty="0"/>
          </a:p>
          <a:p>
            <a:pPr marL="0" indent="0">
              <a:buNone/>
            </a:pPr>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37" y="3414374"/>
            <a:ext cx="2682345" cy="3296376"/>
          </a:xfrm>
          <a:prstGeom prst="rect">
            <a:avLst/>
          </a:prstGeom>
        </p:spPr>
      </p:pic>
    </p:spTree>
    <p:extLst>
      <p:ext uri="{BB962C8B-B14F-4D97-AF65-F5344CB8AC3E}">
        <p14:creationId xmlns:p14="http://schemas.microsoft.com/office/powerpoint/2010/main" val="1035845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solidFill>
                  <a:schemeClr val="tx2"/>
                </a:solidFill>
              </a:rPr>
              <a:t>More readings &amp; mini-lectures</a:t>
            </a:r>
          </a:p>
          <a:p>
            <a:r>
              <a:rPr lang="en-US" dirty="0" smtClean="0">
                <a:solidFill>
                  <a:schemeClr val="tx2"/>
                </a:solidFill>
              </a:rPr>
              <a:t>Students are assigned triangle sets and through jig-saw puzzle teams observe range of different strains</a:t>
            </a:r>
          </a:p>
          <a:p>
            <a:r>
              <a:rPr lang="en-US" dirty="0" smtClean="0">
                <a:solidFill>
                  <a:schemeClr val="tx2"/>
                </a:solidFill>
              </a:rPr>
              <a:t>Final Assessment</a:t>
            </a:r>
          </a:p>
          <a:p>
            <a:pPr lvl="1"/>
            <a:r>
              <a:rPr lang="en-US" dirty="0" smtClean="0">
                <a:solidFill>
                  <a:schemeClr val="tx2"/>
                </a:solidFill>
              </a:rPr>
              <a:t>Students pick triangle set in area of personal interest; predict expected strain; calculate actual; compare and explain</a:t>
            </a:r>
          </a:p>
        </p:txBody>
      </p:sp>
    </p:spTree>
    <p:extLst>
      <p:ext uri="{BB962C8B-B14F-4D97-AF65-F5344CB8AC3E}">
        <p14:creationId xmlns:p14="http://schemas.microsoft.com/office/powerpoint/2010/main" val="4061869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algebra</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67132914"/>
              </p:ext>
            </p:extLst>
          </p:nvPr>
        </p:nvGraphicFramePr>
        <p:xfrm>
          <a:off x="630611" y="1221812"/>
          <a:ext cx="2204711" cy="751326"/>
        </p:xfrm>
        <a:graphic>
          <a:graphicData uri="http://schemas.openxmlformats.org/presentationml/2006/ole">
            <mc:AlternateContent xmlns:mc="http://schemas.openxmlformats.org/markup-compatibility/2006">
              <mc:Choice xmlns:v="urn:schemas-microsoft-com:vml" Requires="v">
                <p:oleObj spid="_x0000_s2115" r:id="rId4" imgW="1691280" imgH="576000" progId="Equation.DSMT4">
                  <p:embed/>
                </p:oleObj>
              </mc:Choice>
              <mc:Fallback>
                <p:oleObj r:id="rId4" imgW="1691280" imgH="576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11" y="1221812"/>
                        <a:ext cx="2204711" cy="75132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11502228"/>
              </p:ext>
            </p:extLst>
          </p:nvPr>
        </p:nvGraphicFramePr>
        <p:xfrm>
          <a:off x="3258531" y="1221812"/>
          <a:ext cx="2451047" cy="751326"/>
        </p:xfrm>
        <a:graphic>
          <a:graphicData uri="http://schemas.openxmlformats.org/presentationml/2006/ole">
            <mc:AlternateContent xmlns:mc="http://schemas.openxmlformats.org/markup-compatibility/2006">
              <mc:Choice xmlns:v="urn:schemas-microsoft-com:vml" Requires="v">
                <p:oleObj spid="_x0000_s2116" r:id="rId6" imgW="1883160" imgH="576000" progId="Equation.DSMT4">
                  <p:embed/>
                </p:oleObj>
              </mc:Choice>
              <mc:Fallback>
                <p:oleObj r:id="rId6" imgW="1883160" imgH="5760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8531" y="1221812"/>
                        <a:ext cx="2451047" cy="751326"/>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126449652"/>
              </p:ext>
            </p:extLst>
          </p:nvPr>
        </p:nvGraphicFramePr>
        <p:xfrm>
          <a:off x="6132786" y="1203337"/>
          <a:ext cx="2475679" cy="788276"/>
        </p:xfrm>
        <a:graphic>
          <a:graphicData uri="http://schemas.openxmlformats.org/presentationml/2006/ole">
            <mc:AlternateContent xmlns:mc="http://schemas.openxmlformats.org/markup-compatibility/2006">
              <mc:Choice xmlns:v="urn:schemas-microsoft-com:vml" Requires="v">
                <p:oleObj spid="_x0000_s2117" r:id="rId8" imgW="1901520" imgH="594000" progId="Equation.DSMT4">
                  <p:embed/>
                </p:oleObj>
              </mc:Choice>
              <mc:Fallback>
                <p:oleObj r:id="rId8" imgW="1901520" imgH="5940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786" y="1203337"/>
                        <a:ext cx="2475679" cy="788276"/>
                      </a:xfrm>
                      <a:prstGeom prst="rect">
                        <a:avLst/>
                      </a:prstGeom>
                      <a:noFill/>
                    </p:spPr>
                  </p:pic>
                </p:oleObj>
              </mc:Fallback>
            </mc:AlternateContent>
          </a:graphicData>
        </a:graphic>
      </p:graphicFrame>
      <p:sp>
        <p:nvSpPr>
          <p:cNvPr id="12" name="TextBox 11"/>
          <p:cNvSpPr txBox="1"/>
          <p:nvPr/>
        </p:nvSpPr>
        <p:spPr>
          <a:xfrm>
            <a:off x="914588" y="1923378"/>
            <a:ext cx="7314823" cy="369332"/>
          </a:xfrm>
          <a:prstGeom prst="rect">
            <a:avLst/>
          </a:prstGeom>
          <a:noFill/>
        </p:spPr>
        <p:txBody>
          <a:bodyPr wrap="none" rtlCol="0">
            <a:spAutoFit/>
          </a:bodyPr>
          <a:lstStyle/>
          <a:p>
            <a:r>
              <a:rPr lang="en-US" dirty="0" smtClean="0"/>
              <a:t>Translation (rate)		Rotation	(rate)		Distortion (rate)</a:t>
            </a:r>
            <a:endParaRPr lang="en-US" dirty="0"/>
          </a:p>
        </p:txBody>
      </p:sp>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402607737"/>
              </p:ext>
            </p:extLst>
          </p:nvPr>
        </p:nvGraphicFramePr>
        <p:xfrm>
          <a:off x="4572000" y="2727435"/>
          <a:ext cx="3998563" cy="2033752"/>
        </p:xfrm>
        <a:graphic>
          <a:graphicData uri="http://schemas.openxmlformats.org/presentationml/2006/ole">
            <mc:AlternateContent xmlns:mc="http://schemas.openxmlformats.org/markup-compatibility/2006">
              <mc:Choice xmlns:v="urn:schemas-microsoft-com:vml" Requires="v">
                <p:oleObj spid="_x0000_s2118" r:id="rId10" imgW="3300480" imgH="1672920" progId="Equation.DSMT4">
                  <p:embed/>
                </p:oleObj>
              </mc:Choice>
              <mc:Fallback>
                <p:oleObj r:id="rId10" imgW="3300480" imgH="167292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727435"/>
                        <a:ext cx="3998563" cy="2033752"/>
                      </a:xfrm>
                      <a:prstGeom prst="rect">
                        <a:avLst/>
                      </a:prstGeom>
                      <a:noFill/>
                    </p:spPr>
                  </p:pic>
                </p:oleObj>
              </mc:Fallback>
            </mc:AlternateContent>
          </a:graphicData>
        </a:graphic>
      </p:graphicFrame>
      <p:sp>
        <p:nvSpPr>
          <p:cNvPr id="15" name="TextBox 14"/>
          <p:cNvSpPr txBox="1"/>
          <p:nvPr/>
        </p:nvSpPr>
        <p:spPr>
          <a:xfrm>
            <a:off x="409903" y="2986407"/>
            <a:ext cx="3967753" cy="2308324"/>
          </a:xfrm>
          <a:prstGeom prst="rect">
            <a:avLst/>
          </a:prstGeom>
          <a:noFill/>
        </p:spPr>
        <p:txBody>
          <a:bodyPr wrap="none" rtlCol="0">
            <a:spAutoFit/>
          </a:bodyPr>
          <a:lstStyle/>
          <a:p>
            <a:r>
              <a:rPr lang="en-US" dirty="0" smtClean="0"/>
              <a:t>Can be combined into matrix of form:</a:t>
            </a:r>
          </a:p>
          <a:p>
            <a:endParaRPr lang="en-US" dirty="0"/>
          </a:p>
          <a:p>
            <a:r>
              <a:rPr lang="en-US" b="1" dirty="0" smtClean="0"/>
              <a:t>	d = G m</a:t>
            </a:r>
            <a:endParaRPr lang="en-US" dirty="0" smtClean="0"/>
          </a:p>
          <a:p>
            <a:endParaRPr lang="en-US" b="1" dirty="0"/>
          </a:p>
          <a:p>
            <a:r>
              <a:rPr lang="en-US" dirty="0" smtClean="0"/>
              <a:t>And ultimately inverted to solve for </a:t>
            </a:r>
            <a:br>
              <a:rPr lang="en-US" dirty="0" smtClean="0"/>
            </a:br>
            <a:r>
              <a:rPr lang="en-US" dirty="0" smtClean="0"/>
              <a:t>unknowns “m”</a:t>
            </a:r>
          </a:p>
          <a:p>
            <a:endParaRPr lang="en-US" dirty="0"/>
          </a:p>
          <a:p>
            <a:r>
              <a:rPr lang="en-US" dirty="0" smtClean="0"/>
              <a:t>	</a:t>
            </a:r>
            <a:r>
              <a:rPr lang="en-US" b="1" dirty="0" smtClean="0"/>
              <a:t>m = G</a:t>
            </a:r>
            <a:r>
              <a:rPr lang="en-US" b="1" baseline="30000" dirty="0" smtClean="0"/>
              <a:t>-1</a:t>
            </a:r>
            <a:r>
              <a:rPr lang="en-US" b="1" dirty="0" smtClean="0"/>
              <a:t>d</a:t>
            </a:r>
            <a:endParaRPr lang="en-US" dirty="0"/>
          </a:p>
        </p:txBody>
      </p:sp>
    </p:spTree>
    <p:extLst>
      <p:ext uri="{BB962C8B-B14F-4D97-AF65-F5344CB8AC3E}">
        <p14:creationId xmlns:p14="http://schemas.microsoft.com/office/powerpoint/2010/main" val="3846827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Excel calculator</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31" y="2065283"/>
            <a:ext cx="7900448" cy="468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8374" y="1166645"/>
            <a:ext cx="8529899" cy="830997"/>
          </a:xfrm>
          <a:prstGeom prst="rect">
            <a:avLst/>
          </a:prstGeom>
          <a:noFill/>
        </p:spPr>
        <p:txBody>
          <a:bodyPr wrap="none" rtlCol="0">
            <a:spAutoFit/>
          </a:bodyPr>
          <a:lstStyle/>
          <a:p>
            <a:r>
              <a:rPr lang="en-US" sz="2400" dirty="0" smtClean="0"/>
              <a:t>Excel calculator is a “grey” box (some explanation) </a:t>
            </a:r>
            <a:br>
              <a:rPr lang="en-US" sz="2400" dirty="0" smtClean="0"/>
            </a:br>
            <a:r>
              <a:rPr lang="en-US" sz="2400" dirty="0" smtClean="0">
                <a:sym typeface="Wingdings" pitchFamily="2" charset="2"/>
              </a:rPr>
              <a:t></a:t>
            </a:r>
            <a:r>
              <a:rPr lang="en-US" sz="2400" dirty="0" smtClean="0"/>
              <a:t>Extension with more student involvement in matrix algebra</a:t>
            </a:r>
            <a:endParaRPr lang="en-US" sz="2400" dirty="0"/>
          </a:p>
        </p:txBody>
      </p:sp>
    </p:spTree>
    <p:extLst>
      <p:ext uri="{BB962C8B-B14F-4D97-AF65-F5344CB8AC3E}">
        <p14:creationId xmlns:p14="http://schemas.microsoft.com/office/powerpoint/2010/main" val="3819695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lstStyle/>
          <a:p>
            <a:pPr>
              <a:spcAft>
                <a:spcPts val="1800"/>
              </a:spcAft>
            </a:pPr>
            <a:endParaRPr lang="en-US" dirty="0" smtClean="0"/>
          </a:p>
          <a:p>
            <a:pPr>
              <a:spcAft>
                <a:spcPts val="1800"/>
              </a:spcAft>
            </a:pPr>
            <a:r>
              <a:rPr lang="en-US" dirty="0" smtClean="0"/>
              <a:t>Questions</a:t>
            </a:r>
          </a:p>
          <a:p>
            <a:pPr>
              <a:spcAft>
                <a:spcPts val="1800"/>
              </a:spcAft>
            </a:pPr>
            <a:r>
              <a:rPr lang="en-US" dirty="0" smtClean="0"/>
              <a:t>Suggestions/requests</a:t>
            </a:r>
          </a:p>
          <a:p>
            <a:pPr>
              <a:spcAft>
                <a:spcPts val="1800"/>
              </a:spcAft>
            </a:pPr>
            <a:r>
              <a:rPr lang="en-US" dirty="0" smtClean="0"/>
              <a:t>Interested beta-testers (winter-spring 2013</a:t>
            </a:r>
            <a:r>
              <a:rPr lang="en-US" dirty="0" smtClean="0"/>
              <a:t>)?</a:t>
            </a:r>
            <a:endParaRPr lang="en-US" dirty="0" smtClean="0"/>
          </a:p>
        </p:txBody>
      </p:sp>
    </p:spTree>
    <p:extLst>
      <p:ext uri="{BB962C8B-B14F-4D97-AF65-F5344CB8AC3E}">
        <p14:creationId xmlns:p14="http://schemas.microsoft.com/office/powerpoint/2010/main" val="3702058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a:t>
            </a:r>
            <a:endParaRPr lang="en-US" dirty="0"/>
          </a:p>
        </p:txBody>
      </p:sp>
      <p:sp>
        <p:nvSpPr>
          <p:cNvPr id="3" name="Content Placeholder 2"/>
          <p:cNvSpPr>
            <a:spLocks noGrp="1"/>
          </p:cNvSpPr>
          <p:nvPr>
            <p:ph idx="1"/>
          </p:nvPr>
        </p:nvSpPr>
        <p:spPr/>
        <p:txBody>
          <a:bodyPr/>
          <a:lstStyle/>
          <a:p>
            <a:pPr marL="0" indent="0">
              <a:buNone/>
            </a:pPr>
            <a:r>
              <a:rPr lang="en-US" sz="1800" dirty="0"/>
              <a:t>The uncertainty of our strain estimate is a function of the individual uncertainties in the velocity estimates (available from UNAVCO) and how these uncertainties map into the model space.</a:t>
            </a:r>
          </a:p>
          <a:p>
            <a:pPr marL="0" indent="0">
              <a:buNone/>
            </a:pPr>
            <a:r>
              <a:rPr lang="en-US" sz="1800" dirty="0" smtClean="0"/>
              <a:t>The </a:t>
            </a:r>
            <a:r>
              <a:rPr lang="en-US" sz="1800" dirty="0"/>
              <a:t>data uncertainty can be expressed as a covariance matrix (</a:t>
            </a:r>
            <a:r>
              <a:rPr lang="en-US" sz="1800" dirty="0" err="1"/>
              <a:t>cov</a:t>
            </a:r>
            <a:r>
              <a:rPr lang="en-US" sz="1800" b="1" dirty="0" err="1"/>
              <a:t>d</a:t>
            </a:r>
            <a:r>
              <a:rPr lang="en-US" sz="1800" dirty="0"/>
              <a:t>) with diagonal values equal to the individual variances </a:t>
            </a:r>
            <a:r>
              <a:rPr lang="en-US" sz="1800" dirty="0" smtClean="0"/>
              <a:t>(</a:t>
            </a:r>
            <a:r>
              <a:rPr lang="en-US" sz="1800" dirty="0">
                <a:latin typeface="Symbol" pitchFamily="18" charset="2"/>
              </a:rPr>
              <a:t>s </a:t>
            </a:r>
            <a:r>
              <a:rPr lang="en-US" sz="1800" baseline="30000" dirty="0" smtClean="0"/>
              <a:t>2</a:t>
            </a:r>
            <a:r>
              <a:rPr lang="en-US" sz="1800" dirty="0"/>
              <a:t>), assuming that the error in each station’s velocity estimate is independent of the other stations.</a:t>
            </a:r>
          </a:p>
          <a:p>
            <a:pPr marL="0" indent="0">
              <a:buNone/>
            </a:pPr>
            <a:r>
              <a:rPr lang="en-US" sz="1800" dirty="0" smtClean="0"/>
              <a:t>For </a:t>
            </a:r>
            <a:r>
              <a:rPr lang="en-US" sz="1800" dirty="0"/>
              <a:t>a linear equation of the form </a:t>
            </a:r>
            <a:r>
              <a:rPr lang="en-US" sz="1800" b="1" dirty="0"/>
              <a:t>m=G</a:t>
            </a:r>
            <a:r>
              <a:rPr lang="en-US" sz="1800" b="1" baseline="30000" dirty="0"/>
              <a:t>-1</a:t>
            </a:r>
            <a:r>
              <a:rPr lang="en-US" sz="1800" b="1" dirty="0"/>
              <a:t>d</a:t>
            </a:r>
            <a:r>
              <a:rPr lang="en-US" sz="1800" dirty="0"/>
              <a:t> (our inverse solution).  The covariance of the model (</a:t>
            </a:r>
            <a:r>
              <a:rPr lang="en-US" sz="1800" dirty="0" err="1"/>
              <a:t>cov</a:t>
            </a:r>
            <a:r>
              <a:rPr lang="en-US" sz="1800" b="1" dirty="0" err="1"/>
              <a:t>m</a:t>
            </a:r>
            <a:r>
              <a:rPr lang="en-US" sz="1800" dirty="0"/>
              <a:t>) can then be expressed as (</a:t>
            </a:r>
            <a:r>
              <a:rPr lang="en-US" sz="1800" dirty="0" err="1"/>
              <a:t>Menke</a:t>
            </a:r>
            <a:r>
              <a:rPr lang="en-US" sz="1800" dirty="0"/>
              <a:t>, 1989)</a:t>
            </a:r>
          </a:p>
          <a:p>
            <a:pPr marL="0" indent="0">
              <a:buNone/>
            </a:pPr>
            <a:r>
              <a:rPr lang="en-US" sz="1800" dirty="0"/>
              <a:t> </a:t>
            </a:r>
          </a:p>
          <a:p>
            <a:pPr marL="0" indent="0">
              <a:buNone/>
            </a:pPr>
            <a:r>
              <a:rPr lang="en-US" sz="1800" dirty="0"/>
              <a:t> </a:t>
            </a:r>
          </a:p>
          <a:p>
            <a:pPr marL="0" indent="0">
              <a:buNone/>
            </a:pPr>
            <a:r>
              <a:rPr lang="en-US" sz="1800" dirty="0"/>
              <a:t>or more simply as</a:t>
            </a:r>
          </a:p>
          <a:p>
            <a:pPr marL="0" indent="0">
              <a:buNone/>
            </a:pPr>
            <a:r>
              <a:rPr lang="en-US" sz="1800" dirty="0"/>
              <a:t> </a:t>
            </a:r>
          </a:p>
          <a:p>
            <a:pPr marL="0" indent="0">
              <a:buNone/>
            </a:pPr>
            <a:r>
              <a:rPr lang="en-US" sz="1800" dirty="0"/>
              <a:t>	  </a:t>
            </a:r>
          </a:p>
          <a:p>
            <a:pPr marL="0" indent="0">
              <a:buNone/>
            </a:pPr>
            <a:r>
              <a:rPr lang="en-US" sz="1800" dirty="0"/>
              <a:t>where the inverse of the data covariance matrix (</a:t>
            </a:r>
            <a:r>
              <a:rPr lang="en-US" sz="1800" dirty="0" err="1"/>
              <a:t>cov</a:t>
            </a:r>
            <a:r>
              <a:rPr lang="en-US" sz="1800" b="1" dirty="0" err="1"/>
              <a:t>d</a:t>
            </a:r>
            <a:r>
              <a:rPr lang="en-US" sz="1800" dirty="0"/>
              <a:t>)</a:t>
            </a:r>
            <a:r>
              <a:rPr lang="en-US" sz="1800" baseline="30000" dirty="0"/>
              <a:t>-1</a:t>
            </a:r>
            <a:r>
              <a:rPr lang="en-US" sz="1800" dirty="0"/>
              <a:t> is simply a diagonal matrix with values equal to 1/</a:t>
            </a:r>
            <a:r>
              <a:rPr lang="en-US" sz="1800" dirty="0">
                <a:latin typeface="Symbol" pitchFamily="18" charset="2"/>
              </a:rPr>
              <a:t>s </a:t>
            </a:r>
            <a:r>
              <a:rPr lang="en-US" sz="1800" baseline="30000" dirty="0"/>
              <a:t>2</a:t>
            </a:r>
            <a:r>
              <a:rPr lang="en-US" sz="1800" dirty="0"/>
              <a:t> for each of the velocity estimates.</a:t>
            </a:r>
          </a:p>
          <a:p>
            <a:pPr marL="0" indent="0">
              <a:buNone/>
            </a:pPr>
            <a:r>
              <a:rPr lang="en-US" sz="1800" dirty="0"/>
              <a:t>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74671069"/>
              </p:ext>
            </p:extLst>
          </p:nvPr>
        </p:nvGraphicFramePr>
        <p:xfrm>
          <a:off x="1434662" y="3531476"/>
          <a:ext cx="2948152" cy="515927"/>
        </p:xfrm>
        <a:graphic>
          <a:graphicData uri="http://schemas.openxmlformats.org/presentationml/2006/ole">
            <mc:AlternateContent xmlns:mc="http://schemas.openxmlformats.org/markup-compatibility/2006">
              <mc:Choice xmlns:v="urn:schemas-microsoft-com:vml" Requires="v">
                <p:oleObj spid="_x0000_s3083" r:id="rId3" imgW="1508400" imgH="255960" progId="Equation.DSMT4">
                  <p:embed/>
                </p:oleObj>
              </mc:Choice>
              <mc:Fallback>
                <p:oleObj r:id="rId3" imgW="1508400" imgH="25596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662" y="3531476"/>
                        <a:ext cx="2948152" cy="51592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07124836"/>
              </p:ext>
            </p:extLst>
          </p:nvPr>
        </p:nvGraphicFramePr>
        <p:xfrm>
          <a:off x="1576552" y="4477406"/>
          <a:ext cx="3093385" cy="551793"/>
        </p:xfrm>
        <a:graphic>
          <a:graphicData uri="http://schemas.openxmlformats.org/presentationml/2006/ole">
            <mc:AlternateContent xmlns:mc="http://schemas.openxmlformats.org/markup-compatibility/2006">
              <mc:Choice xmlns:v="urn:schemas-microsoft-com:vml" Requires="v">
                <p:oleObj spid="_x0000_s3084" r:id="rId5" imgW="1755360" imgH="301680" progId="Equation.DSMT4">
                  <p:embed/>
                </p:oleObj>
              </mc:Choice>
              <mc:Fallback>
                <p:oleObj r:id="rId5" imgW="1755360" imgH="3016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552" y="4477406"/>
                        <a:ext cx="3093385" cy="551793"/>
                      </a:xfrm>
                      <a:prstGeom prst="rect">
                        <a:avLst/>
                      </a:prstGeom>
                      <a:noFill/>
                    </p:spPr>
                  </p:pic>
                </p:oleObj>
              </mc:Fallback>
            </mc:AlternateContent>
          </a:graphicData>
        </a:graphic>
      </p:graphicFrame>
    </p:spTree>
    <p:extLst>
      <p:ext uri="{BB962C8B-B14F-4D97-AF65-F5344CB8AC3E}">
        <p14:creationId xmlns:p14="http://schemas.microsoft.com/office/powerpoint/2010/main" val="1234505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Literacy</a:t>
            </a:r>
            <a:endParaRPr lang="en-US" dirty="0"/>
          </a:p>
        </p:txBody>
      </p:sp>
      <p:sp>
        <p:nvSpPr>
          <p:cNvPr id="3" name="Content Placeholder 2"/>
          <p:cNvSpPr>
            <a:spLocks noGrp="1"/>
          </p:cNvSpPr>
          <p:nvPr>
            <p:ph idx="1"/>
          </p:nvPr>
        </p:nvSpPr>
        <p:spPr>
          <a:xfrm>
            <a:off x="457200" y="1842655"/>
            <a:ext cx="6204857" cy="4626408"/>
          </a:xfrm>
        </p:spPr>
        <p:txBody>
          <a:bodyPr/>
          <a:lstStyle/>
          <a:p>
            <a:pPr marL="0" indent="0">
              <a:spcAft>
                <a:spcPts val="1200"/>
              </a:spcAft>
              <a:buNone/>
            </a:pPr>
            <a:r>
              <a:rPr lang="en-US" sz="2800" cap="all" dirty="0"/>
              <a:t>Big Idea 1. </a:t>
            </a:r>
            <a:r>
              <a:rPr lang="en-US" sz="2800" dirty="0"/>
              <a:t>Earth scientists use repeatable observations and </a:t>
            </a:r>
            <a:r>
              <a:rPr lang="en-US" sz="2800" dirty="0" smtClean="0"/>
              <a:t>testable </a:t>
            </a:r>
            <a:r>
              <a:rPr lang="en-US" sz="2800" dirty="0"/>
              <a:t>ideas to understand and explain our planet.</a:t>
            </a:r>
          </a:p>
          <a:p>
            <a:pPr marL="0" indent="0">
              <a:spcAft>
                <a:spcPts val="1200"/>
              </a:spcAft>
              <a:buNone/>
            </a:pPr>
            <a:r>
              <a:rPr lang="en-US" sz="2800" cap="all" dirty="0"/>
              <a:t>Big Idea 4. </a:t>
            </a:r>
            <a:r>
              <a:rPr lang="en-US" sz="2800" dirty="0"/>
              <a:t>Earth is continuously changing.</a:t>
            </a:r>
          </a:p>
          <a:p>
            <a:pPr marL="0" indent="0">
              <a:spcAft>
                <a:spcPts val="1200"/>
              </a:spcAft>
              <a:buNone/>
            </a:pPr>
            <a:r>
              <a:rPr lang="en-US" sz="2800" cap="all" dirty="0"/>
              <a:t>Big Idea 8. </a:t>
            </a:r>
            <a:r>
              <a:rPr lang="en-US" sz="2800" dirty="0"/>
              <a:t>Natural hazards pose risks to humans.</a:t>
            </a:r>
          </a:p>
          <a:p>
            <a:pPr marL="0" indent="0">
              <a:spcAft>
                <a:spcPts val="1200"/>
              </a:spcAft>
              <a:buNone/>
            </a:pPr>
            <a:endParaRPr lang="en-US" sz="2800" dirty="0" smtClean="0"/>
          </a:p>
        </p:txBody>
      </p:sp>
      <p:pic>
        <p:nvPicPr>
          <p:cNvPr id="1026" name="Picture 2" descr="http://www.earthscienceliteracy.org/graphics/eslp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915" y="1211263"/>
            <a:ext cx="2158546" cy="278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57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325"/>
            <a:ext cx="6248400" cy="673100"/>
          </a:xfrm>
        </p:spPr>
        <p:txBody>
          <a:bodyPr/>
          <a:lstStyle/>
          <a:p>
            <a:r>
              <a:rPr lang="en-US" sz="3200" dirty="0" smtClean="0"/>
              <a:t>Quantitative Skills Development</a:t>
            </a:r>
            <a:endParaRPr lang="en-US" sz="3200" dirty="0"/>
          </a:p>
        </p:txBody>
      </p:sp>
      <p:sp>
        <p:nvSpPr>
          <p:cNvPr id="3" name="Content Placeholder 2"/>
          <p:cNvSpPr>
            <a:spLocks noGrp="1"/>
          </p:cNvSpPr>
          <p:nvPr>
            <p:ph idx="1"/>
          </p:nvPr>
        </p:nvSpPr>
        <p:spPr>
          <a:xfrm>
            <a:off x="207818" y="1073150"/>
            <a:ext cx="8936182" cy="5395913"/>
          </a:xfrm>
        </p:spPr>
        <p:txBody>
          <a:bodyPr/>
          <a:lstStyle/>
          <a:p>
            <a:pPr marL="0" indent="0">
              <a:buNone/>
            </a:pPr>
            <a:r>
              <a:rPr lang="en-US" sz="2800" u="sng" dirty="0" smtClean="0"/>
              <a:t>Suggestions from SERC for Upper Division</a:t>
            </a:r>
          </a:p>
          <a:p>
            <a:r>
              <a:rPr lang="en-US" dirty="0" smtClean="0"/>
              <a:t>Active engagement means students:</a:t>
            </a:r>
          </a:p>
          <a:p>
            <a:pPr lvl="1"/>
            <a:r>
              <a:rPr lang="en-US" sz="2400" dirty="0" smtClean="0"/>
              <a:t>Work on problems that interest them</a:t>
            </a:r>
          </a:p>
          <a:p>
            <a:pPr lvl="1"/>
            <a:r>
              <a:rPr lang="en-US" sz="2400" dirty="0" smtClean="0"/>
              <a:t>Design solution strategies</a:t>
            </a:r>
          </a:p>
          <a:p>
            <a:pPr lvl="1"/>
            <a:r>
              <a:rPr lang="en-US" sz="2400" dirty="0" smtClean="0"/>
              <a:t>Articulate math ideas in words and argue methods with peers</a:t>
            </a:r>
          </a:p>
          <a:p>
            <a:r>
              <a:rPr lang="en-US" dirty="0" smtClean="0"/>
              <a:t>Confront misconceptions</a:t>
            </a:r>
          </a:p>
          <a:p>
            <a:pPr lvl="1"/>
            <a:r>
              <a:rPr lang="en-US" sz="2400" dirty="0" smtClean="0"/>
              <a:t>Ex. Make predictions and compare to actual</a:t>
            </a:r>
          </a:p>
          <a:p>
            <a:r>
              <a:rPr lang="en-US" dirty="0" smtClean="0"/>
              <a:t>Multiple representations</a:t>
            </a:r>
            <a:r>
              <a:rPr lang="en-US" sz="2400" dirty="0" smtClean="0"/>
              <a:t> (numerical, graphical, verbal, </a:t>
            </a:r>
            <a:r>
              <a:rPr lang="en-US" sz="2400" dirty="0" err="1" smtClean="0"/>
              <a:t>etc</a:t>
            </a:r>
            <a:r>
              <a:rPr lang="en-US" sz="2400" dirty="0" smtClean="0"/>
              <a:t>)</a:t>
            </a:r>
            <a:endParaRPr lang="en-US" dirty="0" smtClean="0"/>
          </a:p>
          <a:p>
            <a:r>
              <a:rPr lang="en-US" dirty="0" smtClean="0"/>
              <a:t>Iteration </a:t>
            </a:r>
            <a:r>
              <a:rPr lang="en-US" sz="2400" dirty="0" smtClean="0"/>
              <a:t>(with timely feedback)</a:t>
            </a:r>
            <a:endParaRPr lang="en-US" dirty="0" smtClean="0"/>
          </a:p>
          <a:p>
            <a:r>
              <a:rPr lang="en-US" dirty="0" smtClean="0"/>
              <a:t>Appropriate use of technology</a:t>
            </a:r>
            <a:endParaRPr lang="en-US" dirty="0"/>
          </a:p>
        </p:txBody>
      </p:sp>
    </p:spTree>
    <p:extLst>
      <p:ext uri="{BB962C8B-B14F-4D97-AF65-F5344CB8AC3E}">
        <p14:creationId xmlns:p14="http://schemas.microsoft.com/office/powerpoint/2010/main" val="1533265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&amp; Evaluation</a:t>
            </a:r>
            <a:endParaRPr lang="en-US" dirty="0"/>
          </a:p>
        </p:txBody>
      </p:sp>
      <p:sp>
        <p:nvSpPr>
          <p:cNvPr id="3" name="Content Placeholder 2"/>
          <p:cNvSpPr>
            <a:spLocks noGrp="1"/>
          </p:cNvSpPr>
          <p:nvPr>
            <p:ph idx="1"/>
          </p:nvPr>
        </p:nvSpPr>
        <p:spPr/>
        <p:txBody>
          <a:bodyPr/>
          <a:lstStyle/>
          <a:p>
            <a:r>
              <a:rPr lang="en-US" dirty="0" smtClean="0"/>
              <a:t>Formative assessments (for students)</a:t>
            </a:r>
          </a:p>
          <a:p>
            <a:pPr lvl="1"/>
            <a:r>
              <a:rPr lang="en-US" dirty="0"/>
              <a:t>Conversations </a:t>
            </a:r>
            <a:endParaRPr lang="en-US" dirty="0" smtClean="0"/>
          </a:p>
          <a:p>
            <a:pPr lvl="1"/>
            <a:r>
              <a:rPr lang="en-US" dirty="0" smtClean="0"/>
              <a:t>Homework</a:t>
            </a:r>
          </a:p>
          <a:p>
            <a:pPr lvl="1"/>
            <a:r>
              <a:rPr lang="en-US" dirty="0" smtClean="0"/>
              <a:t>Quizzes</a:t>
            </a:r>
          </a:p>
          <a:p>
            <a:r>
              <a:rPr lang="en-US" dirty="0" smtClean="0"/>
              <a:t>Summative assessments (for students)</a:t>
            </a:r>
          </a:p>
          <a:p>
            <a:pPr lvl="1"/>
            <a:r>
              <a:rPr lang="en-US" dirty="0" smtClean="0"/>
              <a:t>Lab write up</a:t>
            </a:r>
          </a:p>
          <a:p>
            <a:pPr lvl="1"/>
            <a:r>
              <a:rPr lang="en-US" dirty="0" smtClean="0"/>
              <a:t>Test/exam</a:t>
            </a:r>
          </a:p>
          <a:p>
            <a:r>
              <a:rPr lang="en-US" dirty="0" smtClean="0"/>
              <a:t>Curriculum evaluation</a:t>
            </a:r>
          </a:p>
          <a:p>
            <a:pPr lvl="1"/>
            <a:r>
              <a:rPr lang="en-US" dirty="0" smtClean="0"/>
              <a:t>Rubric/s</a:t>
            </a:r>
          </a:p>
          <a:p>
            <a:pPr lvl="1"/>
            <a:r>
              <a:rPr lang="en-US" dirty="0" smtClean="0"/>
              <a:t>Faculty reflection</a:t>
            </a:r>
          </a:p>
        </p:txBody>
      </p:sp>
      <p:sp>
        <p:nvSpPr>
          <p:cNvPr id="4" name="TextBox 3"/>
          <p:cNvSpPr txBox="1"/>
          <p:nvPr/>
        </p:nvSpPr>
        <p:spPr>
          <a:xfrm rot="20444871">
            <a:off x="3199885" y="1845570"/>
            <a:ext cx="3782110" cy="646331"/>
          </a:xfrm>
          <a:prstGeom prst="rect">
            <a:avLst/>
          </a:prstGeom>
          <a:noFill/>
        </p:spPr>
        <p:txBody>
          <a:bodyPr wrap="square" rtlCol="0">
            <a:spAutoFit/>
          </a:bodyPr>
          <a:lstStyle/>
          <a:p>
            <a:r>
              <a:rPr lang="en-US" dirty="0" smtClean="0">
                <a:solidFill>
                  <a:srgbClr val="C00000"/>
                </a:solidFill>
              </a:rPr>
              <a:t>What does the student know?</a:t>
            </a:r>
          </a:p>
          <a:p>
            <a:r>
              <a:rPr lang="en-US" dirty="0" smtClean="0">
                <a:solidFill>
                  <a:srgbClr val="C00000"/>
                </a:solidFill>
              </a:rPr>
              <a:t>What is the student learning so far?</a:t>
            </a:r>
            <a:endParaRPr lang="en-US" dirty="0">
              <a:solidFill>
                <a:srgbClr val="C00000"/>
              </a:solidFill>
            </a:endParaRPr>
          </a:p>
        </p:txBody>
      </p:sp>
      <p:sp>
        <p:nvSpPr>
          <p:cNvPr id="5" name="TextBox 4"/>
          <p:cNvSpPr txBox="1"/>
          <p:nvPr/>
        </p:nvSpPr>
        <p:spPr>
          <a:xfrm rot="20444871">
            <a:off x="2930029" y="4006508"/>
            <a:ext cx="3027780" cy="369332"/>
          </a:xfrm>
          <a:prstGeom prst="rect">
            <a:avLst/>
          </a:prstGeom>
          <a:noFill/>
        </p:spPr>
        <p:txBody>
          <a:bodyPr wrap="square" rtlCol="0">
            <a:spAutoFit/>
          </a:bodyPr>
          <a:lstStyle/>
          <a:p>
            <a:r>
              <a:rPr lang="en-US" dirty="0" smtClean="0">
                <a:solidFill>
                  <a:srgbClr val="C00000"/>
                </a:solidFill>
              </a:rPr>
              <a:t>What did the student learn?</a:t>
            </a:r>
            <a:endParaRPr lang="en-US" dirty="0">
              <a:solidFill>
                <a:srgbClr val="C00000"/>
              </a:solidFill>
            </a:endParaRPr>
          </a:p>
        </p:txBody>
      </p:sp>
      <p:sp>
        <p:nvSpPr>
          <p:cNvPr id="6" name="TextBox 5"/>
          <p:cNvSpPr txBox="1"/>
          <p:nvPr/>
        </p:nvSpPr>
        <p:spPr>
          <a:xfrm rot="20444871">
            <a:off x="3774281" y="5397206"/>
            <a:ext cx="4545633" cy="646331"/>
          </a:xfrm>
          <a:prstGeom prst="rect">
            <a:avLst/>
          </a:prstGeom>
          <a:noFill/>
        </p:spPr>
        <p:txBody>
          <a:bodyPr wrap="square" rtlCol="0">
            <a:spAutoFit/>
          </a:bodyPr>
          <a:lstStyle/>
          <a:p>
            <a:r>
              <a:rPr lang="en-US" dirty="0" smtClean="0">
                <a:solidFill>
                  <a:srgbClr val="C00000"/>
                </a:solidFill>
              </a:rPr>
              <a:t>Are effective design practices being used?</a:t>
            </a:r>
          </a:p>
          <a:p>
            <a:r>
              <a:rPr lang="en-US" dirty="0" smtClean="0">
                <a:solidFill>
                  <a:srgbClr val="C00000"/>
                </a:solidFill>
              </a:rPr>
              <a:t>Are </a:t>
            </a:r>
            <a:r>
              <a:rPr lang="en-US" dirty="0">
                <a:solidFill>
                  <a:srgbClr val="C00000"/>
                </a:solidFill>
              </a:rPr>
              <a:t>curricular goals being accomplished?</a:t>
            </a:r>
          </a:p>
        </p:txBody>
      </p:sp>
    </p:spTree>
    <p:extLst>
      <p:ext uri="{BB962C8B-B14F-4D97-AF65-F5344CB8AC3E}">
        <p14:creationId xmlns:p14="http://schemas.microsoft.com/office/powerpoint/2010/main" val="3086981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e module structure diagram"/>
          <p:cNvPicPr/>
          <p:nvPr/>
        </p:nvPicPr>
        <p:blipFill>
          <a:blip r:embed="rId2">
            <a:extLst>
              <a:ext uri="{28A0092B-C50C-407E-A947-70E740481C1C}">
                <a14:useLocalDpi xmlns:a14="http://schemas.microsoft.com/office/drawing/2010/main" val="0"/>
              </a:ext>
            </a:extLst>
          </a:blip>
          <a:srcRect/>
          <a:stretch>
            <a:fillRect/>
          </a:stretch>
        </p:blipFill>
        <p:spPr bwMode="auto">
          <a:xfrm>
            <a:off x="1205343" y="3690602"/>
            <a:ext cx="7093527" cy="3167398"/>
          </a:xfrm>
          <a:prstGeom prst="rect">
            <a:avLst/>
          </a:prstGeom>
          <a:noFill/>
          <a:ln>
            <a:noFill/>
          </a:ln>
        </p:spPr>
      </p:pic>
      <p:sp>
        <p:nvSpPr>
          <p:cNvPr id="2" name="Title 1"/>
          <p:cNvSpPr>
            <a:spLocks noGrp="1"/>
          </p:cNvSpPr>
          <p:nvPr>
            <p:ph type="title"/>
          </p:nvPr>
        </p:nvSpPr>
        <p:spPr/>
        <p:txBody>
          <a:bodyPr/>
          <a:lstStyle/>
          <a:p>
            <a:r>
              <a:rPr lang="en-US" dirty="0" smtClean="0"/>
              <a:t>SERC’s InTeGrate Project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Develop curricula </a:t>
            </a:r>
            <a:r>
              <a:rPr lang="en-US" sz="2800" dirty="0"/>
              <a:t>that will teach geoscience in the context of societal issues across the disciplines</a:t>
            </a:r>
            <a:r>
              <a:rPr lang="en-US" sz="2800" dirty="0" smtClean="0"/>
              <a:t>.</a:t>
            </a:r>
            <a:endParaRPr lang="en-US" sz="2800" dirty="0"/>
          </a:p>
          <a:p>
            <a:pPr marL="514350" indent="-514350">
              <a:buFont typeface="+mj-lt"/>
              <a:buAutoNum type="arabicPeriod"/>
            </a:pPr>
            <a:r>
              <a:rPr lang="en-US" sz="2800" dirty="0" smtClean="0"/>
              <a:t>Create </a:t>
            </a:r>
            <a:r>
              <a:rPr lang="en-US" sz="2800" dirty="0"/>
              <a:t>a population of college graduates </a:t>
            </a:r>
            <a:r>
              <a:rPr lang="en-US" sz="2800" dirty="0" smtClean="0"/>
              <a:t>poised </a:t>
            </a:r>
            <a:r>
              <a:rPr lang="en-US" sz="2800" dirty="0"/>
              <a:t>to </a:t>
            </a:r>
            <a:r>
              <a:rPr lang="en-US" sz="2800" dirty="0" smtClean="0"/>
              <a:t>apply </a:t>
            </a:r>
            <a:r>
              <a:rPr lang="en-US" sz="2800" dirty="0"/>
              <a:t>geoscience to </a:t>
            </a:r>
            <a:r>
              <a:rPr lang="en-US" sz="2800" dirty="0" smtClean="0"/>
              <a:t>viable </a:t>
            </a:r>
            <a:r>
              <a:rPr lang="en-US" sz="2800" dirty="0"/>
              <a:t>solutions </a:t>
            </a:r>
            <a:r>
              <a:rPr lang="en-US" sz="2800" dirty="0" smtClean="0"/>
              <a:t>of </a:t>
            </a:r>
            <a:r>
              <a:rPr lang="en-US" sz="2800" dirty="0"/>
              <a:t>current </a:t>
            </a:r>
            <a:r>
              <a:rPr lang="en-US" dirty="0"/>
              <a:t>and future societal </a:t>
            </a:r>
            <a:r>
              <a:rPr lang="en-US" dirty="0" smtClean="0"/>
              <a:t>challenges</a:t>
            </a:r>
          </a:p>
          <a:p>
            <a:pPr marL="0" indent="0">
              <a:buNone/>
            </a:pPr>
            <a:r>
              <a:rPr lang="en-US" sz="2000" b="1" dirty="0" smtClean="0"/>
              <a:t>	InTeGrate module elements</a:t>
            </a:r>
            <a:endParaRPr lang="en-US" sz="2000" b="1" dirty="0"/>
          </a:p>
        </p:txBody>
      </p:sp>
    </p:spTree>
    <p:extLst>
      <p:ext uri="{BB962C8B-B14F-4D97-AF65-F5344CB8AC3E}">
        <p14:creationId xmlns:p14="http://schemas.microsoft.com/office/powerpoint/2010/main" val="3258706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38" y="154921"/>
            <a:ext cx="5834062" cy="673100"/>
          </a:xfrm>
        </p:spPr>
        <p:txBody>
          <a:bodyPr/>
          <a:lstStyle/>
          <a:p>
            <a:r>
              <a:rPr lang="en-US" sz="4000" b="1" dirty="0" smtClean="0"/>
              <a:t>Module GOAL</a:t>
            </a:r>
            <a:endParaRPr lang="en-US" sz="4000" b="1" dirty="0"/>
          </a:p>
        </p:txBody>
      </p:sp>
      <p:sp>
        <p:nvSpPr>
          <p:cNvPr id="3" name="Content Placeholder 2"/>
          <p:cNvSpPr>
            <a:spLocks noGrp="1"/>
          </p:cNvSpPr>
          <p:nvPr>
            <p:ph idx="1"/>
          </p:nvPr>
        </p:nvSpPr>
        <p:spPr>
          <a:xfrm>
            <a:off x="173412" y="1073150"/>
            <a:ext cx="4007407" cy="5395913"/>
          </a:xfrm>
        </p:spPr>
        <p:txBody>
          <a:bodyPr/>
          <a:lstStyle/>
          <a:p>
            <a:pPr marL="0" indent="0">
              <a:buNone/>
            </a:pPr>
            <a:endParaRPr lang="en-US" dirty="0" smtClean="0"/>
          </a:p>
          <a:p>
            <a:pPr marL="0" indent="0">
              <a:buNone/>
            </a:pPr>
            <a:r>
              <a:rPr lang="en-US" b="1" u="sng" dirty="0" smtClean="0"/>
              <a:t>Students use GPS data to gain a fundamental </a:t>
            </a:r>
            <a:r>
              <a:rPr lang="en-US" b="1" u="sng" dirty="0"/>
              <a:t>understanding of strain</a:t>
            </a:r>
            <a:r>
              <a:rPr lang="en-US" dirty="0"/>
              <a:t> </a:t>
            </a:r>
            <a:r>
              <a:rPr lang="en-US" dirty="0" smtClean="0"/>
              <a:t>in </a:t>
            </a:r>
            <a:r>
              <a:rPr lang="en-US" dirty="0"/>
              <a:t>the context of </a:t>
            </a:r>
            <a:r>
              <a:rPr lang="en-US" dirty="0" smtClean="0"/>
              <a:t>structural features and solving </a:t>
            </a:r>
            <a:r>
              <a:rPr lang="en-US" dirty="0"/>
              <a:t>real geoscience problems (such as earthquake </a:t>
            </a:r>
            <a:r>
              <a:rPr lang="en-US" dirty="0" smtClean="0"/>
              <a:t>hazard)</a:t>
            </a:r>
          </a:p>
          <a:p>
            <a:endParaRPr lang="en-US" dirty="0"/>
          </a:p>
        </p:txBody>
      </p:sp>
      <p:pic>
        <p:nvPicPr>
          <p:cNvPr id="6" name="Picture 2" descr="8E85847A-6ADC-4300-A187-98DE63A899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54" y="1563783"/>
            <a:ext cx="4888253" cy="472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pbo.unavco.org/images/instruments/gps/overview/pisgah_astro_research.jpg"/>
          <p:cNvPicPr>
            <a:picLocks noChangeAspect="1" noChangeArrowheads="1"/>
          </p:cNvPicPr>
          <p:nvPr/>
        </p:nvPicPr>
        <p:blipFill rotWithShape="1">
          <a:blip r:embed="rId4">
            <a:extLst>
              <a:ext uri="{28A0092B-C50C-407E-A947-70E740481C1C}">
                <a14:useLocalDpi xmlns:a14="http://schemas.microsoft.com/office/drawing/2010/main" val="0"/>
              </a:ext>
            </a:extLst>
          </a:blip>
          <a:srcRect l="65567" t="31034" b="21518"/>
          <a:stretch/>
        </p:blipFill>
        <p:spPr bwMode="auto">
          <a:xfrm>
            <a:off x="6984124" y="4646244"/>
            <a:ext cx="2065283" cy="213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0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Moving beyond Finite Strain</a:t>
            </a:r>
            <a:endParaRPr lang="en-US" b="1" dirty="0"/>
          </a:p>
        </p:txBody>
      </p:sp>
      <p:sp>
        <p:nvSpPr>
          <p:cNvPr id="3" name="Content Placeholder 2"/>
          <p:cNvSpPr>
            <a:spLocks noGrp="1"/>
          </p:cNvSpPr>
          <p:nvPr>
            <p:ph idx="1"/>
          </p:nvPr>
        </p:nvSpPr>
        <p:spPr>
          <a:xfrm>
            <a:off x="362604" y="1623848"/>
            <a:ext cx="3957145" cy="4845215"/>
          </a:xfrm>
        </p:spPr>
        <p:txBody>
          <a:bodyPr/>
          <a:lstStyle/>
          <a:p>
            <a:pPr marL="0" indent="0">
              <a:buNone/>
            </a:pPr>
            <a:r>
              <a:rPr lang="en-US" dirty="0" smtClean="0"/>
              <a:t>Mushed trilobites still have a place, but we can do more</a:t>
            </a:r>
            <a:endParaRPr lang="en-US" dirty="0"/>
          </a:p>
        </p:txBody>
      </p:sp>
      <p:pic>
        <p:nvPicPr>
          <p:cNvPr id="2050" name="Picture 2" descr="http://marlimillerphoto.com/images/SrD-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345" y="1290227"/>
            <a:ext cx="4354457" cy="2901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1548" y="3914385"/>
            <a:ext cx="2847254" cy="276999"/>
          </a:xfrm>
          <a:prstGeom prst="rect">
            <a:avLst/>
          </a:prstGeom>
          <a:noFill/>
        </p:spPr>
        <p:txBody>
          <a:bodyPr wrap="none" rtlCol="0">
            <a:spAutoFit/>
          </a:bodyPr>
          <a:lstStyle/>
          <a:p>
            <a:r>
              <a:rPr lang="en-US" sz="1200" dirty="0">
                <a:solidFill>
                  <a:schemeClr val="bg1"/>
                </a:solidFill>
              </a:rPr>
              <a:t>http://marlimillerphoto.com/SrD-53.html</a:t>
            </a:r>
          </a:p>
        </p:txBody>
      </p:sp>
      <p:sp>
        <p:nvSpPr>
          <p:cNvPr id="6" name="Shape 9"/>
          <p:cNvSpPr/>
          <p:nvPr/>
        </p:nvSpPr>
        <p:spPr>
          <a:xfrm>
            <a:off x="4272454" y="4398578"/>
            <a:ext cx="4871546" cy="2270235"/>
          </a:xfrm>
          <a:prstGeom prst="rect">
            <a:avLst/>
          </a:prstGeom>
          <a:blipFill>
            <a:blip r:embed="rId4"/>
            <a:srcRect/>
            <a:stretch>
              <a:fillRect l="-5560" t="-23882" r="-30710" b="-90572"/>
            </a:stretch>
          </a:blipFill>
          <a:ln>
            <a:noFill/>
          </a:ln>
        </p:spPr>
      </p:sp>
    </p:spTree>
    <p:extLst>
      <p:ext uri="{BB962C8B-B14F-4D97-AF65-F5344CB8AC3E}">
        <p14:creationId xmlns:p14="http://schemas.microsoft.com/office/powerpoint/2010/main" val="3056697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745" y="154921"/>
            <a:ext cx="6101255" cy="673100"/>
          </a:xfrm>
        </p:spPr>
        <p:txBody>
          <a:bodyPr/>
          <a:lstStyle/>
          <a:p>
            <a:r>
              <a:rPr lang="en-US" sz="3600" b="1" dirty="0" smtClean="0"/>
              <a:t>Module Audience &amp; Overview</a:t>
            </a:r>
            <a:endParaRPr lang="en-US" sz="3600" b="1" dirty="0"/>
          </a:p>
        </p:txBody>
      </p:sp>
      <p:sp>
        <p:nvSpPr>
          <p:cNvPr id="3" name="Content Placeholder 2"/>
          <p:cNvSpPr>
            <a:spLocks noGrp="1"/>
          </p:cNvSpPr>
          <p:nvPr>
            <p:ph idx="1"/>
          </p:nvPr>
        </p:nvSpPr>
        <p:spPr/>
        <p:txBody>
          <a:bodyPr/>
          <a:lstStyle/>
          <a:p>
            <a:endParaRPr lang="en-US" dirty="0" smtClean="0"/>
          </a:p>
          <a:p>
            <a:r>
              <a:rPr lang="en-US" dirty="0" smtClean="0"/>
              <a:t>Structural </a:t>
            </a:r>
            <a:r>
              <a:rPr lang="en-US" dirty="0"/>
              <a:t>g</a:t>
            </a:r>
            <a:r>
              <a:rPr lang="en-US" dirty="0" smtClean="0"/>
              <a:t>eology course (possibly geophysics or tectonics)</a:t>
            </a:r>
          </a:p>
          <a:p>
            <a:r>
              <a:rPr lang="en-US" dirty="0" smtClean="0"/>
              <a:t>15-30 upper division students</a:t>
            </a:r>
          </a:p>
          <a:p>
            <a:r>
              <a:rPr lang="en-US" dirty="0" smtClean="0"/>
              <a:t>~1 week time with in-class/lab and homework</a:t>
            </a:r>
          </a:p>
          <a:p>
            <a:r>
              <a:rPr lang="en-US" dirty="0" smtClean="0"/>
              <a:t>Quantitative skills development assuming low base (but extensions for higher level)</a:t>
            </a:r>
            <a:endParaRPr lang="en-US" dirty="0"/>
          </a:p>
        </p:txBody>
      </p:sp>
    </p:spTree>
    <p:extLst>
      <p:ext uri="{BB962C8B-B14F-4D97-AF65-F5344CB8AC3E}">
        <p14:creationId xmlns:p14="http://schemas.microsoft.com/office/powerpoint/2010/main" val="115350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Module Development</a:t>
            </a:r>
            <a:endParaRPr lang="en-US" sz="3600" b="1" dirty="0"/>
          </a:p>
        </p:txBody>
      </p:sp>
      <p:sp>
        <p:nvSpPr>
          <p:cNvPr id="4" name="Content Placeholder 3"/>
          <p:cNvSpPr>
            <a:spLocks noGrp="1"/>
          </p:cNvSpPr>
          <p:nvPr>
            <p:ph idx="1"/>
          </p:nvPr>
        </p:nvSpPr>
        <p:spPr/>
        <p:txBody>
          <a:bodyPr/>
          <a:lstStyle/>
          <a:p>
            <a:r>
              <a:rPr lang="en-US" dirty="0" smtClean="0"/>
              <a:t>Based on SERC’s InTeGrate module development process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4" y="2156920"/>
            <a:ext cx="6405891" cy="2713664"/>
          </a:xfrm>
          <a:prstGeom prst="rect">
            <a:avLst/>
          </a:prstGeom>
        </p:spPr>
      </p:pic>
      <p:sp>
        <p:nvSpPr>
          <p:cNvPr id="7" name="Oval 6"/>
          <p:cNvSpPr/>
          <p:nvPr/>
        </p:nvSpPr>
        <p:spPr>
          <a:xfrm>
            <a:off x="2521524" y="4839052"/>
            <a:ext cx="1892820" cy="1892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42694" y="5114025"/>
            <a:ext cx="1935547" cy="1384995"/>
          </a:xfrm>
          <a:prstGeom prst="rect">
            <a:avLst/>
          </a:prstGeom>
          <a:noFill/>
        </p:spPr>
        <p:txBody>
          <a:bodyPr wrap="square" rtlCol="0">
            <a:spAutoFit/>
          </a:bodyPr>
          <a:lstStyle/>
          <a:p>
            <a:pPr algn="ctr"/>
            <a:r>
              <a:rPr lang="en-US" dirty="0" smtClean="0"/>
              <a:t>3 Faculty Developers</a:t>
            </a:r>
          </a:p>
          <a:p>
            <a:pPr algn="ctr"/>
            <a:r>
              <a:rPr lang="en-US" sz="1600" dirty="0" smtClean="0"/>
              <a:t>(content &amp; instructional expertise)</a:t>
            </a:r>
            <a:endParaRPr lang="en-US" sz="1600" dirty="0"/>
          </a:p>
        </p:txBody>
      </p:sp>
      <p:sp>
        <p:nvSpPr>
          <p:cNvPr id="10" name="TextBox 9"/>
          <p:cNvSpPr txBox="1"/>
          <p:nvPr/>
        </p:nvSpPr>
        <p:spPr>
          <a:xfrm>
            <a:off x="4493173" y="5461820"/>
            <a:ext cx="1441420" cy="646331"/>
          </a:xfrm>
          <a:prstGeom prst="rect">
            <a:avLst/>
          </a:prstGeom>
          <a:noFill/>
        </p:spPr>
        <p:txBody>
          <a:bodyPr wrap="none" rtlCol="0">
            <a:spAutoFit/>
          </a:bodyPr>
          <a:lstStyle/>
          <a:p>
            <a:pPr algn="ctr"/>
            <a:r>
              <a:rPr lang="en-US" dirty="0" smtClean="0"/>
              <a:t>Assessment</a:t>
            </a:r>
          </a:p>
          <a:p>
            <a:pPr algn="ctr"/>
            <a:r>
              <a:rPr lang="en-US" dirty="0" smtClean="0"/>
              <a:t>specialist</a:t>
            </a:r>
            <a:endParaRPr lang="en-US" dirty="0"/>
          </a:p>
        </p:txBody>
      </p:sp>
      <p:sp>
        <p:nvSpPr>
          <p:cNvPr id="11" name="Oval 10"/>
          <p:cNvSpPr/>
          <p:nvPr/>
        </p:nvSpPr>
        <p:spPr>
          <a:xfrm>
            <a:off x="4166732" y="4823771"/>
            <a:ext cx="1892820" cy="1892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1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234" y="159181"/>
            <a:ext cx="6111766" cy="673100"/>
          </a:xfrm>
        </p:spPr>
        <p:txBody>
          <a:bodyPr/>
          <a:lstStyle/>
          <a:p>
            <a:r>
              <a:rPr lang="en-US" sz="3600" b="1" dirty="0" smtClean="0"/>
              <a:t>UNAVCO Module Development</a:t>
            </a:r>
            <a:endParaRPr lang="en-US" sz="3600" b="1" dirty="0"/>
          </a:p>
        </p:txBody>
      </p:sp>
      <p:sp>
        <p:nvSpPr>
          <p:cNvPr id="7" name="Oval 6"/>
          <p:cNvSpPr/>
          <p:nvPr/>
        </p:nvSpPr>
        <p:spPr>
          <a:xfrm>
            <a:off x="1891862" y="3104841"/>
            <a:ext cx="2522482" cy="25224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50365" y="1536688"/>
            <a:ext cx="2116926" cy="1384995"/>
          </a:xfrm>
          <a:prstGeom prst="rect">
            <a:avLst/>
          </a:prstGeom>
          <a:noFill/>
        </p:spPr>
        <p:txBody>
          <a:bodyPr wrap="none" rtlCol="0">
            <a:spAutoFit/>
          </a:bodyPr>
          <a:lstStyle/>
          <a:p>
            <a:pPr algn="ctr"/>
            <a:r>
              <a:rPr lang="en-US" sz="2400" b="1" u="sng" dirty="0" smtClean="0"/>
              <a:t>Faculty</a:t>
            </a:r>
          </a:p>
          <a:p>
            <a:pPr algn="ctr"/>
            <a:r>
              <a:rPr lang="en-US" sz="2400" b="1" u="sng" dirty="0" smtClean="0"/>
              <a:t>Developers</a:t>
            </a:r>
          </a:p>
          <a:p>
            <a:pPr algn="ctr"/>
            <a:r>
              <a:rPr lang="en-US" b="1" dirty="0" smtClean="0">
                <a:solidFill>
                  <a:schemeClr val="bg1">
                    <a:lumMod val="50000"/>
                  </a:schemeClr>
                </a:solidFill>
              </a:rPr>
              <a:t>Vince C (Baylor)</a:t>
            </a:r>
          </a:p>
          <a:p>
            <a:pPr algn="ctr"/>
            <a:r>
              <a:rPr lang="en-US" b="1" dirty="0" smtClean="0">
                <a:solidFill>
                  <a:schemeClr val="bg1">
                    <a:lumMod val="50000"/>
                  </a:schemeClr>
                </a:solidFill>
              </a:rPr>
              <a:t>Phil R (Wesleyan)</a:t>
            </a:r>
            <a:endParaRPr lang="en-US" b="1" dirty="0">
              <a:solidFill>
                <a:schemeClr val="bg1">
                  <a:lumMod val="50000"/>
                </a:schemeClr>
              </a:solidFill>
            </a:endParaRPr>
          </a:p>
        </p:txBody>
      </p:sp>
      <p:sp>
        <p:nvSpPr>
          <p:cNvPr id="12" name="Oval 11"/>
          <p:cNvSpPr/>
          <p:nvPr/>
        </p:nvSpPr>
        <p:spPr>
          <a:xfrm>
            <a:off x="4106050" y="3052773"/>
            <a:ext cx="2522482" cy="25224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32234" y="1266015"/>
            <a:ext cx="2522482" cy="25224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16572" y="3673584"/>
            <a:ext cx="2031325" cy="1384995"/>
          </a:xfrm>
          <a:prstGeom prst="rect">
            <a:avLst/>
          </a:prstGeom>
          <a:noFill/>
        </p:spPr>
        <p:txBody>
          <a:bodyPr wrap="none" rtlCol="0">
            <a:spAutoFit/>
          </a:bodyPr>
          <a:lstStyle/>
          <a:p>
            <a:pPr algn="ctr"/>
            <a:r>
              <a:rPr lang="en-US" sz="2400" b="1" dirty="0" smtClean="0"/>
              <a:t>Geodesy</a:t>
            </a:r>
          </a:p>
          <a:p>
            <a:pPr algn="ctr"/>
            <a:r>
              <a:rPr lang="en-US" sz="2400" b="1" dirty="0"/>
              <a:t>E</a:t>
            </a:r>
            <a:r>
              <a:rPr lang="en-US" sz="2400" b="1" dirty="0" smtClean="0"/>
              <a:t>xperts</a:t>
            </a:r>
          </a:p>
          <a:p>
            <a:pPr algn="ctr"/>
            <a:r>
              <a:rPr lang="en-US" b="1" dirty="0" smtClean="0">
                <a:solidFill>
                  <a:schemeClr val="bg1">
                    <a:lumMod val="50000"/>
                  </a:schemeClr>
                </a:solidFill>
              </a:rPr>
              <a:t>Bill H &amp; </a:t>
            </a:r>
            <a:r>
              <a:rPr lang="en-US" b="1" dirty="0" err="1" smtClean="0">
                <a:solidFill>
                  <a:schemeClr val="bg1">
                    <a:lumMod val="50000"/>
                  </a:schemeClr>
                </a:solidFill>
              </a:rPr>
              <a:t>Corne</a:t>
            </a:r>
            <a:r>
              <a:rPr lang="en-US" b="1" dirty="0" smtClean="0">
                <a:solidFill>
                  <a:schemeClr val="bg1">
                    <a:lumMod val="50000"/>
                  </a:schemeClr>
                </a:solidFill>
              </a:rPr>
              <a:t> K.</a:t>
            </a:r>
          </a:p>
          <a:p>
            <a:pPr algn="ctr"/>
            <a:r>
              <a:rPr lang="en-US" b="1" dirty="0" smtClean="0">
                <a:solidFill>
                  <a:schemeClr val="bg1">
                    <a:lumMod val="50000"/>
                  </a:schemeClr>
                </a:solidFill>
              </a:rPr>
              <a:t>(</a:t>
            </a:r>
            <a:r>
              <a:rPr lang="en-US" b="1" dirty="0" err="1" smtClean="0">
                <a:solidFill>
                  <a:schemeClr val="bg1">
                    <a:lumMod val="50000"/>
                  </a:schemeClr>
                </a:solidFill>
              </a:rPr>
              <a:t>UNReno</a:t>
            </a:r>
            <a:r>
              <a:rPr lang="en-US" b="1" dirty="0" smtClean="0">
                <a:solidFill>
                  <a:schemeClr val="bg1">
                    <a:lumMod val="50000"/>
                  </a:schemeClr>
                </a:solidFill>
              </a:rPr>
              <a:t>)</a:t>
            </a:r>
            <a:endParaRPr lang="en-US" b="1" dirty="0">
              <a:solidFill>
                <a:schemeClr val="bg1">
                  <a:lumMod val="50000"/>
                </a:schemeClr>
              </a:solidFill>
            </a:endParaRPr>
          </a:p>
        </p:txBody>
      </p:sp>
      <p:sp>
        <p:nvSpPr>
          <p:cNvPr id="15" name="TextBox 14"/>
          <p:cNvSpPr txBox="1"/>
          <p:nvPr/>
        </p:nvSpPr>
        <p:spPr>
          <a:xfrm>
            <a:off x="4400716" y="3673584"/>
            <a:ext cx="2181046" cy="1384995"/>
          </a:xfrm>
          <a:prstGeom prst="rect">
            <a:avLst/>
          </a:prstGeom>
          <a:noFill/>
        </p:spPr>
        <p:txBody>
          <a:bodyPr wrap="none" rtlCol="0">
            <a:spAutoFit/>
          </a:bodyPr>
          <a:lstStyle/>
          <a:p>
            <a:pPr algn="ctr"/>
            <a:r>
              <a:rPr lang="en-US" sz="2400" b="1" dirty="0" smtClean="0"/>
              <a:t>Education</a:t>
            </a:r>
          </a:p>
          <a:p>
            <a:pPr algn="ctr"/>
            <a:r>
              <a:rPr lang="en-US" sz="2400" b="1" dirty="0" smtClean="0"/>
              <a:t>Specialists</a:t>
            </a:r>
          </a:p>
          <a:p>
            <a:pPr algn="ctr"/>
            <a:r>
              <a:rPr lang="en-US" b="1" dirty="0" smtClean="0">
                <a:solidFill>
                  <a:schemeClr val="bg1">
                    <a:lumMod val="50000"/>
                  </a:schemeClr>
                </a:solidFill>
              </a:rPr>
              <a:t>Beth P &amp; Nancy W</a:t>
            </a:r>
          </a:p>
          <a:p>
            <a:pPr algn="ctr"/>
            <a:r>
              <a:rPr lang="en-US" b="1" dirty="0" smtClean="0">
                <a:solidFill>
                  <a:schemeClr val="bg1">
                    <a:lumMod val="50000"/>
                  </a:schemeClr>
                </a:solidFill>
              </a:rPr>
              <a:t>(UNAVCO)</a:t>
            </a:r>
            <a:endParaRPr lang="en-US" b="1" dirty="0">
              <a:solidFill>
                <a:schemeClr val="bg1">
                  <a:lumMod val="50000"/>
                </a:schemeClr>
              </a:solidFill>
            </a:endParaRPr>
          </a:p>
        </p:txBody>
      </p:sp>
      <p:sp>
        <p:nvSpPr>
          <p:cNvPr id="5" name="TextBox 4"/>
          <p:cNvSpPr txBox="1"/>
          <p:nvPr/>
        </p:nvSpPr>
        <p:spPr>
          <a:xfrm>
            <a:off x="945920" y="5840575"/>
            <a:ext cx="7395743" cy="830997"/>
          </a:xfrm>
          <a:prstGeom prst="rect">
            <a:avLst/>
          </a:prstGeom>
          <a:noFill/>
        </p:spPr>
        <p:txBody>
          <a:bodyPr wrap="none" rtlCol="0">
            <a:spAutoFit/>
          </a:bodyPr>
          <a:lstStyle/>
          <a:p>
            <a:pPr marL="285750" indent="-285750">
              <a:buFont typeface="Arial" pitchFamily="34" charset="0"/>
              <a:buChar char="•"/>
            </a:pPr>
            <a:r>
              <a:rPr lang="en-US" sz="2400" dirty="0" smtClean="0"/>
              <a:t>Funded by UNAVCO (but with &lt;&lt;$ than InTeGrate)</a:t>
            </a:r>
          </a:p>
          <a:p>
            <a:pPr marL="285750" indent="-285750">
              <a:buFont typeface="Arial" pitchFamily="34" charset="0"/>
              <a:buChar char="•"/>
            </a:pPr>
            <a:r>
              <a:rPr lang="en-US" sz="2400" dirty="0" smtClean="0"/>
              <a:t>Development workshop at </a:t>
            </a:r>
            <a:r>
              <a:rPr lang="en-US" sz="2400" dirty="0" err="1" smtClean="0"/>
              <a:t>UNReno</a:t>
            </a:r>
            <a:r>
              <a:rPr lang="en-US" sz="2400" dirty="0" smtClean="0"/>
              <a:t> in June 2012</a:t>
            </a:r>
            <a:endParaRPr lang="en-US" sz="2400" dirty="0"/>
          </a:p>
        </p:txBody>
      </p:sp>
    </p:spTree>
    <p:extLst>
      <p:ext uri="{BB962C8B-B14F-4D97-AF65-F5344CB8AC3E}">
        <p14:creationId xmlns:p14="http://schemas.microsoft.com/office/powerpoint/2010/main" val="17142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38" y="154921"/>
            <a:ext cx="5834062" cy="673100"/>
          </a:xfrm>
        </p:spPr>
        <p:txBody>
          <a:bodyPr/>
          <a:lstStyle/>
          <a:p>
            <a:r>
              <a:rPr lang="en-US" sz="4000" b="1" dirty="0" smtClean="0"/>
              <a:t>Module GOAL</a:t>
            </a:r>
            <a:endParaRPr lang="en-US" sz="4000" b="1" dirty="0"/>
          </a:p>
        </p:txBody>
      </p:sp>
      <p:sp>
        <p:nvSpPr>
          <p:cNvPr id="3" name="Content Placeholder 2"/>
          <p:cNvSpPr>
            <a:spLocks noGrp="1"/>
          </p:cNvSpPr>
          <p:nvPr>
            <p:ph idx="1"/>
          </p:nvPr>
        </p:nvSpPr>
        <p:spPr>
          <a:xfrm>
            <a:off x="173412" y="1073150"/>
            <a:ext cx="4007407" cy="5395913"/>
          </a:xfrm>
        </p:spPr>
        <p:txBody>
          <a:bodyPr/>
          <a:lstStyle/>
          <a:p>
            <a:pPr marL="0" indent="0">
              <a:buNone/>
            </a:pPr>
            <a:endParaRPr lang="en-US" dirty="0" smtClean="0"/>
          </a:p>
          <a:p>
            <a:pPr marL="0" indent="0">
              <a:buNone/>
            </a:pPr>
            <a:r>
              <a:rPr lang="en-US" b="1" u="sng" dirty="0" smtClean="0"/>
              <a:t>Students use GPS data to gain a fundamental </a:t>
            </a:r>
            <a:r>
              <a:rPr lang="en-US" b="1" u="sng" dirty="0"/>
              <a:t>understanding of strain</a:t>
            </a:r>
            <a:r>
              <a:rPr lang="en-US" dirty="0"/>
              <a:t> </a:t>
            </a:r>
            <a:r>
              <a:rPr lang="en-US" dirty="0" smtClean="0"/>
              <a:t>in </a:t>
            </a:r>
            <a:r>
              <a:rPr lang="en-US" dirty="0"/>
              <a:t>the context of </a:t>
            </a:r>
            <a:r>
              <a:rPr lang="en-US" dirty="0" smtClean="0"/>
              <a:t>structural features and solving </a:t>
            </a:r>
            <a:r>
              <a:rPr lang="en-US" dirty="0"/>
              <a:t>real geoscience problems (such as earthquake </a:t>
            </a:r>
            <a:r>
              <a:rPr lang="en-US" dirty="0" smtClean="0"/>
              <a:t>hazard)</a:t>
            </a:r>
          </a:p>
          <a:p>
            <a:endParaRPr lang="en-US" dirty="0"/>
          </a:p>
        </p:txBody>
      </p:sp>
      <p:pic>
        <p:nvPicPr>
          <p:cNvPr id="6" name="Picture 2" descr="8E85847A-6ADC-4300-A187-98DE63A899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54" y="1563783"/>
            <a:ext cx="4888253" cy="472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pbo.unavco.org/images/instruments/gps/overview/pisgah_astro_research.jpg"/>
          <p:cNvPicPr>
            <a:picLocks noChangeAspect="1" noChangeArrowheads="1"/>
          </p:cNvPicPr>
          <p:nvPr/>
        </p:nvPicPr>
        <p:blipFill rotWithShape="1">
          <a:blip r:embed="rId4">
            <a:extLst>
              <a:ext uri="{28A0092B-C50C-407E-A947-70E740481C1C}">
                <a14:useLocalDpi xmlns:a14="http://schemas.microsoft.com/office/drawing/2010/main" val="0"/>
              </a:ext>
            </a:extLst>
          </a:blip>
          <a:srcRect l="65567" t="31034" b="21518"/>
          <a:stretch/>
        </p:blipFill>
        <p:spPr bwMode="auto">
          <a:xfrm>
            <a:off x="6984124" y="4646244"/>
            <a:ext cx="2065283" cy="213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7576</TotalTime>
  <Words>1479</Words>
  <Application>Microsoft Office PowerPoint</Application>
  <PresentationFormat>On-screen Show (4:3)</PresentationFormat>
  <Paragraphs>224</Paragraphs>
  <Slides>38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Equation.DSMT4</vt:lpstr>
      <vt:lpstr>Using GPS velocities to understand crustal strain</vt:lpstr>
      <vt:lpstr>UNAVCO &amp; PBO</vt:lpstr>
      <vt:lpstr>Module for Structural Geology Course</vt:lpstr>
      <vt:lpstr>Module GOAL</vt:lpstr>
      <vt:lpstr>Moving beyond Finite Strain</vt:lpstr>
      <vt:lpstr>Module Audience &amp; Overview</vt:lpstr>
      <vt:lpstr>Module Development</vt:lpstr>
      <vt:lpstr>UNAVCO Module Development</vt:lpstr>
      <vt:lpstr>Module GOAL</vt:lpstr>
      <vt:lpstr>Strain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Outcomes</vt:lpstr>
      <vt:lpstr>Primary Outcomes</vt:lpstr>
      <vt:lpstr>Activities</vt:lpstr>
      <vt:lpstr>Matrix algebra</vt:lpstr>
      <vt:lpstr>Excel calculator</vt:lpstr>
      <vt:lpstr>For Discussion</vt:lpstr>
      <vt:lpstr>Uncertainties</vt:lpstr>
      <vt:lpstr>Earth Science Literacy</vt:lpstr>
      <vt:lpstr>Quantitative Skills Development</vt:lpstr>
      <vt:lpstr>Assessment &amp; Evaluation</vt:lpstr>
      <vt:lpstr>SERC’s InTeGrate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seolds</dc:creator>
  <cp:lastModifiedBy>beth</cp:lastModifiedBy>
  <cp:revision>249</cp:revision>
  <dcterms:created xsi:type="dcterms:W3CDTF">2012-03-20T19:54:30Z</dcterms:created>
  <dcterms:modified xsi:type="dcterms:W3CDTF">2012-07-16T19:25:19Z</dcterms:modified>
</cp:coreProperties>
</file>