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9"/>
  </p:notesMasterIdLst>
  <p:sldIdLst>
    <p:sldId id="256" r:id="rId5"/>
    <p:sldId id="263" r:id="rId6"/>
    <p:sldId id="264" r:id="rId7"/>
    <p:sldId id="265" r:id="rId8"/>
    <p:sldId id="266" r:id="rId9"/>
    <p:sldId id="267" r:id="rId10"/>
    <p:sldId id="258" r:id="rId11"/>
    <p:sldId id="268" r:id="rId12"/>
    <p:sldId id="259" r:id="rId13"/>
    <p:sldId id="260" r:id="rId14"/>
    <p:sldId id="261" r:id="rId15"/>
    <p:sldId id="262" r:id="rId16"/>
    <p:sldId id="269"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79124" autoAdjust="0"/>
  </p:normalViewPr>
  <p:slideViewPr>
    <p:cSldViewPr snapToGrid="0" snapToObjects="1">
      <p:cViewPr>
        <p:scale>
          <a:sx n="150" d="100"/>
          <a:sy n="150" d="100"/>
        </p:scale>
        <p:origin x="-1064" y="-344"/>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673ED-DB33-D541-8FA9-851D673DB21C}" type="datetimeFigureOut">
              <a:rPr lang="en-US" smtClean="0"/>
              <a:t>7/12/12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3FE5A-5361-0D43-8FF1-D8B082BB6A3C}" type="slidenum">
              <a:rPr lang="en-US" smtClean="0"/>
              <a:t>‹#›</a:t>
            </a:fld>
            <a:endParaRPr lang="en-US"/>
          </a:p>
        </p:txBody>
      </p:sp>
    </p:spTree>
    <p:extLst>
      <p:ext uri="{BB962C8B-B14F-4D97-AF65-F5344CB8AC3E}">
        <p14:creationId xmlns:p14="http://schemas.microsoft.com/office/powerpoint/2010/main" val="20148657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exercise I designed for an “Introduction to Field</a:t>
            </a:r>
            <a:r>
              <a:rPr lang="en-US" baseline="0" dirty="0" smtClean="0"/>
              <a:t> Methods” course, which students can take after having only had one introductory geoscience course. The idea is that this is the course to “set the hook” – get them out into the field, show them the amazing things you can see and do with the geosciences, and get them excited about continuing in the major. At the same time, our goals are to introduce them to the skills and techniques of mapping in the field, including modern tools and techniques. </a:t>
            </a:r>
          </a:p>
          <a:p>
            <a:endParaRPr lang="en-US" baseline="0" dirty="0" smtClean="0"/>
          </a:p>
          <a:p>
            <a:r>
              <a:rPr lang="en-US" baseline="0" dirty="0" smtClean="0"/>
              <a:t>The key point, however, is that these students are getting their first taste of looking for things in the field that they’ve only heard about theoretically up to that point. </a:t>
            </a:r>
            <a:endParaRPr lang="en-US" dirty="0"/>
          </a:p>
        </p:txBody>
      </p:sp>
      <p:sp>
        <p:nvSpPr>
          <p:cNvPr id="4" name="Slide Number Placeholder 3"/>
          <p:cNvSpPr>
            <a:spLocks noGrp="1"/>
          </p:cNvSpPr>
          <p:nvPr>
            <p:ph type="sldNum" sz="quarter" idx="10"/>
          </p:nvPr>
        </p:nvSpPr>
        <p:spPr/>
        <p:txBody>
          <a:bodyPr/>
          <a:lstStyle/>
          <a:p>
            <a:fld id="{A893FE5A-5361-0D43-8FF1-D8B082BB6A3C}" type="slidenum">
              <a:rPr lang="en-US" smtClean="0"/>
              <a:t>1</a:t>
            </a:fld>
            <a:endParaRPr lang="en-US"/>
          </a:p>
        </p:txBody>
      </p:sp>
    </p:spTree>
    <p:extLst>
      <p:ext uri="{BB962C8B-B14F-4D97-AF65-F5344CB8AC3E}">
        <p14:creationId xmlns:p14="http://schemas.microsoft.com/office/powerpoint/2010/main" val="209188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expert, what do you see when you look at this picture: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893FE5A-5361-0D43-8FF1-D8B082BB6A3C}" type="slidenum">
              <a:rPr lang="en-US" smtClean="0"/>
              <a:t>2</a:t>
            </a:fld>
            <a:endParaRPr lang="en-US"/>
          </a:p>
        </p:txBody>
      </p:sp>
    </p:spTree>
    <p:extLst>
      <p:ext uri="{BB962C8B-B14F-4D97-AF65-F5344CB8AC3E}">
        <p14:creationId xmlns:p14="http://schemas.microsoft.com/office/powerpoint/2010/main" val="340494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an introductory student from western Washington, here is an approximation of what they see when they look out on that same landscape. This is not a bad thing! They just need much more guidance in making the key observations that lead them to the interpretation of a fault. And we have lots of great tools at our disposal now to be able to do that. </a:t>
            </a:r>
          </a:p>
        </p:txBody>
      </p:sp>
      <p:sp>
        <p:nvSpPr>
          <p:cNvPr id="4" name="Slide Number Placeholder 3"/>
          <p:cNvSpPr>
            <a:spLocks noGrp="1"/>
          </p:cNvSpPr>
          <p:nvPr>
            <p:ph type="sldNum" sz="quarter" idx="10"/>
          </p:nvPr>
        </p:nvSpPr>
        <p:spPr/>
        <p:txBody>
          <a:bodyPr/>
          <a:lstStyle/>
          <a:p>
            <a:fld id="{A893FE5A-5361-0D43-8FF1-D8B082BB6A3C}" type="slidenum">
              <a:rPr lang="en-US" smtClean="0"/>
              <a:t>3</a:t>
            </a:fld>
            <a:endParaRPr lang="en-US"/>
          </a:p>
        </p:txBody>
      </p:sp>
    </p:spTree>
    <p:extLst>
      <p:ext uri="{BB962C8B-B14F-4D97-AF65-F5344CB8AC3E}">
        <p14:creationId xmlns:p14="http://schemas.microsoft.com/office/powerpoint/2010/main" val="381517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an introduction to the Basin and Range – tectonic context, what normal faults look like, what volcanic activity looks like in extensional settings. </a:t>
            </a:r>
            <a:endParaRPr lang="en-US" dirty="0"/>
          </a:p>
        </p:txBody>
      </p:sp>
      <p:sp>
        <p:nvSpPr>
          <p:cNvPr id="4" name="Slide Number Placeholder 3"/>
          <p:cNvSpPr>
            <a:spLocks noGrp="1"/>
          </p:cNvSpPr>
          <p:nvPr>
            <p:ph type="sldNum" sz="quarter" idx="10"/>
          </p:nvPr>
        </p:nvSpPr>
        <p:spPr/>
        <p:txBody>
          <a:bodyPr/>
          <a:lstStyle/>
          <a:p>
            <a:fld id="{A893FE5A-5361-0D43-8FF1-D8B082BB6A3C}" type="slidenum">
              <a:rPr lang="en-US" smtClean="0"/>
              <a:t>5</a:t>
            </a:fld>
            <a:endParaRPr lang="en-US"/>
          </a:p>
        </p:txBody>
      </p:sp>
    </p:spTree>
    <p:extLst>
      <p:ext uri="{BB962C8B-B14F-4D97-AF65-F5344CB8AC3E}">
        <p14:creationId xmlns:p14="http://schemas.microsoft.com/office/powerpoint/2010/main" val="98750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 map that they get the next morning. Over the course of the day, we talk about describing different units, the composition of the cinder</a:t>
            </a:r>
            <a:r>
              <a:rPr lang="en-US" baseline="0" dirty="0" smtClean="0"/>
              <a:t> cone, etc. Where to draw the tract of the fault on the map.</a:t>
            </a:r>
            <a:endParaRPr lang="en-US" dirty="0"/>
          </a:p>
        </p:txBody>
      </p:sp>
      <p:sp>
        <p:nvSpPr>
          <p:cNvPr id="4" name="Slide Number Placeholder 3"/>
          <p:cNvSpPr>
            <a:spLocks noGrp="1"/>
          </p:cNvSpPr>
          <p:nvPr>
            <p:ph type="sldNum" sz="quarter" idx="10"/>
          </p:nvPr>
        </p:nvSpPr>
        <p:spPr/>
        <p:txBody>
          <a:bodyPr/>
          <a:lstStyle/>
          <a:p>
            <a:fld id="{A893FE5A-5361-0D43-8FF1-D8B082BB6A3C}" type="slidenum">
              <a:rPr lang="en-US" smtClean="0"/>
              <a:t>7</a:t>
            </a:fld>
            <a:endParaRPr lang="en-US"/>
          </a:p>
        </p:txBody>
      </p:sp>
    </p:spTree>
    <p:extLst>
      <p:ext uri="{BB962C8B-B14F-4D97-AF65-F5344CB8AC3E}">
        <p14:creationId xmlns:p14="http://schemas.microsoft.com/office/powerpoint/2010/main" val="426727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have a dataset that neither of those two authors had – the </a:t>
            </a:r>
            <a:r>
              <a:rPr lang="en-US" dirty="0" err="1" smtClean="0"/>
              <a:t>lidar</a:t>
            </a:r>
            <a:r>
              <a:rPr lang="en-US" dirty="0" smtClean="0"/>
              <a:t>! This gets them very excited. </a:t>
            </a:r>
            <a:endParaRPr lang="en-US" dirty="0"/>
          </a:p>
        </p:txBody>
      </p:sp>
      <p:sp>
        <p:nvSpPr>
          <p:cNvPr id="4" name="Slide Number Placeholder 3"/>
          <p:cNvSpPr>
            <a:spLocks noGrp="1"/>
          </p:cNvSpPr>
          <p:nvPr>
            <p:ph type="sldNum" sz="quarter" idx="10"/>
          </p:nvPr>
        </p:nvSpPr>
        <p:spPr/>
        <p:txBody>
          <a:bodyPr/>
          <a:lstStyle/>
          <a:p>
            <a:fld id="{A893FE5A-5361-0D43-8FF1-D8B082BB6A3C}" type="slidenum">
              <a:rPr lang="en-US" smtClean="0"/>
              <a:t>13</a:t>
            </a:fld>
            <a:endParaRPr lang="en-US"/>
          </a:p>
        </p:txBody>
      </p:sp>
    </p:spTree>
    <p:extLst>
      <p:ext uri="{BB962C8B-B14F-4D97-AF65-F5344CB8AC3E}">
        <p14:creationId xmlns:p14="http://schemas.microsoft.com/office/powerpoint/2010/main" val="426727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7/12/12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7/12/12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7/12/12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7/12/12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7/12/12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7/12/12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S_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71" y="0"/>
            <a:ext cx="10287000" cy="6858000"/>
          </a:xfrm>
          <a:prstGeom prst="rect">
            <a:avLst/>
          </a:prstGeom>
        </p:spPr>
      </p:pic>
      <p:sp>
        <p:nvSpPr>
          <p:cNvPr id="2" name="Title 1"/>
          <p:cNvSpPr>
            <a:spLocks noGrp="1"/>
          </p:cNvSpPr>
          <p:nvPr>
            <p:ph type="ctrTitle"/>
          </p:nvPr>
        </p:nvSpPr>
        <p:spPr>
          <a:xfrm>
            <a:off x="381945" y="13759"/>
            <a:ext cx="8479177" cy="1357841"/>
          </a:xfrm>
        </p:spPr>
        <p:txBody>
          <a:bodyPr>
            <a:normAutofit/>
          </a:bodyPr>
          <a:lstStyle/>
          <a:p>
            <a:r>
              <a:rPr lang="en-US" sz="3600" dirty="0" smtClean="0"/>
              <a:t>Recognizing and mapping faults using </a:t>
            </a:r>
            <a:r>
              <a:rPr lang="en-US" sz="3600" dirty="0" err="1" smtClean="0"/>
              <a:t>lidar</a:t>
            </a:r>
            <a:r>
              <a:rPr lang="en-US" sz="3600" dirty="0" smtClean="0"/>
              <a:t>, Google Earth, and field data</a:t>
            </a:r>
            <a:endParaRPr lang="en-US" sz="3600" dirty="0"/>
          </a:p>
        </p:txBody>
      </p:sp>
      <p:sp>
        <p:nvSpPr>
          <p:cNvPr id="3" name="Subtitle 2"/>
          <p:cNvSpPr>
            <a:spLocks noGrp="1"/>
          </p:cNvSpPr>
          <p:nvPr>
            <p:ph type="subTitle" idx="1"/>
          </p:nvPr>
        </p:nvSpPr>
        <p:spPr>
          <a:xfrm>
            <a:off x="287866" y="5088467"/>
            <a:ext cx="6400800" cy="1701800"/>
          </a:xfrm>
        </p:spPr>
        <p:txBody>
          <a:bodyPr>
            <a:normAutofit/>
          </a:bodyPr>
          <a:lstStyle/>
          <a:p>
            <a:pPr algn="l"/>
            <a:r>
              <a:rPr lang="en-US" sz="2800" dirty="0" smtClean="0">
                <a:solidFill>
                  <a:schemeClr val="bg1"/>
                </a:solidFill>
              </a:rPr>
              <a:t>Anne E. Egger</a:t>
            </a:r>
          </a:p>
          <a:p>
            <a:pPr algn="l"/>
            <a:r>
              <a:rPr lang="en-US" sz="1800" i="1" dirty="0" smtClean="0">
                <a:solidFill>
                  <a:schemeClr val="bg1"/>
                </a:solidFill>
              </a:rPr>
              <a:t>Central Washington </a:t>
            </a:r>
            <a:r>
              <a:rPr lang="en-US" sz="1800" i="1" dirty="0" smtClean="0">
                <a:solidFill>
                  <a:schemeClr val="bg1"/>
                </a:solidFill>
              </a:rPr>
              <a:t>University</a:t>
            </a:r>
          </a:p>
          <a:p>
            <a:pPr algn="l"/>
            <a:r>
              <a:rPr lang="en-US" sz="1800" dirty="0" smtClean="0">
                <a:solidFill>
                  <a:schemeClr val="bg1"/>
                </a:solidFill>
              </a:rPr>
              <a:t>Teaching Structural Geology, Geophysics, and Tectonics in the 21</a:t>
            </a:r>
            <a:r>
              <a:rPr lang="en-US" sz="1800" baseline="30000" dirty="0" smtClean="0">
                <a:solidFill>
                  <a:schemeClr val="bg1"/>
                </a:solidFill>
              </a:rPr>
              <a:t>st</a:t>
            </a:r>
            <a:r>
              <a:rPr lang="en-US" sz="1800" dirty="0" smtClean="0">
                <a:solidFill>
                  <a:schemeClr val="bg1"/>
                </a:solidFill>
              </a:rPr>
              <a:t> Century, July 15-19, 2012</a:t>
            </a:r>
            <a:endParaRPr lang="en-US" sz="1800" dirty="0" smtClean="0">
              <a:solidFill>
                <a:schemeClr val="bg1"/>
              </a:solidFill>
            </a:endParaRPr>
          </a:p>
        </p:txBody>
      </p:sp>
    </p:spTree>
    <p:extLst>
      <p:ext uri="{BB962C8B-B14F-4D97-AF65-F5344CB8AC3E}">
        <p14:creationId xmlns:p14="http://schemas.microsoft.com/office/powerpoint/2010/main" val="32254095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ehfuss_map_ai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5470594" cy="6858000"/>
          </a:xfrm>
          <a:prstGeom prst="rect">
            <a:avLst/>
          </a:prstGeom>
        </p:spPr>
      </p:pic>
      <p:sp>
        <p:nvSpPr>
          <p:cNvPr id="3" name="TextBox 2"/>
          <p:cNvSpPr txBox="1"/>
          <p:nvPr/>
        </p:nvSpPr>
        <p:spPr>
          <a:xfrm>
            <a:off x="7518399" y="6146800"/>
            <a:ext cx="1553994" cy="646331"/>
          </a:xfrm>
          <a:prstGeom prst="rect">
            <a:avLst/>
          </a:prstGeom>
          <a:noFill/>
        </p:spPr>
        <p:txBody>
          <a:bodyPr wrap="none" rtlCol="0">
            <a:spAutoFit/>
          </a:bodyPr>
          <a:lstStyle/>
          <a:p>
            <a:r>
              <a:rPr lang="en-US" dirty="0" err="1" smtClean="0"/>
              <a:t>Zehfuss</a:t>
            </a:r>
            <a:r>
              <a:rPr lang="en-US" dirty="0" smtClean="0"/>
              <a:t> et al., </a:t>
            </a:r>
          </a:p>
          <a:p>
            <a:r>
              <a:rPr lang="en-US" dirty="0" smtClean="0"/>
              <a:t>2001</a:t>
            </a:r>
            <a:endParaRPr lang="en-US" dirty="0"/>
          </a:p>
        </p:txBody>
      </p:sp>
    </p:spTree>
    <p:extLst>
      <p:ext uri="{BB962C8B-B14F-4D97-AF65-F5344CB8AC3E}">
        <p14:creationId xmlns:p14="http://schemas.microsoft.com/office/powerpoint/2010/main" val="38752993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ehfuss_map_sket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5471160" cy="6858000"/>
          </a:xfrm>
          <a:prstGeom prst="rect">
            <a:avLst/>
          </a:prstGeom>
        </p:spPr>
      </p:pic>
      <p:sp>
        <p:nvSpPr>
          <p:cNvPr id="3" name="TextBox 2"/>
          <p:cNvSpPr txBox="1"/>
          <p:nvPr/>
        </p:nvSpPr>
        <p:spPr>
          <a:xfrm>
            <a:off x="7518399" y="6146800"/>
            <a:ext cx="1553994" cy="646331"/>
          </a:xfrm>
          <a:prstGeom prst="rect">
            <a:avLst/>
          </a:prstGeom>
          <a:noFill/>
        </p:spPr>
        <p:txBody>
          <a:bodyPr wrap="none" rtlCol="0">
            <a:spAutoFit/>
          </a:bodyPr>
          <a:lstStyle/>
          <a:p>
            <a:r>
              <a:rPr lang="en-US" dirty="0" err="1" smtClean="0"/>
              <a:t>Zehfuss</a:t>
            </a:r>
            <a:r>
              <a:rPr lang="en-US" dirty="0" smtClean="0"/>
              <a:t> et al., </a:t>
            </a:r>
          </a:p>
          <a:p>
            <a:r>
              <a:rPr lang="en-US" dirty="0" smtClean="0"/>
              <a:t>2001</a:t>
            </a:r>
            <a:endParaRPr lang="en-US" dirty="0"/>
          </a:p>
        </p:txBody>
      </p:sp>
    </p:spTree>
    <p:extLst>
      <p:ext uri="{BB962C8B-B14F-4D97-AF65-F5344CB8AC3E}">
        <p14:creationId xmlns:p14="http://schemas.microsoft.com/office/powerpoint/2010/main" val="23922436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tel_1989_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283" y="1020229"/>
            <a:ext cx="3801717" cy="3437788"/>
          </a:xfrm>
          <a:prstGeom prst="rect">
            <a:avLst/>
          </a:prstGeom>
        </p:spPr>
      </p:pic>
      <p:pic>
        <p:nvPicPr>
          <p:cNvPr id="2" name="Picture 1" descr="Zehfuss_map_sket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71160" cy="6858000"/>
          </a:xfrm>
          <a:prstGeom prst="rect">
            <a:avLst/>
          </a:prstGeom>
        </p:spPr>
      </p:pic>
    </p:spTree>
    <p:extLst>
      <p:ext uri="{BB962C8B-B14F-4D97-AF65-F5344CB8AC3E}">
        <p14:creationId xmlns:p14="http://schemas.microsoft.com/office/powerpoint/2010/main" val="22252470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shSpringsCinderCone2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80437" cy="6858000"/>
          </a:xfrm>
          <a:prstGeom prst="rect">
            <a:avLst/>
          </a:prstGeom>
        </p:spPr>
      </p:pic>
    </p:spTree>
    <p:extLst>
      <p:ext uri="{BB962C8B-B14F-4D97-AF65-F5344CB8AC3E}">
        <p14:creationId xmlns:p14="http://schemas.microsoft.com/office/powerpoint/2010/main" val="30655890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 to the field with </a:t>
            </a:r>
            <a:br>
              <a:rPr lang="en-US" dirty="0" smtClean="0"/>
            </a:br>
            <a:r>
              <a:rPr lang="en-US" dirty="0" smtClean="0"/>
              <a:t>Google Earth…</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36890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S_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71" y="0"/>
            <a:ext cx="10287000" cy="6858000"/>
          </a:xfrm>
          <a:prstGeom prst="rect">
            <a:avLst/>
          </a:prstGeom>
        </p:spPr>
      </p:pic>
      <p:sp>
        <p:nvSpPr>
          <p:cNvPr id="7" name="TextBox 6"/>
          <p:cNvSpPr txBox="1"/>
          <p:nvPr/>
        </p:nvSpPr>
        <p:spPr>
          <a:xfrm>
            <a:off x="2650067" y="330199"/>
            <a:ext cx="3843867" cy="553998"/>
          </a:xfrm>
          <a:prstGeom prst="rect">
            <a:avLst/>
          </a:prstGeom>
          <a:noFill/>
        </p:spPr>
        <p:txBody>
          <a:bodyPr wrap="square" rtlCol="0">
            <a:spAutoFit/>
          </a:bodyPr>
          <a:lstStyle/>
          <a:p>
            <a:pPr algn="ctr"/>
            <a:r>
              <a:rPr lang="en-US" sz="3000" dirty="0" smtClean="0"/>
              <a:t>What do you see?</a:t>
            </a:r>
            <a:endParaRPr lang="en-US" sz="3000" dirty="0"/>
          </a:p>
        </p:txBody>
      </p:sp>
    </p:spTree>
    <p:extLst>
      <p:ext uri="{BB962C8B-B14F-4D97-AF65-F5344CB8AC3E}">
        <p14:creationId xmlns:p14="http://schemas.microsoft.com/office/powerpoint/2010/main" val="21874394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5500" y="1066800"/>
            <a:ext cx="7493000" cy="4724400"/>
          </a:xfrm>
          <a:prstGeom prst="rect">
            <a:avLst/>
          </a:prstGeom>
        </p:spPr>
      </p:pic>
      <p:sp>
        <p:nvSpPr>
          <p:cNvPr id="3" name="TextBox 2"/>
          <p:cNvSpPr txBox="1"/>
          <p:nvPr/>
        </p:nvSpPr>
        <p:spPr>
          <a:xfrm>
            <a:off x="2650067" y="330199"/>
            <a:ext cx="3843867" cy="553998"/>
          </a:xfrm>
          <a:prstGeom prst="rect">
            <a:avLst/>
          </a:prstGeom>
          <a:noFill/>
        </p:spPr>
        <p:txBody>
          <a:bodyPr wrap="square" rtlCol="0">
            <a:spAutoFit/>
          </a:bodyPr>
          <a:lstStyle/>
          <a:p>
            <a:pPr algn="ctr"/>
            <a:r>
              <a:rPr lang="en-US" sz="3000" dirty="0" smtClean="0"/>
              <a:t>What they see:</a:t>
            </a:r>
            <a:endParaRPr lang="en-US" sz="3000" dirty="0"/>
          </a:p>
        </p:txBody>
      </p:sp>
      <p:sp>
        <p:nvSpPr>
          <p:cNvPr id="4" name="TextBox 3"/>
          <p:cNvSpPr txBox="1"/>
          <p:nvPr/>
        </p:nvSpPr>
        <p:spPr>
          <a:xfrm>
            <a:off x="2861978" y="5904468"/>
            <a:ext cx="3417021" cy="338554"/>
          </a:xfrm>
          <a:prstGeom prst="rect">
            <a:avLst/>
          </a:prstGeom>
          <a:noFill/>
        </p:spPr>
        <p:txBody>
          <a:bodyPr wrap="none" rtlCol="0">
            <a:spAutoFit/>
          </a:bodyPr>
          <a:lstStyle/>
          <a:p>
            <a:pPr algn="ctr"/>
            <a:r>
              <a:rPr lang="en-US" sz="1600" dirty="0" smtClean="0"/>
              <a:t>“Chaos theory” from </a:t>
            </a:r>
            <a:r>
              <a:rPr lang="en-US" sz="1600" dirty="0" err="1" smtClean="0"/>
              <a:t>GraphicRiver.net</a:t>
            </a:r>
            <a:endParaRPr lang="en-US" sz="1600" dirty="0"/>
          </a:p>
        </p:txBody>
      </p:sp>
    </p:spTree>
    <p:extLst>
      <p:ext uri="{BB962C8B-B14F-4D97-AF65-F5344CB8AC3E}">
        <p14:creationId xmlns:p14="http://schemas.microsoft.com/office/powerpoint/2010/main" val="25430730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a:xfrm>
            <a:off x="457200" y="1417638"/>
            <a:ext cx="8229600" cy="5127095"/>
          </a:xfrm>
        </p:spPr>
        <p:txBody>
          <a:bodyPr>
            <a:normAutofit fontScale="92500" lnSpcReduction="10000"/>
          </a:bodyPr>
          <a:lstStyle/>
          <a:p>
            <a:r>
              <a:rPr lang="en-US" b="1" dirty="0" smtClean="0"/>
              <a:t>Content</a:t>
            </a:r>
            <a:r>
              <a:rPr lang="en-US" dirty="0" smtClean="0"/>
              <a:t>: </a:t>
            </a:r>
            <a:r>
              <a:rPr lang="en-US" sz="2600" i="1" dirty="0" smtClean="0"/>
              <a:t>Students will be able to…</a:t>
            </a:r>
          </a:p>
          <a:p>
            <a:pPr lvl="1"/>
            <a:r>
              <a:rPr lang="en-US" dirty="0" smtClean="0"/>
              <a:t>Recognize and map a normal fault </a:t>
            </a:r>
          </a:p>
          <a:p>
            <a:pPr lvl="1"/>
            <a:r>
              <a:rPr lang="en-US" dirty="0" smtClean="0"/>
              <a:t>Recognize and map alluvial fans of different ages</a:t>
            </a:r>
          </a:p>
          <a:p>
            <a:pPr lvl="1"/>
            <a:r>
              <a:rPr lang="en-US" dirty="0" smtClean="0"/>
              <a:t>Draw a cross-section across a normal fault</a:t>
            </a:r>
          </a:p>
          <a:p>
            <a:r>
              <a:rPr lang="en-US" b="1" dirty="0" smtClean="0"/>
              <a:t>Higher order thinking</a:t>
            </a:r>
            <a:r>
              <a:rPr lang="en-US" dirty="0" smtClean="0"/>
              <a:t>: </a:t>
            </a:r>
            <a:r>
              <a:rPr lang="en-US" sz="2600" i="1" dirty="0" smtClean="0"/>
              <a:t>Students will be able to…</a:t>
            </a:r>
          </a:p>
          <a:p>
            <a:pPr lvl="1"/>
            <a:r>
              <a:rPr lang="en-US" dirty="0" smtClean="0"/>
              <a:t>Synthesize information from the field, </a:t>
            </a:r>
            <a:r>
              <a:rPr lang="en-US" dirty="0" err="1" smtClean="0"/>
              <a:t>lidar</a:t>
            </a:r>
            <a:r>
              <a:rPr lang="en-US" dirty="0" smtClean="0"/>
              <a:t> data, and the literature to draw and interpret a map</a:t>
            </a:r>
          </a:p>
          <a:p>
            <a:pPr lvl="1"/>
            <a:r>
              <a:rPr lang="en-US" dirty="0" smtClean="0"/>
              <a:t>Interpret the geology of the map area in the larger tectonic context</a:t>
            </a:r>
          </a:p>
          <a:p>
            <a:r>
              <a:rPr lang="en-US" b="1" dirty="0" smtClean="0"/>
              <a:t>Other skills</a:t>
            </a:r>
            <a:r>
              <a:rPr lang="en-US" dirty="0" smtClean="0"/>
              <a:t>: </a:t>
            </a:r>
            <a:r>
              <a:rPr lang="en-US" sz="2600" i="1" dirty="0" smtClean="0"/>
              <a:t>Students will be able to…</a:t>
            </a:r>
          </a:p>
          <a:p>
            <a:pPr lvl="1"/>
            <a:r>
              <a:rPr lang="en-US" dirty="0" smtClean="0"/>
              <a:t>Use Google Earth to explore the map area</a:t>
            </a:r>
          </a:p>
          <a:p>
            <a:pPr lvl="1"/>
            <a:endParaRPr lang="en-US" dirty="0" smtClean="0"/>
          </a:p>
          <a:p>
            <a:endParaRPr lang="en-US" dirty="0"/>
          </a:p>
        </p:txBody>
      </p:sp>
    </p:spTree>
    <p:extLst>
      <p:ext uri="{BB962C8B-B14F-4D97-AF65-F5344CB8AC3E}">
        <p14:creationId xmlns:p14="http://schemas.microsoft.com/office/powerpoint/2010/main" val="3413254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wens_valley.006.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title"/>
          </p:nvPr>
        </p:nvSpPr>
        <p:spPr>
          <a:xfrm>
            <a:off x="457200" y="142080"/>
            <a:ext cx="8229600" cy="850371"/>
          </a:xfrm>
          <a:solidFill>
            <a:schemeClr val="bg1"/>
          </a:solidFill>
        </p:spPr>
        <p:txBody>
          <a:bodyPr>
            <a:normAutofit fontScale="90000"/>
          </a:bodyPr>
          <a:lstStyle/>
          <a:p>
            <a:r>
              <a:rPr lang="en-US" dirty="0" smtClean="0"/>
              <a:t>Introduction to the Basin and Range</a:t>
            </a:r>
            <a:endParaRPr lang="en-US" dirty="0"/>
          </a:p>
        </p:txBody>
      </p:sp>
    </p:spTree>
    <p:extLst>
      <p:ext uri="{BB962C8B-B14F-4D97-AF65-F5344CB8AC3E}">
        <p14:creationId xmlns:p14="http://schemas.microsoft.com/office/powerpoint/2010/main" val="8238804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_aerial_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1386489" cy="6858000"/>
          </a:xfrm>
          <a:prstGeom prst="rect">
            <a:avLst/>
          </a:prstGeom>
        </p:spPr>
      </p:pic>
      <p:sp>
        <p:nvSpPr>
          <p:cNvPr id="2" name="Title 1"/>
          <p:cNvSpPr>
            <a:spLocks noGrp="1"/>
          </p:cNvSpPr>
          <p:nvPr>
            <p:ph type="title"/>
          </p:nvPr>
        </p:nvSpPr>
        <p:spPr>
          <a:xfrm>
            <a:off x="457200" y="304797"/>
            <a:ext cx="8229600" cy="838200"/>
          </a:xfrm>
          <a:solidFill>
            <a:srgbClr val="FFFFFF">
              <a:alpha val="68000"/>
            </a:srgbClr>
          </a:solidFill>
        </p:spPr>
        <p:txBody>
          <a:bodyPr/>
          <a:lstStyle/>
          <a:p>
            <a:r>
              <a:rPr lang="en-US" dirty="0" smtClean="0"/>
              <a:t>Introduction to the field area</a:t>
            </a:r>
            <a:endParaRPr lang="en-US" dirty="0"/>
          </a:p>
        </p:txBody>
      </p:sp>
    </p:spTree>
    <p:extLst>
      <p:ext uri="{BB962C8B-B14F-4D97-AF65-F5344CB8AC3E}">
        <p14:creationId xmlns:p14="http://schemas.microsoft.com/office/powerpoint/2010/main" val="34973426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shSpringsCinderCone2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80437" cy="6858000"/>
          </a:xfrm>
          <a:prstGeom prst="rect">
            <a:avLst/>
          </a:prstGeom>
        </p:spPr>
      </p:pic>
    </p:spTree>
    <p:extLst>
      <p:ext uri="{BB962C8B-B14F-4D97-AF65-F5344CB8AC3E}">
        <p14:creationId xmlns:p14="http://schemas.microsoft.com/office/powerpoint/2010/main" val="37825339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465667" y="1735666"/>
            <a:ext cx="8161866" cy="2573867"/>
          </a:xfrm>
          <a:custGeom>
            <a:avLst/>
            <a:gdLst>
              <a:gd name="connsiteX0" fmla="*/ 0 w 7552266"/>
              <a:gd name="connsiteY0" fmla="*/ 0 h 2573867"/>
              <a:gd name="connsiteX1" fmla="*/ 2277533 w 7552266"/>
              <a:gd name="connsiteY1" fmla="*/ 296334 h 2573867"/>
              <a:gd name="connsiteX2" fmla="*/ 4478866 w 7552266"/>
              <a:gd name="connsiteY2" fmla="*/ 2277534 h 2573867"/>
              <a:gd name="connsiteX3" fmla="*/ 7552266 w 7552266"/>
              <a:gd name="connsiteY3" fmla="*/ 2573867 h 2573867"/>
            </a:gdLst>
            <a:ahLst/>
            <a:cxnLst>
              <a:cxn ang="0">
                <a:pos x="connsiteX0" y="connsiteY0"/>
              </a:cxn>
              <a:cxn ang="0">
                <a:pos x="connsiteX1" y="connsiteY1"/>
              </a:cxn>
              <a:cxn ang="0">
                <a:pos x="connsiteX2" y="connsiteY2"/>
              </a:cxn>
              <a:cxn ang="0">
                <a:pos x="connsiteX3" y="connsiteY3"/>
              </a:cxn>
            </a:cxnLst>
            <a:rect l="l" t="t" r="r" b="b"/>
            <a:pathLst>
              <a:path w="7552266" h="2573867">
                <a:moveTo>
                  <a:pt x="0" y="0"/>
                </a:moveTo>
                <a:lnTo>
                  <a:pt x="2277533" y="296334"/>
                </a:lnTo>
                <a:lnTo>
                  <a:pt x="4478866" y="2277534"/>
                </a:lnTo>
                <a:lnTo>
                  <a:pt x="7552266" y="2573867"/>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itle 8"/>
          <p:cNvSpPr>
            <a:spLocks noGrp="1"/>
          </p:cNvSpPr>
          <p:nvPr>
            <p:ph type="title"/>
          </p:nvPr>
        </p:nvSpPr>
        <p:spPr/>
        <p:txBody>
          <a:bodyPr/>
          <a:lstStyle/>
          <a:p>
            <a:r>
              <a:rPr lang="en-US" dirty="0" smtClean="0"/>
              <a:t>Where does the fault go? </a:t>
            </a:r>
            <a:endParaRPr lang="en-US" dirty="0"/>
          </a:p>
        </p:txBody>
      </p:sp>
      <p:cxnSp>
        <p:nvCxnSpPr>
          <p:cNvPr id="11" name="Straight Connector 10"/>
          <p:cNvCxnSpPr/>
          <p:nvPr/>
        </p:nvCxnSpPr>
        <p:spPr>
          <a:xfrm>
            <a:off x="3987800" y="2912533"/>
            <a:ext cx="1143000" cy="3437467"/>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a:off x="2946400" y="2023533"/>
            <a:ext cx="1049867" cy="863600"/>
          </a:xfrm>
          <a:custGeom>
            <a:avLst/>
            <a:gdLst>
              <a:gd name="connsiteX0" fmla="*/ 1049867 w 1049867"/>
              <a:gd name="connsiteY0" fmla="*/ 863600 h 863600"/>
              <a:gd name="connsiteX1" fmla="*/ 745067 w 1049867"/>
              <a:gd name="connsiteY1" fmla="*/ 76200 h 863600"/>
              <a:gd name="connsiteX2" fmla="*/ 0 w 1049867"/>
              <a:gd name="connsiteY2" fmla="*/ 0 h 863600"/>
            </a:gdLst>
            <a:ahLst/>
            <a:cxnLst>
              <a:cxn ang="0">
                <a:pos x="connsiteX0" y="connsiteY0"/>
              </a:cxn>
              <a:cxn ang="0">
                <a:pos x="connsiteX1" y="connsiteY1"/>
              </a:cxn>
              <a:cxn ang="0">
                <a:pos x="connsiteX2" y="connsiteY2"/>
              </a:cxn>
            </a:cxnLst>
            <a:rect l="l" t="t" r="r" b="b"/>
            <a:pathLst>
              <a:path w="1049867" h="863600">
                <a:moveTo>
                  <a:pt x="1049867" y="863600"/>
                </a:moveTo>
                <a:lnTo>
                  <a:pt x="745067" y="76200"/>
                </a:lnTo>
                <a:lnTo>
                  <a:pt x="0" y="0"/>
                </a:lnTo>
              </a:path>
            </a:pathLst>
          </a:cu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a:stCxn id="6" idx="2"/>
          </p:cNvCxnSpPr>
          <p:nvPr/>
        </p:nvCxnSpPr>
        <p:spPr>
          <a:xfrm flipH="1" flipV="1">
            <a:off x="4326467" y="3937000"/>
            <a:ext cx="979589" cy="7620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1210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tel_1989_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00" y="1282700"/>
            <a:ext cx="4744212" cy="4290060"/>
          </a:xfrm>
          <a:prstGeom prst="rect">
            <a:avLst/>
          </a:prstGeom>
        </p:spPr>
      </p:pic>
      <p:sp>
        <p:nvSpPr>
          <p:cNvPr id="3" name="TextBox 2"/>
          <p:cNvSpPr txBox="1"/>
          <p:nvPr/>
        </p:nvSpPr>
        <p:spPr>
          <a:xfrm>
            <a:off x="7577666" y="6409267"/>
            <a:ext cx="1471602" cy="369332"/>
          </a:xfrm>
          <a:prstGeom prst="rect">
            <a:avLst/>
          </a:prstGeom>
          <a:noFill/>
        </p:spPr>
        <p:txBody>
          <a:bodyPr wrap="none" rtlCol="0">
            <a:spAutoFit/>
          </a:bodyPr>
          <a:lstStyle/>
          <a:p>
            <a:r>
              <a:rPr lang="en-US" dirty="0" smtClean="0"/>
              <a:t>Martel, 1989</a:t>
            </a:r>
            <a:endParaRPr lang="en-US" dirty="0"/>
          </a:p>
        </p:txBody>
      </p:sp>
      <p:sp>
        <p:nvSpPr>
          <p:cNvPr id="4" name="Title 3"/>
          <p:cNvSpPr>
            <a:spLocks noGrp="1"/>
          </p:cNvSpPr>
          <p:nvPr>
            <p:ph type="title"/>
          </p:nvPr>
        </p:nvSpPr>
        <p:spPr/>
        <p:txBody>
          <a:bodyPr/>
          <a:lstStyle/>
          <a:p>
            <a:r>
              <a:rPr lang="en-US" dirty="0" smtClean="0"/>
              <a:t>The literature</a:t>
            </a:r>
            <a:endParaRPr lang="en-US" dirty="0"/>
          </a:p>
        </p:txBody>
      </p:sp>
    </p:spTree>
    <p:extLst>
      <p:ext uri="{BB962C8B-B14F-4D97-AF65-F5344CB8AC3E}">
        <p14:creationId xmlns:p14="http://schemas.microsoft.com/office/powerpoint/2010/main" val="3646002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266</TotalTime>
  <Words>504</Words>
  <Application>Microsoft Macintosh PowerPoint</Application>
  <PresentationFormat>On-screen Show (4:3)</PresentationFormat>
  <Paragraphs>41</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Recognizing and mapping faults using lidar, Google Earth, and field data</vt:lpstr>
      <vt:lpstr>PowerPoint Presentation</vt:lpstr>
      <vt:lpstr>PowerPoint Presentation</vt:lpstr>
      <vt:lpstr>Learning goals</vt:lpstr>
      <vt:lpstr>Introduction to the Basin and Range</vt:lpstr>
      <vt:lpstr>Introduction to the field area</vt:lpstr>
      <vt:lpstr>PowerPoint Presentation</vt:lpstr>
      <vt:lpstr>Where does the fault go? </vt:lpstr>
      <vt:lpstr>The literature</vt:lpstr>
      <vt:lpstr>PowerPoint Presentation</vt:lpstr>
      <vt:lpstr>PowerPoint Presentation</vt:lpstr>
      <vt:lpstr>PowerPoint Presentation</vt:lpstr>
      <vt:lpstr>PowerPoint Presentation</vt:lpstr>
      <vt:lpstr>Back to the field with  Google Earth…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Anne Egger</cp:lastModifiedBy>
  <cp:revision>49</cp:revision>
  <dcterms:created xsi:type="dcterms:W3CDTF">2010-04-12T23:12:02Z</dcterms:created>
  <dcterms:modified xsi:type="dcterms:W3CDTF">2012-07-12T22:10:28Z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