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m" ContentType="application/vnd.ms-excel.sheet.macroEnabled.12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72" r:id="rId2"/>
    <p:sldId id="260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309" r:id="rId16"/>
    <p:sldId id="310" r:id="rId17"/>
    <p:sldId id="311" r:id="rId18"/>
    <p:sldId id="312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3" r:id="rId44"/>
    <p:sldId id="314" r:id="rId45"/>
    <p:sldId id="315" r:id="rId46"/>
    <p:sldId id="316" r:id="rId47"/>
    <p:sldId id="339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40" r:id="rId67"/>
    <p:sldId id="341" r:id="rId68"/>
    <p:sldId id="335" r:id="rId69"/>
    <p:sldId id="336" r:id="rId70"/>
    <p:sldId id="337" r:id="rId71"/>
    <p:sldId id="338" r:id="rId72"/>
    <p:sldId id="344" r:id="rId73"/>
    <p:sldId id="345" r:id="rId74"/>
    <p:sldId id="347" r:id="rId75"/>
    <p:sldId id="342" r:id="rId76"/>
    <p:sldId id="346" r:id="rId77"/>
    <p:sldId id="343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94660"/>
  </p:normalViewPr>
  <p:slideViewPr>
    <p:cSldViewPr>
      <p:cViewPr varScale="1">
        <p:scale>
          <a:sx n="99" d="100"/>
          <a:sy n="99" d="100"/>
        </p:scale>
        <p:origin x="-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3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Bandwidth as a Function of Source Energy and Soil Moisture</a:t>
            </a:r>
          </a:p>
        </c:rich>
      </c:tx>
      <c:layout>
        <c:manualLayout>
          <c:xMode val="edge"/>
          <c:yMode val="edge"/>
          <c:x val="0.131799163179916"/>
          <c:y val="0.0198019801980198"/>
        </c:manualLayout>
      </c:layout>
      <c:overlay val="0"/>
      <c:spPr>
        <a:noFill/>
        <a:ln w="3035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7615062761506"/>
          <c:y val="0.171617161716172"/>
          <c:w val="0.702928870292887"/>
          <c:h val="0.643564356435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Long Rifle</c:v>
                </c:pt>
              </c:strCache>
            </c:strRef>
          </c:tx>
          <c:spPr>
            <a:solidFill>
              <a:srgbClr val="9999FF"/>
            </a:solidFill>
            <a:ln w="1517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Sheet1!$E$2:$I$2</c:f>
              <c:numCache>
                <c:formatCode>General</c:formatCode>
                <c:ptCount val="5"/>
                <c:pt idx="0">
                  <c:v>10.21</c:v>
                </c:pt>
                <c:pt idx="1">
                  <c:v>10.07</c:v>
                </c:pt>
                <c:pt idx="2">
                  <c:v>8.78</c:v>
                </c:pt>
                <c:pt idx="3">
                  <c:v>6.57</c:v>
                </c:pt>
                <c:pt idx="4">
                  <c:v>1.86</c:v>
                </c:pt>
              </c:numCache>
            </c:numRef>
          </c:cat>
          <c:val>
            <c:numRef>
              <c:f>Sheet1!$E$3:$I$3</c:f>
              <c:numCache>
                <c:formatCode>General</c:formatCode>
                <c:ptCount val="5"/>
                <c:pt idx="0">
                  <c:v>135.0</c:v>
                </c:pt>
                <c:pt idx="1">
                  <c:v>125.0</c:v>
                </c:pt>
                <c:pt idx="2">
                  <c:v>125.0</c:v>
                </c:pt>
                <c:pt idx="3">
                  <c:v>125.0</c:v>
                </c:pt>
                <c:pt idx="4">
                  <c:v>135.0</c:v>
                </c:pt>
              </c:numCache>
            </c:numRef>
          </c:val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Subsonic</c:v>
                </c:pt>
              </c:strCache>
            </c:strRef>
          </c:tx>
          <c:spPr>
            <a:solidFill>
              <a:srgbClr val="993366"/>
            </a:solidFill>
            <a:ln w="1517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Sheet1!$E$2:$I$2</c:f>
              <c:numCache>
                <c:formatCode>General</c:formatCode>
                <c:ptCount val="5"/>
                <c:pt idx="0">
                  <c:v>10.21</c:v>
                </c:pt>
                <c:pt idx="1">
                  <c:v>10.07</c:v>
                </c:pt>
                <c:pt idx="2">
                  <c:v>8.78</c:v>
                </c:pt>
                <c:pt idx="3">
                  <c:v>6.57</c:v>
                </c:pt>
                <c:pt idx="4">
                  <c:v>1.86</c:v>
                </c:pt>
              </c:numCache>
            </c:numRef>
          </c:cat>
          <c:val>
            <c:numRef>
              <c:f>Sheet1!$E$4:$I$4</c:f>
              <c:numCache>
                <c:formatCode>General</c:formatCode>
                <c:ptCount val="5"/>
                <c:pt idx="0">
                  <c:v>145.0</c:v>
                </c:pt>
                <c:pt idx="1">
                  <c:v>130.0</c:v>
                </c:pt>
                <c:pt idx="2">
                  <c:v>145.0</c:v>
                </c:pt>
                <c:pt idx="3">
                  <c:v>145.0</c:v>
                </c:pt>
                <c:pt idx="4">
                  <c:v>140.0</c:v>
                </c:pt>
              </c:numCache>
            </c:numRef>
          </c:val>
        </c:ser>
        <c:ser>
          <c:idx val="2"/>
          <c:order val="2"/>
          <c:tx>
            <c:strRef>
              <c:f>Sheet1!$D$5</c:f>
              <c:strCache>
                <c:ptCount val="1"/>
                <c:pt idx="0">
                  <c:v>Short</c:v>
                </c:pt>
              </c:strCache>
            </c:strRef>
          </c:tx>
          <c:spPr>
            <a:solidFill>
              <a:srgbClr val="FFFFCC"/>
            </a:solidFill>
            <a:ln w="1517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Sheet1!$E$2:$I$2</c:f>
              <c:numCache>
                <c:formatCode>General</c:formatCode>
                <c:ptCount val="5"/>
                <c:pt idx="0">
                  <c:v>10.21</c:v>
                </c:pt>
                <c:pt idx="1">
                  <c:v>10.07</c:v>
                </c:pt>
                <c:pt idx="2">
                  <c:v>8.78</c:v>
                </c:pt>
                <c:pt idx="3">
                  <c:v>6.57</c:v>
                </c:pt>
                <c:pt idx="4">
                  <c:v>1.86</c:v>
                </c:pt>
              </c:numCache>
            </c:numRef>
          </c:cat>
          <c:val>
            <c:numRef>
              <c:f>Sheet1!$E$5:$I$5</c:f>
              <c:numCache>
                <c:formatCode>General</c:formatCode>
                <c:ptCount val="5"/>
                <c:pt idx="0">
                  <c:v>165.0</c:v>
                </c:pt>
                <c:pt idx="1">
                  <c:v>125.0</c:v>
                </c:pt>
                <c:pt idx="2">
                  <c:v>140.0</c:v>
                </c:pt>
                <c:pt idx="3">
                  <c:v>135.0</c:v>
                </c:pt>
                <c:pt idx="4">
                  <c:v>125.0</c:v>
                </c:pt>
              </c:numCache>
            </c:numRef>
          </c:val>
        </c:ser>
        <c:ser>
          <c:idx val="3"/>
          <c:order val="3"/>
          <c:tx>
            <c:strRef>
              <c:f>Sheet1!$D$6</c:f>
              <c:strCache>
                <c:ptCount val="1"/>
                <c:pt idx="0">
                  <c:v>CB Long</c:v>
                </c:pt>
              </c:strCache>
            </c:strRef>
          </c:tx>
          <c:spPr>
            <a:solidFill>
              <a:srgbClr val="CCFFFF"/>
            </a:solidFill>
            <a:ln w="1517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Sheet1!$E$2:$I$2</c:f>
              <c:numCache>
                <c:formatCode>General</c:formatCode>
                <c:ptCount val="5"/>
                <c:pt idx="0">
                  <c:v>10.21</c:v>
                </c:pt>
                <c:pt idx="1">
                  <c:v>10.07</c:v>
                </c:pt>
                <c:pt idx="2">
                  <c:v>8.78</c:v>
                </c:pt>
                <c:pt idx="3">
                  <c:v>6.57</c:v>
                </c:pt>
                <c:pt idx="4">
                  <c:v>1.86</c:v>
                </c:pt>
              </c:numCache>
            </c:numRef>
          </c:cat>
          <c:val>
            <c:numRef>
              <c:f>Sheet1!$E$6:$I$6</c:f>
              <c:numCache>
                <c:formatCode>General</c:formatCode>
                <c:ptCount val="5"/>
                <c:pt idx="0">
                  <c:v>170.0</c:v>
                </c:pt>
                <c:pt idx="1">
                  <c:v>155.0</c:v>
                </c:pt>
                <c:pt idx="2">
                  <c:v>180.0</c:v>
                </c:pt>
                <c:pt idx="3">
                  <c:v>170.0</c:v>
                </c:pt>
                <c:pt idx="4">
                  <c:v>165.0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310536"/>
        <c:axId val="531316776"/>
      </c:barChart>
      <c:catAx>
        <c:axId val="531310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Soil Moisture (Weight %)</a:t>
                </a:r>
              </a:p>
            </c:rich>
          </c:tx>
          <c:layout>
            <c:manualLayout>
              <c:xMode val="edge"/>
              <c:yMode val="edge"/>
              <c:x val="0.328451882845188"/>
              <c:y val="0.900990099009901"/>
            </c:manualLayout>
          </c:layout>
          <c:overlay val="0"/>
          <c:spPr>
            <a:noFill/>
            <a:ln w="3035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13167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1316776"/>
        <c:scaling>
          <c:orientation val="minMax"/>
        </c:scaling>
        <c:delete val="0"/>
        <c:axPos val="l"/>
        <c:majorGridlines>
          <c:spPr>
            <a:ln w="379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Bandwidth (Hz)</a:t>
                </a:r>
              </a:p>
            </c:rich>
          </c:tx>
          <c:layout>
            <c:manualLayout>
              <c:xMode val="edge"/>
              <c:yMode val="edge"/>
              <c:x val="0.0261894369271061"/>
              <c:y val="0.367425494493601"/>
            </c:manualLayout>
          </c:layout>
          <c:overlay val="0"/>
          <c:spPr>
            <a:noFill/>
            <a:ln w="3035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1310536"/>
        <c:crosses val="autoZero"/>
        <c:crossBetween val="between"/>
      </c:valAx>
      <c:spPr>
        <a:solidFill>
          <a:srgbClr val="C0C0C0"/>
        </a:solidFill>
        <a:ln w="1517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5188284518828"/>
          <c:y val="0.36963696369637"/>
          <c:w val="0.146443514644352"/>
          <c:h val="0.24092409240924"/>
        </c:manualLayout>
      </c:layout>
      <c:overlay val="0"/>
      <c:spPr>
        <a:solidFill>
          <a:srgbClr val="FFFFFF"/>
        </a:solidFill>
        <a:ln w="3794">
          <a:solidFill>
            <a:srgbClr val="000000"/>
          </a:solidFill>
          <a:prstDash val="solid"/>
        </a:ln>
      </c:spPr>
      <c:txPr>
        <a:bodyPr/>
        <a:lstStyle/>
        <a:p>
          <a:pPr>
            <a:defRPr sz="1291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794">
      <a:solidFill>
        <a:srgbClr val="000000"/>
      </a:solidFill>
      <a:prstDash val="solid"/>
    </a:ln>
  </c:spPr>
  <c:txPr>
    <a:bodyPr/>
    <a:lstStyle/>
    <a:p>
      <a:pPr>
        <a:defRPr sz="140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4B683-562B-43F3-AE69-D09880EE48DE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569AC-32EF-420D-90C1-7898FCEC7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5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69AC-32EF-420D-90C1-7898FCEC70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A20F9-D3B7-4511-81C7-7DD6296F7180}" type="datetimeFigureOut">
              <a:rPr lang="en-US" smtClean="0"/>
              <a:pPr/>
              <a:t>7/18/12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B3DD-5D60-4292-AFD0-CE51DAE0C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jpe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3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8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9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2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4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50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48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53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54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55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56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57.emf"/><Relationship Id="rId5" Type="http://schemas.openxmlformats.org/officeDocument/2006/relationships/image" Target="../media/image59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60.emf"/><Relationship Id="rId5" Type="http://schemas.openxmlformats.org/officeDocument/2006/relationships/image" Target="../media/image58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57.emf"/><Relationship Id="rId5" Type="http://schemas.openxmlformats.org/officeDocument/2006/relationships/image" Target="../media/image61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2400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28600" y="914400"/>
            <a:ext cx="8610600" cy="583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Objective of this talk:  Present a few specific examples of critical thinking via common pitfalls in near-surface geophysical data analysis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Most of the material can be found at either: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b="1" dirty="0" smtClean="0">
                <a:solidFill>
                  <a:schemeClr val="bg1"/>
                </a:solidFill>
              </a:rPr>
              <a:t>Books:</a:t>
            </a:r>
          </a:p>
          <a:p>
            <a:pPr marL="171450" indent="-171450">
              <a:buFont typeface="Arial"/>
              <a:buChar char="•"/>
            </a:pPr>
            <a:r>
              <a:rPr lang="en-US" sz="1100" b="1" dirty="0" smtClean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and </a:t>
            </a:r>
            <a:r>
              <a:rPr lang="en-US" sz="1100" dirty="0" err="1">
                <a:solidFill>
                  <a:schemeClr val="bg1"/>
                </a:solidFill>
              </a:rPr>
              <a:t>Jol</a:t>
            </a:r>
            <a:r>
              <a:rPr lang="en-US" sz="1100" dirty="0">
                <a:solidFill>
                  <a:schemeClr val="bg1"/>
                </a:solidFill>
              </a:rPr>
              <a:t>, H.J., eds., 2007, Stratigraphic Analysis using Ground Penetrating Radar: Geological Society of America,</a:t>
            </a:r>
            <a:r>
              <a:rPr lang="en-US" sz="1100" i="1" dirty="0">
                <a:solidFill>
                  <a:schemeClr val="bg1"/>
                </a:solidFill>
              </a:rPr>
              <a:t> Special Paper 432</a:t>
            </a:r>
            <a:r>
              <a:rPr lang="en-US" sz="1100" dirty="0">
                <a:solidFill>
                  <a:schemeClr val="bg1"/>
                </a:solidFill>
              </a:rPr>
              <a:t>. [ISBN 978-0-8137-2432-4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1999, Processing near-surface seismic-reflection data: A Primer: edited by R.A. Young, </a:t>
            </a:r>
            <a:r>
              <a:rPr lang="en-US" sz="1100" i="1" dirty="0">
                <a:solidFill>
                  <a:schemeClr val="bg1"/>
                </a:solidFill>
              </a:rPr>
              <a:t>Society of Exploration Geophysicists Publications</a:t>
            </a:r>
            <a:r>
              <a:rPr lang="en-US" sz="1100" dirty="0">
                <a:solidFill>
                  <a:schemeClr val="bg1"/>
                </a:solidFill>
              </a:rPr>
              <a:t>. [ISBN 1-56080-090-9]</a:t>
            </a:r>
          </a:p>
          <a:p>
            <a:pPr lvl="0"/>
            <a:endParaRPr lang="en-US" sz="1100" b="1" dirty="0">
              <a:solidFill>
                <a:schemeClr val="bg1"/>
              </a:solidFill>
            </a:endParaRPr>
          </a:p>
          <a:p>
            <a:pPr lvl="0"/>
            <a:r>
              <a:rPr lang="en-US" sz="1100" b="1" dirty="0" smtClean="0">
                <a:solidFill>
                  <a:schemeClr val="bg1"/>
                </a:solidFill>
              </a:rPr>
              <a:t>Peer-Reviewed Journal Articles: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b="1" dirty="0" smtClean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2008, Improving our understanding of near-surface seismic reflection data quality: Invited contribution to </a:t>
            </a:r>
            <a:r>
              <a:rPr lang="en-US" sz="1100" i="1" dirty="0">
                <a:solidFill>
                  <a:schemeClr val="bg1"/>
                </a:solidFill>
              </a:rPr>
              <a:t>The Leading Edge</a:t>
            </a:r>
            <a:r>
              <a:rPr lang="en-US" sz="1100" dirty="0">
                <a:solidFill>
                  <a:schemeClr val="bg1"/>
                </a:solidFill>
              </a:rPr>
              <a:t> Special Issue, 27, 1526-1534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</a:t>
            </a:r>
            <a:r>
              <a:rPr lang="en-US" sz="1100" baseline="300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</a:rPr>
              <a:t>Jordan, T.E., and </a:t>
            </a:r>
            <a:r>
              <a:rPr lang="en-US" sz="1100" baseline="30000" dirty="0">
                <a:solidFill>
                  <a:schemeClr val="bg1"/>
                </a:solidFill>
              </a:rPr>
              <a:t>*</a:t>
            </a:r>
            <a:r>
              <a:rPr lang="en-US" sz="1100" dirty="0">
                <a:solidFill>
                  <a:schemeClr val="bg1"/>
                </a:solidFill>
              </a:rPr>
              <a:t>Talley, J., 2007, An introduction to ground penetrating radar (GPR), </a:t>
            </a:r>
            <a:r>
              <a:rPr lang="en-US" sz="1100" i="1" dirty="0">
                <a:solidFill>
                  <a:schemeClr val="bg1"/>
                </a:solidFill>
              </a:rPr>
              <a:t>in </a:t>
            </a:r>
            <a:r>
              <a:rPr lang="en-US" sz="1100" dirty="0">
                <a:solidFill>
                  <a:schemeClr val="bg1"/>
                </a:solidFill>
              </a:rPr>
              <a:t>Baker, G.S., and </a:t>
            </a:r>
            <a:r>
              <a:rPr lang="en-US" sz="1100" dirty="0" err="1">
                <a:solidFill>
                  <a:schemeClr val="bg1"/>
                </a:solidFill>
              </a:rPr>
              <a:t>Jol</a:t>
            </a:r>
            <a:r>
              <a:rPr lang="en-US" sz="1100" dirty="0">
                <a:solidFill>
                  <a:schemeClr val="bg1"/>
                </a:solidFill>
              </a:rPr>
              <a:t>, H.M., eds., Stratigraphic Analyses Using GPR: </a:t>
            </a:r>
            <a:r>
              <a:rPr lang="en-US" sz="1100" i="1" dirty="0">
                <a:solidFill>
                  <a:schemeClr val="bg1"/>
                </a:solidFill>
              </a:rPr>
              <a:t>Geological Society of America Special Paper 432</a:t>
            </a:r>
            <a:r>
              <a:rPr lang="en-US" sz="1100" dirty="0">
                <a:solidFill>
                  <a:schemeClr val="bg1"/>
                </a:solidFill>
              </a:rPr>
              <a:t>, 1–18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Steeples, D.W., </a:t>
            </a:r>
            <a:r>
              <a:rPr lang="en-US" sz="1100" dirty="0" err="1">
                <a:solidFill>
                  <a:schemeClr val="bg1"/>
                </a:solidFill>
              </a:rPr>
              <a:t>Schmeissner</a:t>
            </a:r>
            <a:r>
              <a:rPr lang="en-US" sz="1100" dirty="0">
                <a:solidFill>
                  <a:schemeClr val="bg1"/>
                </a:solidFill>
              </a:rPr>
              <a:t>, C., </a:t>
            </a:r>
            <a:r>
              <a:rPr lang="en-US" sz="1100" dirty="0" err="1">
                <a:solidFill>
                  <a:schemeClr val="bg1"/>
                </a:solidFill>
              </a:rPr>
              <a:t>Pavlovic</a:t>
            </a:r>
            <a:r>
              <a:rPr lang="en-US" sz="1100" dirty="0">
                <a:solidFill>
                  <a:schemeClr val="bg1"/>
                </a:solidFill>
              </a:rPr>
              <a:t>, M., and Plumb, R., 2001, Coincident imaging with seismic and GPR techniques: </a:t>
            </a:r>
            <a:r>
              <a:rPr lang="en-US" sz="1100" i="1" dirty="0" err="1">
                <a:solidFill>
                  <a:schemeClr val="bg1"/>
                </a:solidFill>
              </a:rPr>
              <a:t>Geophys</a:t>
            </a:r>
            <a:r>
              <a:rPr lang="en-US" sz="1100" i="1" dirty="0">
                <a:solidFill>
                  <a:schemeClr val="bg1"/>
                </a:solidFill>
              </a:rPr>
              <a:t>. Res. </a:t>
            </a:r>
            <a:r>
              <a:rPr lang="en-US" sz="1100" i="1" dirty="0" err="1">
                <a:solidFill>
                  <a:schemeClr val="bg1"/>
                </a:solidFill>
              </a:rPr>
              <a:t>Lett</a:t>
            </a:r>
            <a:r>
              <a:rPr lang="en-US" sz="1100" i="1" dirty="0">
                <a:solidFill>
                  <a:schemeClr val="bg1"/>
                </a:solidFill>
              </a:rPr>
              <a:t>.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i="1" dirty="0">
                <a:solidFill>
                  <a:schemeClr val="bg1"/>
                </a:solidFill>
              </a:rPr>
              <a:t>28</a:t>
            </a:r>
            <a:r>
              <a:rPr lang="en-US" sz="1100" dirty="0">
                <a:solidFill>
                  <a:schemeClr val="bg1"/>
                </a:solidFill>
              </a:rPr>
              <a:t>, no 4, 627-630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Steeples, D.W., </a:t>
            </a:r>
            <a:r>
              <a:rPr lang="en-US" sz="1100" dirty="0" err="1">
                <a:solidFill>
                  <a:schemeClr val="bg1"/>
                </a:solidFill>
              </a:rPr>
              <a:t>Schmeissner</a:t>
            </a:r>
            <a:r>
              <a:rPr lang="en-US" sz="1100" dirty="0">
                <a:solidFill>
                  <a:schemeClr val="bg1"/>
                </a:solidFill>
              </a:rPr>
              <a:t>, C., and Spikes, K.T., 2000, Source-dependent frequency content of </a:t>
            </a:r>
            <a:r>
              <a:rPr lang="en-US" sz="1100" dirty="0" err="1">
                <a:solidFill>
                  <a:schemeClr val="bg1"/>
                </a:solidFill>
              </a:rPr>
              <a:t>ultrashallow</a:t>
            </a:r>
            <a:r>
              <a:rPr lang="en-US" sz="1100" dirty="0">
                <a:solidFill>
                  <a:schemeClr val="bg1"/>
                </a:solidFill>
              </a:rPr>
              <a:t> seismic reflection data: </a:t>
            </a:r>
            <a:r>
              <a:rPr lang="en-US" sz="1100" i="1" dirty="0">
                <a:solidFill>
                  <a:schemeClr val="bg1"/>
                </a:solidFill>
              </a:rPr>
              <a:t>Bull. </a:t>
            </a:r>
            <a:r>
              <a:rPr lang="en-US" sz="1100" i="1" dirty="0" err="1">
                <a:solidFill>
                  <a:schemeClr val="bg1"/>
                </a:solidFill>
              </a:rPr>
              <a:t>Seis</a:t>
            </a:r>
            <a:r>
              <a:rPr lang="en-US" sz="1100" i="1" dirty="0">
                <a:solidFill>
                  <a:schemeClr val="bg1"/>
                </a:solidFill>
              </a:rPr>
              <a:t>. Soc. Amer</a:t>
            </a:r>
            <a:r>
              <a:rPr lang="en-US" sz="1100" dirty="0">
                <a:solidFill>
                  <a:schemeClr val="bg1"/>
                </a:solidFill>
              </a:rPr>
              <a:t>.</a:t>
            </a:r>
            <a:r>
              <a:rPr lang="en-US" sz="1100" i="1" dirty="0">
                <a:solidFill>
                  <a:schemeClr val="bg1"/>
                </a:solidFill>
              </a:rPr>
              <a:t>, 90</a:t>
            </a:r>
            <a:r>
              <a:rPr lang="en-US" sz="1100" dirty="0">
                <a:solidFill>
                  <a:schemeClr val="bg1"/>
                </a:solidFill>
              </a:rPr>
              <a:t>, 2, 494-499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  <a:endParaRPr lang="en-US" sz="1100" dirty="0">
              <a:solidFill>
                <a:schemeClr val="bg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 smtClean="0">
                <a:solidFill>
                  <a:schemeClr val="bg1"/>
                </a:solidFill>
              </a:rPr>
              <a:t>Gaines</a:t>
            </a:r>
            <a:r>
              <a:rPr lang="en-US" sz="1100" dirty="0">
                <a:solidFill>
                  <a:schemeClr val="bg1"/>
                </a:solidFill>
              </a:rPr>
              <a:t>, D.P.,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Hubbard, S.S., Watson, D, Brooks, S., and </a:t>
            </a:r>
            <a:r>
              <a:rPr lang="en-US" sz="1100" dirty="0" err="1">
                <a:solidFill>
                  <a:schemeClr val="bg1"/>
                </a:solidFill>
              </a:rPr>
              <a:t>Jardine</a:t>
            </a:r>
            <a:r>
              <a:rPr lang="en-US" sz="1100" dirty="0">
                <a:solidFill>
                  <a:schemeClr val="bg1"/>
                </a:solidFill>
              </a:rPr>
              <a:t>, P., 2010, Detecting perched water bodies using near-surface seismic time-lapse travel-time tomography, </a:t>
            </a:r>
            <a:r>
              <a:rPr lang="en-US" sz="1100" i="1" dirty="0">
                <a:solidFill>
                  <a:schemeClr val="bg1"/>
                </a:solidFill>
              </a:rPr>
              <a:t>in</a:t>
            </a:r>
            <a:r>
              <a:rPr lang="en-US" sz="1100" dirty="0">
                <a:solidFill>
                  <a:schemeClr val="bg1"/>
                </a:solidFill>
              </a:rPr>
              <a:t> Miller, R.D., Bradford J,H, </a:t>
            </a:r>
            <a:r>
              <a:rPr lang="en-US" sz="1100" dirty="0" err="1">
                <a:solidFill>
                  <a:schemeClr val="bg1"/>
                </a:solidFill>
              </a:rPr>
              <a:t>Holliger</a:t>
            </a:r>
            <a:r>
              <a:rPr lang="en-US" sz="1100" dirty="0">
                <a:solidFill>
                  <a:schemeClr val="bg1"/>
                </a:solidFill>
              </a:rPr>
              <a:t>, K., eds., </a:t>
            </a:r>
            <a:r>
              <a:rPr lang="en-US" sz="1100" i="1" dirty="0">
                <a:solidFill>
                  <a:schemeClr val="bg1"/>
                </a:solidFill>
              </a:rPr>
              <a:t>Advances in Near Surface Seismology and Ground-Penetrating Radar</a:t>
            </a:r>
            <a:r>
              <a:rPr lang="en-US" sz="1100" dirty="0">
                <a:solidFill>
                  <a:schemeClr val="bg1"/>
                </a:solidFill>
              </a:rPr>
              <a:t>, Society of Exploration Geophysicists, Tulsa, OK, ISBN 9781560802242.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dirty="0" err="1">
                <a:solidFill>
                  <a:schemeClr val="bg1"/>
                </a:solidFill>
              </a:rPr>
              <a:t>Gilcrist</a:t>
            </a:r>
            <a:r>
              <a:rPr lang="en-US" sz="1100" dirty="0">
                <a:solidFill>
                  <a:schemeClr val="bg1"/>
                </a:solidFill>
              </a:rPr>
              <a:t>, L.E.,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</a:t>
            </a:r>
            <a:r>
              <a:rPr lang="en-US" sz="1100" dirty="0" err="1">
                <a:solidFill>
                  <a:schemeClr val="bg1"/>
                </a:solidFill>
              </a:rPr>
              <a:t>Sen</a:t>
            </a:r>
            <a:r>
              <a:rPr lang="en-US" sz="1100" dirty="0">
                <a:solidFill>
                  <a:schemeClr val="bg1"/>
                </a:solidFill>
              </a:rPr>
              <a:t> S., 2007, Preferred frequencies for three unconsolidated Earth materials: </a:t>
            </a:r>
            <a:r>
              <a:rPr lang="en-US" sz="1100" i="1" dirty="0">
                <a:solidFill>
                  <a:schemeClr val="bg1"/>
                </a:solidFill>
              </a:rPr>
              <a:t>Applied Physics Letters</a:t>
            </a:r>
            <a:r>
              <a:rPr lang="en-US" sz="1100" dirty="0">
                <a:solidFill>
                  <a:schemeClr val="bg1"/>
                </a:solidFill>
              </a:rPr>
              <a:t>, 91, 254-257. </a:t>
            </a:r>
            <a:endParaRPr lang="en-US" sz="1100" dirty="0" smtClean="0">
              <a:solidFill>
                <a:schemeClr val="bg1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Jordan, T.E.,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</a:t>
            </a:r>
            <a:r>
              <a:rPr lang="en-US" sz="1100" dirty="0" err="1">
                <a:solidFill>
                  <a:schemeClr val="bg1"/>
                </a:solidFill>
              </a:rPr>
              <a:t>Henn</a:t>
            </a:r>
            <a:r>
              <a:rPr lang="en-US" sz="1100" dirty="0">
                <a:solidFill>
                  <a:schemeClr val="bg1"/>
                </a:solidFill>
              </a:rPr>
              <a:t>, K., Messier, J-P., 2004, Using amplitude variation with offset and normalized residual polarization analysis of ground penetrating radar data to differentiate an NAPL release from stratigraphic changes: </a:t>
            </a:r>
            <a:r>
              <a:rPr lang="en-US" sz="1100" i="1" dirty="0">
                <a:solidFill>
                  <a:schemeClr val="bg1"/>
                </a:solidFill>
              </a:rPr>
              <a:t>Journal of Applied Geophysics, 56</a:t>
            </a:r>
            <a:r>
              <a:rPr lang="en-US" sz="1100" dirty="0">
                <a:solidFill>
                  <a:schemeClr val="bg1"/>
                </a:solidFill>
              </a:rPr>
              <a:t>, 41– 58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err="1">
                <a:solidFill>
                  <a:schemeClr val="bg1"/>
                </a:solidFill>
              </a:rPr>
              <a:t>Kowalsky</a:t>
            </a:r>
            <a:r>
              <a:rPr lang="en-US" sz="1100" dirty="0">
                <a:solidFill>
                  <a:schemeClr val="bg1"/>
                </a:solidFill>
              </a:rPr>
              <a:t>, M. B., E. </a:t>
            </a:r>
            <a:r>
              <a:rPr lang="en-US" sz="1100" dirty="0" err="1">
                <a:solidFill>
                  <a:schemeClr val="bg1"/>
                </a:solidFill>
              </a:rPr>
              <a:t>Gasperikova</a:t>
            </a:r>
            <a:r>
              <a:rPr lang="en-US" sz="1100" dirty="0">
                <a:solidFill>
                  <a:schemeClr val="bg1"/>
                </a:solidFill>
              </a:rPr>
              <a:t>, S. </a:t>
            </a:r>
            <a:r>
              <a:rPr lang="en-US" sz="1100" dirty="0" err="1">
                <a:solidFill>
                  <a:schemeClr val="bg1"/>
                </a:solidFill>
              </a:rPr>
              <a:t>Finsterle</a:t>
            </a:r>
            <a:r>
              <a:rPr lang="en-US" sz="1100" dirty="0">
                <a:solidFill>
                  <a:schemeClr val="bg1"/>
                </a:solidFill>
              </a:rPr>
              <a:t>, D. Watson, G.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and S. S. Hubbard, 2011, Coupled modeling of </a:t>
            </a:r>
            <a:r>
              <a:rPr lang="en-US" sz="1100" dirty="0" err="1">
                <a:solidFill>
                  <a:schemeClr val="bg1"/>
                </a:solidFill>
              </a:rPr>
              <a:t>hydrogeochemical</a:t>
            </a:r>
            <a:r>
              <a:rPr lang="en-US" sz="1100" dirty="0">
                <a:solidFill>
                  <a:schemeClr val="bg1"/>
                </a:solidFill>
              </a:rPr>
              <a:t> and electrical resistivity data for exploring the impact of recharge on subsurface contamination, </a:t>
            </a:r>
            <a:r>
              <a:rPr lang="en-US" sz="1100" i="1" dirty="0">
                <a:solidFill>
                  <a:schemeClr val="bg1"/>
                </a:solidFill>
              </a:rPr>
              <a:t>Water </a:t>
            </a:r>
            <a:r>
              <a:rPr lang="en-US" sz="1100" i="1" dirty="0" err="1">
                <a:solidFill>
                  <a:schemeClr val="bg1"/>
                </a:solidFill>
              </a:rPr>
              <a:t>Resour</a:t>
            </a:r>
            <a:r>
              <a:rPr lang="en-US" sz="1100" i="1" dirty="0">
                <a:solidFill>
                  <a:schemeClr val="bg1"/>
                </a:solidFill>
              </a:rPr>
              <a:t>. Res</a:t>
            </a:r>
            <a:r>
              <a:rPr lang="en-US" sz="1100" dirty="0">
                <a:solidFill>
                  <a:schemeClr val="bg1"/>
                </a:solidFill>
              </a:rPr>
              <a:t>., 47, W02509, doi:10.1029/2009WR008947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Malinowski, M., and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2003, Experimental results of energy and soil-moisture effects on nonlinear deformation associated with near-surface seismic reflection sources: </a:t>
            </a:r>
            <a:r>
              <a:rPr lang="en-US" sz="1100" i="1" dirty="0">
                <a:solidFill>
                  <a:schemeClr val="bg1"/>
                </a:solidFill>
              </a:rPr>
              <a:t>Journal of Environmental and Engineering Geophysics, 8</a:t>
            </a:r>
            <a:r>
              <a:rPr lang="en-US" sz="1100" dirty="0">
                <a:solidFill>
                  <a:schemeClr val="bg1"/>
                </a:solidFill>
              </a:rPr>
              <a:t>, no 4, 221-226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Talley, J., </a:t>
            </a:r>
            <a:r>
              <a:rPr lang="en-US" sz="1100" b="1" dirty="0">
                <a:solidFill>
                  <a:schemeClr val="bg1"/>
                </a:solidFill>
              </a:rPr>
              <a:t>Baker</a:t>
            </a:r>
            <a:r>
              <a:rPr lang="en-US" sz="1100" dirty="0">
                <a:solidFill>
                  <a:schemeClr val="bg1"/>
                </a:solidFill>
              </a:rPr>
              <a:t>, G.S., Becker, M.W., </a:t>
            </a:r>
            <a:r>
              <a:rPr lang="en-US" sz="1100" dirty="0" err="1">
                <a:solidFill>
                  <a:schemeClr val="bg1"/>
                </a:solidFill>
              </a:rPr>
              <a:t>Beyrle</a:t>
            </a:r>
            <a:r>
              <a:rPr lang="en-US" sz="1100" dirty="0">
                <a:solidFill>
                  <a:schemeClr val="bg1"/>
                </a:solidFill>
              </a:rPr>
              <a:t>, K., 2005, Four Dimensional Mapping of Tracer Channelization in Sub-Horizontal Bedrock Fractures using Surface Ground Penetrating Radar, </a:t>
            </a:r>
            <a:r>
              <a:rPr lang="en-US" sz="1100" i="1" dirty="0">
                <a:solidFill>
                  <a:schemeClr val="bg1"/>
                </a:solidFill>
              </a:rPr>
              <a:t>Geophysical Research Letters</a:t>
            </a:r>
            <a:r>
              <a:rPr lang="en-US" sz="1100" dirty="0">
                <a:solidFill>
                  <a:schemeClr val="bg1"/>
                </a:solidFill>
              </a:rPr>
              <a:t>, v. 32, p. 732-735</a:t>
            </a:r>
            <a:r>
              <a:rPr lang="en-US" sz="1100" dirty="0" smtClean="0">
                <a:solidFill>
                  <a:schemeClr val="bg1"/>
                </a:solidFill>
              </a:rPr>
              <a:t>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238780"/>
            <a:ext cx="37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Teaching via NSG Pitfalls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4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9438"/>
            <a:ext cx="9144000" cy="1630362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0" y="2438400"/>
            <a:ext cx="8229600" cy="3276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Matthew S. Malinowski and Gregory S. Baker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i="1" dirty="0">
                <a:solidFill>
                  <a:schemeClr val="bg1"/>
                </a:solidFill>
                <a:latin typeface="Times New Roman" charset="0"/>
              </a:rPr>
              <a:t>University </a:t>
            </a:r>
            <a:r>
              <a:rPr lang="en-US" sz="2000" i="1" dirty="0" smtClean="0">
                <a:solidFill>
                  <a:schemeClr val="bg1"/>
                </a:solidFill>
                <a:latin typeface="Times New Roman" charset="0"/>
              </a:rPr>
              <a:t>of Tennessee</a:t>
            </a:r>
            <a:endParaRPr lang="en-US" sz="2000" i="1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dirty="0">
              <a:solidFill>
                <a:schemeClr val="bg1"/>
              </a:solidFill>
              <a:latin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Research Supported by: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USA-CRREL contract DACA42-01-C-0051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National Science Foundation,  Grant EAR-000223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Geometrics</a:t>
            </a:r>
            <a:endParaRPr lang="en-US" sz="1600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24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27518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 b="1" u="sng">
                <a:solidFill>
                  <a:schemeClr val="bg1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69224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83058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Times New Roman" charset="0"/>
              </a:rPr>
              <a:t>Introduction</a:t>
            </a:r>
          </a:p>
          <a:p>
            <a:endParaRPr lang="en-US" sz="2800" b="1" u="sng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Since the advancement of near-surface seismic techniques, researchers have noted the strong dependence that data resolution has on the frequency characteristics of the source.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Various field tests have been carried out to determine the data resolution obtained when using various sources (e.g., Miller et al., 1986; Miller et al., 1992; Miller et al., 1994; Miller, this meeting).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Clearly, source characteristics have a significant impact on data quality and resolution.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Times New Roman" charset="0"/>
              </a:rPr>
              <a:t>Why?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  (Quantitatively, not anecdotally!) </a:t>
            </a:r>
          </a:p>
        </p:txBody>
      </p:sp>
    </p:spTree>
    <p:extLst>
      <p:ext uri="{BB962C8B-B14F-4D97-AF65-F5344CB8AC3E}">
        <p14:creationId xmlns:p14="http://schemas.microsoft.com/office/powerpoint/2010/main" val="33385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305800" cy="501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Times New Roman" charset="0"/>
              </a:rPr>
              <a:t>Introduction</a:t>
            </a:r>
          </a:p>
          <a:p>
            <a:endParaRPr lang="en-US" sz="2800" b="1" u="sng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Times New Roman" charset="0"/>
              </a:rPr>
              <a:t>eismic 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reflections from depths of 1m or less have been observed (e.g., Baker et al., 1999).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The critical controllable factors in obtaining high resolution USR (</a:t>
            </a:r>
            <a:r>
              <a:rPr lang="en-US" sz="2400" dirty="0" err="1">
                <a:solidFill>
                  <a:schemeClr val="bg1"/>
                </a:solidFill>
                <a:latin typeface="Times New Roman" charset="0"/>
              </a:rPr>
              <a:t>ultrashallow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 seismic reflection) data are dense spatial sampling and high (&gt;400 Hz) frequency content.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Frequency content is strongly controlled by the characteristics of the sources used to generate the seismic energy.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Times New Roman" charset="0"/>
              </a:rPr>
              <a:t>Again, why?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  (Quantitatively, not anecdotally!)</a:t>
            </a:r>
          </a:p>
        </p:txBody>
      </p:sp>
    </p:spTree>
    <p:extLst>
      <p:ext uri="{BB962C8B-B14F-4D97-AF65-F5344CB8AC3E}">
        <p14:creationId xmlns:p14="http://schemas.microsoft.com/office/powerpoint/2010/main" val="328727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 descr="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3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533400" y="1160463"/>
          <a:ext cx="8153400" cy="457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Bitmap Image" r:id="rId3" imgW="6935168" imgH="3895238" progId="Paint.Picture">
                  <p:embed/>
                </p:oleObj>
              </mc:Choice>
              <mc:Fallback>
                <p:oleObj name="Bitmap Image" r:id="rId3" imgW="6935168" imgH="38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60463"/>
                        <a:ext cx="8153400" cy="457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6635750" y="6491288"/>
            <a:ext cx="250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(From Baker et al., 1998)</a:t>
            </a:r>
          </a:p>
        </p:txBody>
      </p:sp>
    </p:spTree>
    <p:extLst>
      <p:ext uri="{BB962C8B-B14F-4D97-AF65-F5344CB8AC3E}">
        <p14:creationId xmlns:p14="http://schemas.microsoft.com/office/powerpoint/2010/main" val="300840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70" name="Object 2"/>
          <p:cNvGraphicFramePr>
            <a:graphicFrameLocks noChangeAspect="1"/>
          </p:cNvGraphicFramePr>
          <p:nvPr/>
        </p:nvGraphicFramePr>
        <p:xfrm>
          <a:off x="1828800" y="228600"/>
          <a:ext cx="5194300" cy="613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Bitmap Image" r:id="rId3" imgW="4580952" imgH="5409524" progId="Paint.Picture">
                  <p:embed/>
                </p:oleObj>
              </mc:Choice>
              <mc:Fallback>
                <p:oleObj name="Bitmap Image" r:id="rId3" imgW="4580952" imgH="54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28600"/>
                        <a:ext cx="5194300" cy="613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6635750" y="6491288"/>
            <a:ext cx="250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(From Baker et al., 1998)</a:t>
            </a:r>
          </a:p>
        </p:txBody>
      </p:sp>
    </p:spTree>
    <p:extLst>
      <p:ext uri="{BB962C8B-B14F-4D97-AF65-F5344CB8AC3E}">
        <p14:creationId xmlns:p14="http://schemas.microsoft.com/office/powerpoint/2010/main" val="244755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4" name="Object 2"/>
          <p:cNvGraphicFramePr>
            <a:graphicFrameLocks noChangeAspect="1"/>
          </p:cNvGraphicFramePr>
          <p:nvPr/>
        </p:nvGraphicFramePr>
        <p:xfrm>
          <a:off x="457200" y="1042988"/>
          <a:ext cx="8305800" cy="436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Bitmap Image" r:id="rId3" imgW="6866667" imgH="3610479" progId="Paint.Picture">
                  <p:embed/>
                </p:oleObj>
              </mc:Choice>
              <mc:Fallback>
                <p:oleObj name="Bitmap Image" r:id="rId3" imgW="6866667" imgH="361047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42988"/>
                        <a:ext cx="8305800" cy="436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6635750" y="6491288"/>
            <a:ext cx="250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(From Baker et al., 1998)</a:t>
            </a:r>
          </a:p>
        </p:txBody>
      </p:sp>
    </p:spTree>
    <p:extLst>
      <p:ext uri="{BB962C8B-B14F-4D97-AF65-F5344CB8AC3E}">
        <p14:creationId xmlns:p14="http://schemas.microsoft.com/office/powerpoint/2010/main" val="167426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3058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  <a:latin typeface="Times New Roman" charset="0"/>
              </a:rPr>
              <a:t>Introduction (back on the topic of high frequencies!)</a:t>
            </a:r>
            <a:endParaRPr lang="en-US" sz="2800" b="1" u="sng" dirty="0">
              <a:solidFill>
                <a:schemeClr val="bg1"/>
              </a:solidFill>
              <a:latin typeface="Times New Roman" charset="0"/>
            </a:endParaRPr>
          </a:p>
          <a:p>
            <a:endParaRPr lang="en-US" sz="2800" b="1" u="sng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Qualitative experiments have indicated that the higher-energy near-surface seismic reflection projectile sources lack some of the high-frequency energy exhibited by smaller-energy sources.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In addition, soil moisture content has been shown to be an important variable in the frequency content of data even if the same source is used. </a:t>
            </a:r>
          </a:p>
          <a:p>
            <a:endParaRPr lang="en-US" sz="2400" dirty="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Times New Roman" charset="0"/>
              </a:rPr>
              <a:t>Again, again, why?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  (Quantitatively, not anecdotally!)</a:t>
            </a:r>
          </a:p>
        </p:txBody>
      </p:sp>
    </p:spTree>
    <p:extLst>
      <p:ext uri="{BB962C8B-B14F-4D97-AF65-F5344CB8AC3E}">
        <p14:creationId xmlns:p14="http://schemas.microsoft.com/office/powerpoint/2010/main" val="32514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1143000"/>
            <a:ext cx="4114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Concept #1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SURVEY DESIGN</a:t>
            </a:r>
          </a:p>
          <a:p>
            <a:r>
              <a:rPr lang="en-US" sz="1600" i="1" dirty="0">
                <a:solidFill>
                  <a:srgbClr val="FFFFFF"/>
                </a:solidFill>
              </a:rPr>
              <a:t>Common Pitfall:</a:t>
            </a: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1600" dirty="0" smtClean="0">
                <a:solidFill>
                  <a:srgbClr val="FFFFFF"/>
                </a:solidFill>
              </a:rPr>
              <a:t>“Sampling </a:t>
            </a:r>
            <a:r>
              <a:rPr lang="en-US" sz="1600" dirty="0">
                <a:solidFill>
                  <a:srgbClr val="FFFFFF"/>
                </a:solidFill>
              </a:rPr>
              <a:t>is not as important as </a:t>
            </a:r>
            <a:r>
              <a:rPr lang="en-US" sz="1600" dirty="0" smtClean="0">
                <a:solidFill>
                  <a:srgbClr val="FFFFFF"/>
                </a:solidFill>
              </a:rPr>
              <a:t>technique”</a:t>
            </a:r>
            <a:endParaRPr lang="en-US" sz="1600" i="1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Skills: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Solving basic sampling theory problems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B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asic practical sampling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Learning Outcomes: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Understanding random, pseudo-random, and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nonrandom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Improved ability to assess the limitations of any sampling protocol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Resource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905000"/>
            <a:ext cx="4699000" cy="3529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838200"/>
            <a:ext cx="4876800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8600" y="2759075"/>
            <a:ext cx="3505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Soil-Moisture Effects on Reflection Amplitudes (same source)</a:t>
            </a:r>
          </a:p>
        </p:txBody>
      </p:sp>
    </p:spTree>
    <p:extLst>
      <p:ext uri="{BB962C8B-B14F-4D97-AF65-F5344CB8AC3E}">
        <p14:creationId xmlns:p14="http://schemas.microsoft.com/office/powerpoint/2010/main" val="56442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3058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Times New Roman" charset="0"/>
              </a:rPr>
              <a:t>Introduction</a:t>
            </a:r>
          </a:p>
          <a:p>
            <a:endParaRPr lang="en-US" sz="2400" b="1" u="sng">
              <a:solidFill>
                <a:schemeClr val="bg1"/>
              </a:solidFill>
              <a:latin typeface="Times New Roman" charset="0"/>
            </a:endParaRPr>
          </a:p>
          <a:p>
            <a:endParaRPr lang="en-US" sz="240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Why:</a:t>
            </a:r>
          </a:p>
          <a:p>
            <a:endParaRPr lang="en-US" sz="2400" b="1" u="sng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The reduction in the frequency content of the data has been hypothesized to correlate with greater amounts of near-source, nonlinear deformation (Malinowski et al., 2004). </a:t>
            </a:r>
          </a:p>
        </p:txBody>
      </p:sp>
    </p:spTree>
    <p:extLst>
      <p:ext uri="{BB962C8B-B14F-4D97-AF65-F5344CB8AC3E}">
        <p14:creationId xmlns:p14="http://schemas.microsoft.com/office/powerpoint/2010/main" val="150520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822325"/>
            <a:ext cx="51816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1085850"/>
            <a:ext cx="38862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First Step: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Identify correlation among soil moisture, source energy, and near-source nonlinear deformation</a:t>
            </a:r>
          </a:p>
        </p:txBody>
      </p:sp>
    </p:spTree>
    <p:extLst>
      <p:ext uri="{BB962C8B-B14F-4D97-AF65-F5344CB8AC3E}">
        <p14:creationId xmlns:p14="http://schemas.microsoft.com/office/powerpoint/2010/main" val="256170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3 cast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274638"/>
            <a:ext cx="5449887" cy="585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3" name="Picture 9" descr="Fig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04800"/>
            <a:ext cx="1843087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22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abl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7543800" cy="2265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8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7162800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98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200"/>
            <a:ext cx="8229600" cy="670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38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4013"/>
            <a:ext cx="8229600" cy="569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68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0" y="1085850"/>
            <a:ext cx="38862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Second Step: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Identify correlation among soil moisture, source energy, and frequency content</a:t>
            </a:r>
          </a:p>
        </p:txBody>
      </p:sp>
    </p:spTree>
    <p:extLst>
      <p:ext uri="{BB962C8B-B14F-4D97-AF65-F5344CB8AC3E}">
        <p14:creationId xmlns:p14="http://schemas.microsoft.com/office/powerpoint/2010/main" val="417073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 b="1" u="sng">
                <a:solidFill>
                  <a:schemeClr val="bg1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3757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SURVEY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2954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Common Pitfall:</a:t>
            </a:r>
            <a:r>
              <a:rPr lang="en-US" sz="1200" dirty="0">
                <a:solidFill>
                  <a:srgbClr val="FFFFFF"/>
                </a:solidFill>
              </a:rPr>
              <a:t>   </a:t>
            </a:r>
            <a:r>
              <a:rPr lang="en-US" sz="1200" dirty="0" smtClean="0">
                <a:solidFill>
                  <a:srgbClr val="FFFFFF"/>
                </a:solidFill>
              </a:rPr>
              <a:t>“Sampling </a:t>
            </a:r>
            <a:r>
              <a:rPr lang="en-US" sz="1200" dirty="0">
                <a:solidFill>
                  <a:srgbClr val="FFFFFF"/>
                </a:solidFill>
              </a:rPr>
              <a:t>is not as important as </a:t>
            </a:r>
            <a:r>
              <a:rPr lang="en-US" sz="1200" dirty="0" smtClean="0">
                <a:solidFill>
                  <a:srgbClr val="FFFFFF"/>
                </a:solidFill>
              </a:rPr>
              <a:t>technique”</a:t>
            </a:r>
            <a:endParaRPr lang="en-US" sz="1200" i="1" dirty="0" smtClean="0">
              <a:solidFill>
                <a:srgbClr val="FFFFFF"/>
              </a:solidFill>
            </a:endParaRPr>
          </a:p>
          <a:p>
            <a:endParaRPr lang="en-US" sz="1200" i="1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Taught in: </a:t>
            </a:r>
            <a:r>
              <a:rPr lang="en-US" sz="1200" dirty="0" smtClean="0">
                <a:solidFill>
                  <a:srgbClr val="FFFFFF"/>
                </a:solidFill>
              </a:rPr>
              <a:t>Near-</a:t>
            </a:r>
            <a:r>
              <a:rPr lang="en-US" sz="1200" dirty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urface </a:t>
            </a:r>
            <a:r>
              <a:rPr lang="en-US" sz="1200" dirty="0">
                <a:solidFill>
                  <a:srgbClr val="FFFFFF"/>
                </a:solidFill>
              </a:rPr>
              <a:t>G</a:t>
            </a:r>
            <a:r>
              <a:rPr lang="en-US" sz="1200" dirty="0" smtClean="0">
                <a:solidFill>
                  <a:srgbClr val="FFFFFF"/>
                </a:solidFill>
              </a:rPr>
              <a:t>eophysics, Whole Earth Geophysics, Sequence Stratigraphy</a:t>
            </a: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Proceeded by:  </a:t>
            </a:r>
            <a:r>
              <a:rPr lang="en-US" sz="1200" dirty="0" smtClean="0">
                <a:solidFill>
                  <a:srgbClr val="FFFFFF"/>
                </a:solidFill>
              </a:rPr>
              <a:t>Lecture/reading on sampling theory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Type:  </a:t>
            </a:r>
            <a:r>
              <a:rPr lang="en-US" sz="1200" dirty="0" smtClean="0">
                <a:solidFill>
                  <a:srgbClr val="FFFFFF"/>
                </a:solidFill>
              </a:rPr>
              <a:t>In-Class Assignment (outdoors, if possible)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524000"/>
            <a:ext cx="3755428" cy="4953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3352800"/>
            <a:ext cx="3581400" cy="2667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666915"/>
              </p:ext>
            </p:extLst>
          </p:nvPr>
        </p:nvGraphicFramePr>
        <p:xfrm>
          <a:off x="990600" y="3429000"/>
          <a:ext cx="2009775" cy="1342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Document" r:id="rId7" imgW="5391000" imgH="3599640" progId="Word.Document.8">
                  <p:embed/>
                </p:oleObj>
              </mc:Choice>
              <mc:Fallback>
                <p:oleObj name="Document" r:id="rId7" imgW="5391000" imgH="3599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9000"/>
                        <a:ext cx="2009775" cy="1342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564167"/>
              </p:ext>
            </p:extLst>
          </p:nvPr>
        </p:nvGraphicFramePr>
        <p:xfrm>
          <a:off x="2209800" y="4343400"/>
          <a:ext cx="2038350" cy="136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Document" r:id="rId9" imgW="5391000" imgH="3599640" progId="Word.Document.8">
                  <p:embed/>
                </p:oleObj>
              </mc:Choice>
              <mc:Fallback>
                <p:oleObj name="Document" r:id="rId9" imgW="5391000" imgH="3599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343400"/>
                        <a:ext cx="2038350" cy="1361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839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abl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71663"/>
            <a:ext cx="8991600" cy="270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6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eod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638"/>
            <a:ext cx="7820025" cy="585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4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thtub and Geod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638"/>
            <a:ext cx="6338888" cy="585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2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athtub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228600"/>
            <a:ext cx="3478212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6" name="Picture 4" descr="Bathtub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67000"/>
            <a:ext cx="4495800" cy="336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49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 b="1" u="sng">
                <a:solidFill>
                  <a:schemeClr val="bg1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3744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creensh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19088"/>
            <a:ext cx="8229600" cy="5761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17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ll Ammunition 5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33400"/>
            <a:ext cx="8305800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50925" y="-61913"/>
            <a:ext cx="4111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charset="0"/>
              </a:rPr>
              <a:t>Increasing Source Energy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 rot="5400000">
            <a:off x="-1607344" y="2659857"/>
            <a:ext cx="3914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charset="0"/>
              </a:rPr>
              <a:t>Increasing Soil Moisture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257800" y="228600"/>
            <a:ext cx="1524000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rot="5400000">
            <a:off x="-457200" y="5715000"/>
            <a:ext cx="1524000" cy="0"/>
          </a:xfrm>
          <a:prstGeom prst="line">
            <a:avLst/>
          </a:prstGeom>
          <a:noFill/>
          <a:ln w="8255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3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62000" y="53340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charset="0"/>
              </a:rPr>
              <a:t>Bandwidth versus soil moisture and source energy</a:t>
            </a:r>
          </a:p>
        </p:txBody>
      </p:sp>
      <p:graphicFrame>
        <p:nvGraphicFramePr>
          <p:cNvPr id="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805434"/>
              </p:ext>
            </p:extLst>
          </p:nvPr>
        </p:nvGraphicFramePr>
        <p:xfrm>
          <a:off x="973138" y="1089025"/>
          <a:ext cx="7273925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085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 b="1" u="sng">
                <a:solidFill>
                  <a:schemeClr val="bg1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63833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30580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u="sng">
                <a:solidFill>
                  <a:schemeClr val="bg1"/>
                </a:solidFill>
                <a:latin typeface="Times New Roman" charset="0"/>
              </a:rPr>
              <a:t>Discussion</a:t>
            </a:r>
          </a:p>
          <a:p>
            <a:endParaRPr lang="en-US" sz="2400" b="1" u="sng">
              <a:solidFill>
                <a:schemeClr val="bg1"/>
              </a:solidFill>
              <a:latin typeface="Times New Roman" charset="0"/>
            </a:endParaRPr>
          </a:p>
          <a:p>
            <a:endParaRPr lang="en-US" sz="2400">
              <a:solidFill>
                <a:schemeClr val="bg1"/>
              </a:solidFill>
              <a:latin typeface="Times New Roman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Under the conditions imposed by our experiment, the frequency content of the data (as measured by bandwidth) correlates with greater amounts of near-source, nonlinear deformation:</a:t>
            </a:r>
          </a:p>
          <a:p>
            <a:endParaRPr lang="en-US" sz="2400">
              <a:solidFill>
                <a:schemeClr val="bg1"/>
              </a:solidFill>
              <a:latin typeface="Times New Roman" charset="0"/>
            </a:endParaRPr>
          </a:p>
          <a:p>
            <a:endParaRPr lang="en-US" sz="2400">
              <a:solidFill>
                <a:schemeClr val="bg1"/>
              </a:solidFill>
              <a:latin typeface="Times New Roman" charset="0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Times New Roman" charset="0"/>
              </a:rPr>
              <a:t>frequency</a:t>
            </a:r>
            <a:r>
              <a:rPr lang="en-US" sz="2800" baseline="-25000">
                <a:solidFill>
                  <a:schemeClr val="bg1"/>
                </a:solidFill>
                <a:latin typeface="Times New Roman" charset="0"/>
              </a:rPr>
              <a:t>bandwidth</a:t>
            </a:r>
            <a:r>
              <a:rPr lang="en-US" sz="2800">
                <a:solidFill>
                  <a:schemeClr val="bg1"/>
                </a:solidFill>
                <a:latin typeface="Times New Roman" charset="0"/>
              </a:rPr>
              <a:t> = f [source energy, soil moisture]</a:t>
            </a:r>
          </a:p>
        </p:txBody>
      </p:sp>
    </p:spTree>
    <p:extLst>
      <p:ext uri="{BB962C8B-B14F-4D97-AF65-F5344CB8AC3E}">
        <p14:creationId xmlns:p14="http://schemas.microsoft.com/office/powerpoint/2010/main" val="77216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1143000"/>
            <a:ext cx="4114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Concept #2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REFLECTIONS</a:t>
            </a:r>
          </a:p>
          <a:p>
            <a:r>
              <a:rPr lang="en-US" sz="1600" i="1" dirty="0">
                <a:solidFill>
                  <a:srgbClr val="FFFFFF"/>
                </a:solidFill>
              </a:rPr>
              <a:t>Common Pitfall:</a:t>
            </a: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1600" dirty="0" smtClean="0">
                <a:solidFill>
                  <a:srgbClr val="FFFFFF"/>
                </a:solidFill>
              </a:rPr>
              <a:t>“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Waves reflect off of regions having different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properties</a:t>
            </a:r>
            <a:r>
              <a:rPr lang="en-US" sz="1600" dirty="0" smtClean="0">
                <a:solidFill>
                  <a:srgbClr val="FFFFFF"/>
                </a:solidFill>
              </a:rPr>
              <a:t>”</a:t>
            </a:r>
            <a:endParaRPr lang="en-US" sz="1600" i="1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Skills: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Basic wave theory (reflection, transmission, physical properties, convolution)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Learning Outcomes: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Understanding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how waves behave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The importance of frequency and wavelength relative to target geometry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905000"/>
            <a:ext cx="4699000" cy="35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991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Effects of soil moisture and source energy on the frequency spectra associated with near-surface seismic reflection sources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Introduction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Data Collection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Results</a:t>
            </a:r>
          </a:p>
          <a:p>
            <a:pPr lvl="1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Discussion</a:t>
            </a:r>
          </a:p>
          <a:p>
            <a:pPr lvl="1">
              <a:spcBef>
                <a:spcPct val="50000"/>
              </a:spcBef>
            </a:pPr>
            <a:r>
              <a:rPr lang="en-US" sz="2400" b="1" u="sng">
                <a:solidFill>
                  <a:schemeClr val="bg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74779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l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990600"/>
            <a:ext cx="4876800" cy="4646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52400" y="1908175"/>
            <a:ext cx="3810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Question 1: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Is hole volume an accurate measure of volume of nonlinear deformation?</a:t>
            </a:r>
          </a:p>
        </p:txBody>
      </p:sp>
    </p:spTree>
    <p:extLst>
      <p:ext uri="{BB962C8B-B14F-4D97-AF65-F5344CB8AC3E}">
        <p14:creationId xmlns:p14="http://schemas.microsoft.com/office/powerpoint/2010/main" val="19413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52400" y="1908175"/>
            <a:ext cx="3810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Question 2: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charset="0"/>
              </a:rPr>
              <a:t>Do these findings hold true for other soil compositions?</a:t>
            </a:r>
          </a:p>
        </p:txBody>
      </p:sp>
    </p:spTree>
    <p:extLst>
      <p:ext uri="{BB962C8B-B14F-4D97-AF65-F5344CB8AC3E}">
        <p14:creationId xmlns:p14="http://schemas.microsoft.com/office/powerpoint/2010/main" val="240203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1143000"/>
            <a:ext cx="4114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Concept #4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“REFRACTION” TOMOGRAPHY</a:t>
            </a:r>
          </a:p>
          <a:p>
            <a:r>
              <a:rPr lang="en-US" sz="1600" i="1" dirty="0">
                <a:solidFill>
                  <a:srgbClr val="FFFFFF"/>
                </a:solidFill>
              </a:rPr>
              <a:t>Common Pitfall:</a:t>
            </a: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1600" dirty="0" smtClean="0">
                <a:solidFill>
                  <a:srgbClr val="FFFFFF"/>
                </a:solidFill>
              </a:rPr>
              <a:t>“What you see is what you get” &amp; “Ray paths dictate confidence”</a:t>
            </a:r>
            <a:endParaRPr lang="en-US" sz="1600" i="1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Skills: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Basic tomography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Acquiring, processing, and interpreting seismic first-arrival tomography (SFT)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Learning Outcomes: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Understanding the shortcoming of tomography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Being aware of black-box software as well as black box hardware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Critical thinking about geophysics output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905000"/>
            <a:ext cx="4699000" cy="35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“REFRACTION” TOMOGRAPHY (OR MORE ACCURATELY, SFT)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524000"/>
            <a:ext cx="426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Common Pitfall:</a:t>
            </a:r>
            <a:r>
              <a:rPr lang="en-US" sz="1200" dirty="0">
                <a:solidFill>
                  <a:srgbClr val="FFFFFF"/>
                </a:solidFill>
              </a:rPr>
              <a:t>   “What you see is what you get” &amp; “Ray paths dictate confidence”</a:t>
            </a:r>
            <a:endParaRPr lang="en-US" sz="1200" i="1" dirty="0">
              <a:solidFill>
                <a:srgbClr val="FFFFFF"/>
              </a:solidFill>
            </a:endParaRPr>
          </a:p>
          <a:p>
            <a:endParaRPr lang="en-US" sz="1200" i="1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Taught in: </a:t>
            </a:r>
            <a:r>
              <a:rPr lang="en-US" sz="1200" dirty="0" smtClean="0">
                <a:solidFill>
                  <a:srgbClr val="FFFFFF"/>
                </a:solidFill>
              </a:rPr>
              <a:t>Near-</a:t>
            </a:r>
            <a:r>
              <a:rPr lang="en-US" sz="1200" dirty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urface </a:t>
            </a:r>
            <a:r>
              <a:rPr lang="en-US" sz="1200" dirty="0">
                <a:solidFill>
                  <a:srgbClr val="FFFFFF"/>
                </a:solidFill>
              </a:rPr>
              <a:t>G</a:t>
            </a:r>
            <a:r>
              <a:rPr lang="en-US" sz="1200" dirty="0" smtClean="0">
                <a:solidFill>
                  <a:srgbClr val="FFFFFF"/>
                </a:solidFill>
              </a:rPr>
              <a:t>eophysics, Whole Earth Geophysics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Proceeded by:  </a:t>
            </a:r>
            <a:r>
              <a:rPr lang="en-US" sz="1200" dirty="0" smtClean="0">
                <a:solidFill>
                  <a:srgbClr val="FFFFFF"/>
                </a:solidFill>
              </a:rPr>
              <a:t>Lecture/reading, field work, and data analysis of seismic first-arrival tomography data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Type:  </a:t>
            </a:r>
            <a:r>
              <a:rPr lang="en-US" sz="1200" dirty="0" smtClean="0">
                <a:solidFill>
                  <a:srgbClr val="FFFFFF"/>
                </a:solidFill>
              </a:rPr>
              <a:t>In-Class lecture followed by an assignment…</a:t>
            </a:r>
          </a:p>
        </p:txBody>
      </p:sp>
    </p:spTree>
    <p:extLst>
      <p:ext uri="{BB962C8B-B14F-4D97-AF65-F5344CB8AC3E}">
        <p14:creationId xmlns:p14="http://schemas.microsoft.com/office/powerpoint/2010/main" val="27352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808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839788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52800" y="228600"/>
            <a:ext cx="26010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Tahoma" charset="0"/>
              </a:rPr>
              <a:t>SFT Acquisition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73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352800" y="228600"/>
            <a:ext cx="170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Raw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249981" cy="56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12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352800" y="228600"/>
            <a:ext cx="170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Raw Data</a:t>
            </a:r>
          </a:p>
        </p:txBody>
      </p:sp>
      <p:pic>
        <p:nvPicPr>
          <p:cNvPr id="89091" name="Picture 3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66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891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3352800" y="228600"/>
            <a:ext cx="2921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FF"/>
                </a:solidFill>
                <a:latin typeface="Tahoma" charset="0"/>
              </a:rPr>
              <a:t>“Processed” 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Data</a:t>
            </a:r>
          </a:p>
        </p:txBody>
      </p:sp>
      <p:pic>
        <p:nvPicPr>
          <p:cNvPr id="90115" name="Picture 3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104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1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048000" y="228600"/>
            <a:ext cx="3352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dirty="0" smtClean="0">
                <a:solidFill>
                  <a:srgbClr val="FFFFFF"/>
                </a:solidFill>
                <a:latin typeface="Tahoma" charset="0"/>
              </a:rPr>
              <a:t>Picking First Arrivals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91139" name="Picture 3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9342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Freeform 4"/>
          <p:cNvSpPr>
            <a:spLocks/>
          </p:cNvSpPr>
          <p:nvPr/>
        </p:nvSpPr>
        <p:spPr bwMode="auto">
          <a:xfrm>
            <a:off x="2362200" y="1371600"/>
            <a:ext cx="5105400" cy="1143000"/>
          </a:xfrm>
          <a:custGeom>
            <a:avLst/>
            <a:gdLst>
              <a:gd name="T0" fmla="*/ 0 w 3216"/>
              <a:gd name="T1" fmla="*/ 0 h 720"/>
              <a:gd name="T2" fmla="*/ 2147483647 w 3216"/>
              <a:gd name="T3" fmla="*/ 2147483647 h 720"/>
              <a:gd name="T4" fmla="*/ 2147483647 w 3216"/>
              <a:gd name="T5" fmla="*/ 2147483647 h 720"/>
              <a:gd name="T6" fmla="*/ 2147483647 w 3216"/>
              <a:gd name="T7" fmla="*/ 2147483647 h 720"/>
              <a:gd name="T8" fmla="*/ 2147483647 w 3216"/>
              <a:gd name="T9" fmla="*/ 2147483647 h 720"/>
              <a:gd name="T10" fmla="*/ 2147483647 w 3216"/>
              <a:gd name="T11" fmla="*/ 2147483647 h 720"/>
              <a:gd name="T12" fmla="*/ 2147483647 w 3216"/>
              <a:gd name="T13" fmla="*/ 2147483647 h 720"/>
              <a:gd name="T14" fmla="*/ 2147483647 w 3216"/>
              <a:gd name="T15" fmla="*/ 2147483647 h 720"/>
              <a:gd name="T16" fmla="*/ 2147483647 w 3216"/>
              <a:gd name="T17" fmla="*/ 2147483647 h 720"/>
              <a:gd name="T18" fmla="*/ 2147483647 w 3216"/>
              <a:gd name="T19" fmla="*/ 2147483647 h 7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16"/>
              <a:gd name="T31" fmla="*/ 0 h 720"/>
              <a:gd name="T32" fmla="*/ 3216 w 3216"/>
              <a:gd name="T33" fmla="*/ 720 h 7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16" h="720">
                <a:moveTo>
                  <a:pt x="0" y="0"/>
                </a:moveTo>
                <a:lnTo>
                  <a:pt x="336" y="192"/>
                </a:lnTo>
                <a:lnTo>
                  <a:pt x="624" y="336"/>
                </a:lnTo>
                <a:lnTo>
                  <a:pt x="960" y="480"/>
                </a:lnTo>
                <a:lnTo>
                  <a:pt x="1056" y="528"/>
                </a:lnTo>
                <a:lnTo>
                  <a:pt x="1296" y="576"/>
                </a:lnTo>
                <a:lnTo>
                  <a:pt x="2016" y="624"/>
                </a:lnTo>
                <a:lnTo>
                  <a:pt x="2304" y="624"/>
                </a:lnTo>
                <a:lnTo>
                  <a:pt x="2784" y="672"/>
                </a:lnTo>
                <a:lnTo>
                  <a:pt x="3216" y="72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18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REFLECTIONS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295400"/>
            <a:ext cx="426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Common Pitfall:</a:t>
            </a:r>
            <a:r>
              <a:rPr lang="en-US" sz="1200" dirty="0">
                <a:solidFill>
                  <a:srgbClr val="FFFFFF"/>
                </a:solidFill>
              </a:rPr>
              <a:t>   </a:t>
            </a:r>
            <a:r>
              <a:rPr lang="en-US" sz="1200" dirty="0" smtClean="0">
                <a:solidFill>
                  <a:srgbClr val="FFFFFF"/>
                </a:solidFill>
              </a:rPr>
              <a:t>“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Waves reflect off of regions having different properties</a:t>
            </a:r>
            <a:r>
              <a:rPr lang="en-US" sz="1200" dirty="0" smtClean="0">
                <a:solidFill>
                  <a:srgbClr val="FFFFFF"/>
                </a:solidFill>
              </a:rPr>
              <a:t>”</a:t>
            </a:r>
            <a:endParaRPr lang="en-US" sz="1200" i="1" dirty="0" smtClean="0">
              <a:solidFill>
                <a:srgbClr val="FFFFFF"/>
              </a:solidFill>
            </a:endParaRPr>
          </a:p>
          <a:p>
            <a:endParaRPr lang="en-US" sz="1200" i="1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Taught in: </a:t>
            </a:r>
            <a:r>
              <a:rPr lang="en-US" sz="1200" dirty="0" smtClean="0">
                <a:solidFill>
                  <a:srgbClr val="FFFFFF"/>
                </a:solidFill>
              </a:rPr>
              <a:t>Near-</a:t>
            </a:r>
            <a:r>
              <a:rPr lang="en-US" sz="1200" dirty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urface </a:t>
            </a:r>
            <a:r>
              <a:rPr lang="en-US" sz="1200" dirty="0">
                <a:solidFill>
                  <a:srgbClr val="FFFFFF"/>
                </a:solidFill>
              </a:rPr>
              <a:t>G</a:t>
            </a:r>
            <a:r>
              <a:rPr lang="en-US" sz="1200" dirty="0" smtClean="0">
                <a:solidFill>
                  <a:srgbClr val="FFFFFF"/>
                </a:solidFill>
              </a:rPr>
              <a:t>eophysics, Whole Earth Geophysics, Sequence Stratigraphy</a:t>
            </a: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Proceeded by:  </a:t>
            </a:r>
            <a:r>
              <a:rPr lang="en-US" sz="1200" dirty="0" smtClean="0">
                <a:solidFill>
                  <a:srgbClr val="FFFFFF"/>
                </a:solidFill>
              </a:rPr>
              <a:t>Lecture/reading on waves, including reflection/transmission, Snell’s Law, physical properties of materials, convolution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Type:  </a:t>
            </a:r>
            <a:r>
              <a:rPr lang="en-US" sz="1200" dirty="0" smtClean="0">
                <a:solidFill>
                  <a:srgbClr val="FFFFFF"/>
                </a:solidFill>
              </a:rPr>
              <a:t>In-Class Assignment (part outdoors, part indoors)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200" y="3505200"/>
            <a:ext cx="2362200" cy="2819400"/>
            <a:chOff x="1752600" y="152400"/>
            <a:chExt cx="5486400" cy="8082279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752600" y="152400"/>
              <a:ext cx="5486400" cy="808227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981200" y="457201"/>
              <a:ext cx="4876799" cy="7455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 b="1" dirty="0"/>
                <a:t>Elastic Waves</a:t>
              </a:r>
              <a:endParaRPr lang="en-US" sz="900" dirty="0"/>
            </a:p>
            <a:p>
              <a:endParaRPr lang="en-US" sz="900" dirty="0"/>
            </a:p>
            <a:p>
              <a:endParaRPr lang="en-US" sz="900" dirty="0"/>
            </a:p>
            <a:p>
              <a:r>
                <a:rPr lang="en-US" sz="900" dirty="0"/>
                <a:t>Elastic Behavior -- the ability of a material to immediately return to its original size, shape, or position after being squeezed, stretched, or otherwise deformed.  The material follows Hooke</a:t>
              </a:r>
              <a:r>
                <a:rPr lang="ja-JP" altLang="en-US" sz="900" dirty="0"/>
                <a:t>’</a:t>
              </a:r>
              <a:r>
                <a:rPr lang="en-US" altLang="ja-JP" sz="900" dirty="0"/>
                <a:t>s Law (</a:t>
              </a:r>
              <a:r>
                <a:rPr lang="en-US" altLang="ja-JP" sz="900" b="1" dirty="0">
                  <a:latin typeface="Symbol" charset="0"/>
                </a:rPr>
                <a:t>s</a:t>
              </a:r>
              <a:r>
                <a:rPr lang="en-US" altLang="ja-JP" sz="900" dirty="0"/>
                <a:t> = </a:t>
              </a:r>
              <a:r>
                <a:rPr lang="en-US" altLang="ja-JP" sz="900" b="1" dirty="0" err="1"/>
                <a:t>C</a:t>
              </a:r>
              <a:r>
                <a:rPr lang="en-US" altLang="ja-JP" sz="900" b="1" dirty="0" err="1">
                  <a:latin typeface="Symbol" charset="0"/>
                </a:rPr>
                <a:t>e</a:t>
              </a:r>
              <a:r>
                <a:rPr lang="en-US" altLang="ja-JP" sz="900" dirty="0"/>
                <a:t>).</a:t>
              </a:r>
            </a:p>
            <a:p>
              <a:endParaRPr lang="en-US" sz="900" dirty="0"/>
            </a:p>
            <a:p>
              <a:r>
                <a:rPr lang="en-US" sz="900" dirty="0"/>
                <a:t>Plastic (Ductile) Behavior -- a permanent change in the shape, size, etc., of a solid that does not involve failure by rupture. </a:t>
              </a:r>
            </a:p>
            <a:p>
              <a:endParaRPr lang="en-US" sz="900" dirty="0"/>
            </a:p>
            <a:p>
              <a:endParaRPr lang="en-US" sz="900" dirty="0"/>
            </a:p>
            <a:p>
              <a:r>
                <a:rPr lang="en-US" sz="900" u="sng" dirty="0"/>
                <a:t>Stress</a:t>
              </a:r>
              <a:r>
                <a:rPr lang="en-US" sz="900" dirty="0"/>
                <a:t> -- force per unit area (</a:t>
              </a:r>
              <a:r>
                <a:rPr lang="en-US" sz="900" dirty="0">
                  <a:latin typeface="Symbol" charset="0"/>
                </a:rPr>
                <a:t>s</a:t>
              </a:r>
              <a:r>
                <a:rPr lang="en-US" sz="900" dirty="0"/>
                <a:t>)</a:t>
              </a:r>
            </a:p>
            <a:p>
              <a:endParaRPr lang="en-US" sz="900" dirty="0"/>
            </a:p>
            <a:p>
              <a:r>
                <a:rPr lang="en-US" sz="900" u="sng" dirty="0"/>
                <a:t>Strain</a:t>
              </a:r>
              <a:r>
                <a:rPr lang="en-US" sz="900" dirty="0"/>
                <a:t> -- change in shape or size (</a:t>
              </a:r>
              <a:r>
                <a:rPr lang="en-US" sz="900" dirty="0">
                  <a:latin typeface="Symbol" charset="0"/>
                </a:rPr>
                <a:t>e</a:t>
              </a:r>
              <a:r>
                <a:rPr lang="en-US" sz="900" dirty="0"/>
                <a:t>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57400" y="3962400"/>
            <a:ext cx="2590800" cy="2590800"/>
            <a:chOff x="1752600" y="152400"/>
            <a:chExt cx="5486400" cy="6553200"/>
          </a:xfrm>
        </p:grpSpPr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1752600" y="152400"/>
              <a:ext cx="5486400" cy="65532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"/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1828799" y="228601"/>
              <a:ext cx="5333999" cy="5702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50" b="1" dirty="0"/>
                <a:t>The Wave Equation</a:t>
              </a:r>
              <a:endParaRPr lang="en-US" sz="800" dirty="0"/>
            </a:p>
            <a:p>
              <a:endParaRPr lang="en-US" sz="1000" dirty="0"/>
            </a:p>
            <a:p>
              <a:r>
                <a:rPr lang="en-US" sz="1000" dirty="0"/>
                <a:t>We</a:t>
              </a:r>
              <a:r>
                <a:rPr lang="ja-JP" altLang="en-US" sz="1000" dirty="0"/>
                <a:t>’</a:t>
              </a:r>
              <a:r>
                <a:rPr lang="en-US" altLang="ja-JP" sz="1000" dirty="0" err="1"/>
                <a:t>ll</a:t>
              </a:r>
              <a:r>
                <a:rPr lang="en-US" altLang="ja-JP" sz="1000" dirty="0"/>
                <a:t> look at the scalar wave equation to mathematically express how elastic strain (dilatation, </a:t>
              </a:r>
              <a:r>
                <a:rPr lang="en-US" altLang="ja-JP" sz="1000" dirty="0">
                  <a:latin typeface="Symbol" charset="0"/>
                </a:rPr>
                <a:t>D</a:t>
              </a:r>
              <a:r>
                <a:rPr lang="en-US" altLang="ja-JP" sz="1000" dirty="0"/>
                <a:t>) propagates through a material: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/>
                <a:t>  </a:t>
              </a:r>
              <a:r>
                <a:rPr lang="en-US" sz="1000" dirty="0" smtClean="0"/>
                <a:t>         </a:t>
              </a:r>
              <a:r>
                <a:rPr lang="en-US" sz="1000" dirty="0">
                  <a:latin typeface="Symbol" charset="0"/>
                </a:rPr>
                <a:t>r</a:t>
              </a:r>
              <a:r>
                <a:rPr lang="en-US" sz="1000" dirty="0"/>
                <a:t> </a:t>
              </a:r>
              <a:r>
                <a:rPr lang="en-US" sz="1000" dirty="0">
                  <a:latin typeface="Symbol" charset="0"/>
                </a:rPr>
                <a:t>d</a:t>
              </a:r>
              <a:r>
                <a:rPr lang="en-US" sz="1000" baseline="30000" dirty="0"/>
                <a:t>2</a:t>
              </a:r>
              <a:r>
                <a:rPr lang="en-US" sz="1000" dirty="0">
                  <a:latin typeface="Symbol" charset="0"/>
                </a:rPr>
                <a:t>D</a:t>
              </a:r>
              <a:r>
                <a:rPr lang="en-US" sz="1000" dirty="0"/>
                <a:t>  =  (</a:t>
              </a:r>
              <a:r>
                <a:rPr lang="en-US" sz="1000" dirty="0">
                  <a:latin typeface="Symbol" charset="0"/>
                </a:rPr>
                <a:t>l</a:t>
              </a:r>
              <a:r>
                <a:rPr lang="en-US" sz="1000" dirty="0"/>
                <a:t> + 2</a:t>
              </a:r>
              <a:r>
                <a:rPr lang="en-US" sz="1000" dirty="0">
                  <a:latin typeface="Symbol" charset="0"/>
                </a:rPr>
                <a:t>m</a:t>
              </a:r>
              <a:r>
                <a:rPr lang="en-US" sz="1000" dirty="0" smtClean="0"/>
                <a:t>)     </a:t>
              </a:r>
              <a:r>
                <a:rPr lang="en-US" sz="1000" baseline="30000" dirty="0" smtClean="0"/>
                <a:t>2</a:t>
              </a:r>
              <a:r>
                <a:rPr lang="en-US" sz="1000" dirty="0" smtClean="0">
                  <a:latin typeface="Symbol" charset="0"/>
                </a:rPr>
                <a:t>D</a:t>
              </a:r>
              <a:r>
                <a:rPr lang="en-US" sz="1000" dirty="0" smtClean="0"/>
                <a:t>	   </a:t>
              </a:r>
              <a:endParaRPr lang="en-US" sz="1000" dirty="0"/>
            </a:p>
            <a:p>
              <a:pPr>
                <a:spcBef>
                  <a:spcPct val="50000"/>
                </a:spcBef>
              </a:pPr>
              <a:r>
                <a:rPr lang="en-US" sz="1000" dirty="0" smtClean="0"/>
                <a:t>               </a:t>
              </a:r>
              <a:r>
                <a:rPr lang="en-US" sz="1000" dirty="0">
                  <a:latin typeface="Symbol" charset="0"/>
                </a:rPr>
                <a:t>d</a:t>
              </a:r>
              <a:r>
                <a:rPr lang="en-US" sz="1000" dirty="0"/>
                <a:t>t</a:t>
              </a:r>
              <a:r>
                <a:rPr lang="en-US" sz="1000" baseline="30000" dirty="0"/>
                <a:t>2</a:t>
              </a:r>
              <a:r>
                <a:rPr lang="en-US" sz="1000" dirty="0"/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 smtClean="0"/>
                <a:t>where</a:t>
              </a:r>
              <a:endParaRPr lang="en-US" sz="1000" dirty="0"/>
            </a:p>
            <a:p>
              <a:pPr>
                <a:spcBef>
                  <a:spcPct val="50000"/>
                </a:spcBef>
              </a:pPr>
              <a:r>
                <a:rPr lang="en-US" sz="900" dirty="0" smtClean="0"/>
                <a:t>	 </a:t>
              </a:r>
              <a:r>
                <a:rPr lang="en-US" sz="1000" dirty="0">
                  <a:latin typeface="Symbol" charset="0"/>
                </a:rPr>
                <a:t>D = </a:t>
              </a:r>
              <a:r>
                <a:rPr lang="en-US" sz="1000" dirty="0" err="1">
                  <a:latin typeface="Symbol" charset="0"/>
                </a:rPr>
                <a:t>e</a:t>
              </a:r>
              <a:r>
                <a:rPr lang="en-US" sz="1000" baseline="-25000" dirty="0" err="1"/>
                <a:t>xx</a:t>
              </a:r>
              <a:r>
                <a:rPr lang="en-US" sz="1000" dirty="0">
                  <a:latin typeface="Symbol" charset="0"/>
                </a:rPr>
                <a:t> + </a:t>
              </a:r>
              <a:r>
                <a:rPr lang="en-US" sz="1000" dirty="0" err="1">
                  <a:latin typeface="Symbol" charset="0"/>
                </a:rPr>
                <a:t>e</a:t>
              </a:r>
              <a:r>
                <a:rPr lang="en-US" sz="1000" baseline="-25000" dirty="0" err="1"/>
                <a:t>yy</a:t>
              </a:r>
              <a:r>
                <a:rPr lang="en-US" sz="1000" dirty="0">
                  <a:latin typeface="Symbol" charset="0"/>
                </a:rPr>
                <a:t> + </a:t>
              </a:r>
              <a:r>
                <a:rPr lang="en-US" sz="1000" dirty="0" err="1">
                  <a:latin typeface="Symbol" charset="0"/>
                </a:rPr>
                <a:t>e</a:t>
              </a:r>
              <a:r>
                <a:rPr lang="en-US" sz="1000" baseline="-25000" dirty="0" err="1"/>
                <a:t>zz</a:t>
              </a:r>
              <a:endParaRPr lang="en-US" sz="1000" dirty="0"/>
            </a:p>
            <a:p>
              <a:pPr>
                <a:spcBef>
                  <a:spcPct val="50000"/>
                </a:spcBef>
              </a:pPr>
              <a:r>
                <a:rPr lang="en-US" sz="1000" dirty="0" smtClean="0"/>
                <a:t>and     </a:t>
              </a:r>
              <a:r>
                <a:rPr lang="en-US" sz="1000" baseline="30000" dirty="0"/>
                <a:t>2</a:t>
              </a:r>
              <a:r>
                <a:rPr lang="en-US" sz="1000" dirty="0"/>
                <a:t>  is the </a:t>
              </a:r>
              <a:r>
                <a:rPr lang="en-US" sz="1000" dirty="0" err="1"/>
                <a:t>Lapacian</a:t>
              </a:r>
              <a:r>
                <a:rPr lang="en-US" sz="1000" dirty="0"/>
                <a:t> of </a:t>
              </a:r>
              <a:r>
                <a:rPr lang="en-US" sz="1000" dirty="0">
                  <a:latin typeface="Symbol" charset="0"/>
                </a:rPr>
                <a:t>D</a:t>
              </a:r>
              <a:r>
                <a:rPr lang="en-US" sz="1000" dirty="0"/>
                <a:t>, or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 smtClean="0">
                  <a:latin typeface="Symbol" charset="0"/>
                </a:rPr>
                <a:t>           d</a:t>
              </a:r>
              <a:r>
                <a:rPr lang="en-US" sz="1000" baseline="30000" dirty="0" smtClean="0">
                  <a:latin typeface="Symbol" charset="0"/>
                </a:rPr>
                <a:t>2</a:t>
              </a:r>
              <a:r>
                <a:rPr lang="en-US" sz="1000" dirty="0" smtClean="0">
                  <a:latin typeface="Symbol" charset="0"/>
                </a:rPr>
                <a:t>D</a:t>
              </a:r>
              <a:r>
                <a:rPr lang="en-US" sz="1000" dirty="0">
                  <a:latin typeface="Symbol" charset="0"/>
                </a:rPr>
                <a:t>/d</a:t>
              </a:r>
              <a:r>
                <a:rPr lang="en-US" sz="1000" dirty="0"/>
                <a:t>x</a:t>
              </a:r>
              <a:r>
                <a:rPr lang="en-US" sz="1000" baseline="30000" dirty="0">
                  <a:latin typeface="Symbol" charset="0"/>
                </a:rPr>
                <a:t>2</a:t>
              </a:r>
              <a:r>
                <a:rPr lang="en-US" sz="1000" dirty="0">
                  <a:latin typeface="Symbol" charset="0"/>
                </a:rPr>
                <a:t> + d</a:t>
              </a:r>
              <a:r>
                <a:rPr lang="en-US" sz="1000" baseline="30000" dirty="0">
                  <a:latin typeface="Symbol" charset="0"/>
                </a:rPr>
                <a:t>2</a:t>
              </a:r>
              <a:r>
                <a:rPr lang="en-US" sz="1000" dirty="0">
                  <a:latin typeface="Symbol" charset="0"/>
                </a:rPr>
                <a:t>D/d</a:t>
              </a:r>
              <a:r>
                <a:rPr lang="en-US" sz="1000" dirty="0"/>
                <a:t>y</a:t>
              </a:r>
              <a:r>
                <a:rPr lang="en-US" sz="1000" baseline="30000" dirty="0">
                  <a:latin typeface="Symbol" charset="0"/>
                </a:rPr>
                <a:t>2</a:t>
              </a:r>
              <a:r>
                <a:rPr lang="en-US" sz="1000" dirty="0">
                  <a:latin typeface="Symbol" charset="0"/>
                </a:rPr>
                <a:t> + d</a:t>
              </a:r>
              <a:r>
                <a:rPr lang="en-US" sz="1000" baseline="30000" dirty="0">
                  <a:latin typeface="Symbol" charset="0"/>
                </a:rPr>
                <a:t>2</a:t>
              </a:r>
              <a:r>
                <a:rPr lang="en-US" sz="1000" dirty="0">
                  <a:latin typeface="Symbol" charset="0"/>
                </a:rPr>
                <a:t>D/d</a:t>
              </a:r>
              <a:r>
                <a:rPr lang="en-US" sz="1000" dirty="0"/>
                <a:t>z</a:t>
              </a:r>
              <a:r>
                <a:rPr lang="en-US" sz="1000" baseline="30000" dirty="0">
                  <a:latin typeface="Symbol" charset="0"/>
                </a:rPr>
                <a:t>2</a:t>
              </a:r>
              <a:r>
                <a:rPr lang="en-US" sz="1000" dirty="0">
                  <a:latin typeface="Symbol" charset="0"/>
                </a:rPr>
                <a:t> </a:t>
              </a: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 rot="10800000">
            <a:off x="2438400" y="5742801"/>
            <a:ext cx="152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latin typeface="Symbol" charset="0"/>
              </a:rPr>
              <a:t>D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10800000">
            <a:off x="3505200" y="4876800"/>
            <a:ext cx="152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latin typeface="Symbol" charset="0"/>
              </a:rPr>
              <a:t>D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90800" y="5105400"/>
            <a:ext cx="22860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9200"/>
            <a:ext cx="433797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0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895600" y="228600"/>
            <a:ext cx="3021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Collate Time Picks</a:t>
            </a:r>
          </a:p>
        </p:txBody>
      </p:sp>
      <p:pic>
        <p:nvPicPr>
          <p:cNvPr id="92163" name="Picture 3" descr="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0"/>
          <a:stretch/>
        </p:blipFill>
        <p:spPr bwMode="auto">
          <a:xfrm>
            <a:off x="2258586" y="1219200"/>
            <a:ext cx="4980414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18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2895600" y="228600"/>
            <a:ext cx="3021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Collate Time Picks</a:t>
            </a:r>
          </a:p>
        </p:txBody>
      </p:sp>
      <p:pic>
        <p:nvPicPr>
          <p:cNvPr id="93187" name="Picture 3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5805488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61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743200" y="228600"/>
            <a:ext cx="3636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Import Elevation Data</a:t>
            </a:r>
          </a:p>
        </p:txBody>
      </p:sp>
      <p:pic>
        <p:nvPicPr>
          <p:cNvPr id="94211" name="Picture 3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914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514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743200" y="-518"/>
            <a:ext cx="3436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Initial Velocity Model</a:t>
            </a:r>
          </a:p>
        </p:txBody>
      </p:sp>
    </p:spTree>
    <p:extLst>
      <p:ext uri="{BB962C8B-B14F-4D97-AF65-F5344CB8AC3E}">
        <p14:creationId xmlns:p14="http://schemas.microsoft.com/office/powerpoint/2010/main" val="2096144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33400" y="747713"/>
          <a:ext cx="8153400" cy="541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Bitmap Image" r:id="rId3" imgW="9142857" imgH="6066667" progId="Paint.Picture">
                  <p:embed/>
                </p:oleObj>
              </mc:Choice>
              <mc:Fallback>
                <p:oleObj name="Bitmap Image" r:id="rId3" imgW="9142857" imgH="60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47713"/>
                        <a:ext cx="8153400" cy="541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#1</a:t>
            </a:r>
          </a:p>
        </p:txBody>
      </p:sp>
    </p:spTree>
    <p:extLst>
      <p:ext uri="{BB962C8B-B14F-4D97-AF65-F5344CB8AC3E}">
        <p14:creationId xmlns:p14="http://schemas.microsoft.com/office/powerpoint/2010/main" val="1275810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895600" y="-518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#1</a:t>
            </a:r>
          </a:p>
        </p:txBody>
      </p:sp>
    </p:spTree>
    <p:extLst>
      <p:ext uri="{BB962C8B-B14F-4D97-AF65-F5344CB8AC3E}">
        <p14:creationId xmlns:p14="http://schemas.microsoft.com/office/powerpoint/2010/main" val="2702625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#2</a:t>
            </a:r>
          </a:p>
        </p:txBody>
      </p:sp>
    </p:spTree>
    <p:extLst>
      <p:ext uri="{BB962C8B-B14F-4D97-AF65-F5344CB8AC3E}">
        <p14:creationId xmlns:p14="http://schemas.microsoft.com/office/powerpoint/2010/main" val="6364692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#3</a:t>
            </a:r>
          </a:p>
        </p:txBody>
      </p:sp>
    </p:spTree>
    <p:extLst>
      <p:ext uri="{BB962C8B-B14F-4D97-AF65-F5344CB8AC3E}">
        <p14:creationId xmlns:p14="http://schemas.microsoft.com/office/powerpoint/2010/main" val="3669531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2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#4</a:t>
            </a:r>
          </a:p>
        </p:txBody>
      </p:sp>
    </p:spTree>
    <p:extLst>
      <p:ext uri="{BB962C8B-B14F-4D97-AF65-F5344CB8AC3E}">
        <p14:creationId xmlns:p14="http://schemas.microsoft.com/office/powerpoint/2010/main" val="135770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14325" y="404813"/>
          <a:ext cx="8516938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6" name="Bitmap Image" r:id="rId3" imgW="8516539" imgH="6047619" progId="Paint.Picture">
                  <p:embed/>
                </p:oleObj>
              </mc:Choice>
              <mc:Fallback>
                <p:oleObj name="Bitmap Image" r:id="rId3" imgW="8516539" imgH="60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4813"/>
                        <a:ext cx="8516938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#5</a:t>
            </a:r>
          </a:p>
        </p:txBody>
      </p:sp>
    </p:spTree>
    <p:extLst>
      <p:ext uri="{BB962C8B-B14F-4D97-AF65-F5344CB8AC3E}">
        <p14:creationId xmlns:p14="http://schemas.microsoft.com/office/powerpoint/2010/main" val="3118150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REFLECTIONS</a:t>
            </a:r>
          </a:p>
        </p:txBody>
      </p:sp>
      <p:pic>
        <p:nvPicPr>
          <p:cNvPr id="2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40386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52600"/>
            <a:ext cx="7086600" cy="589416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pPr algn="l"/>
            <a:r>
              <a:rPr lang="en-US" sz="1800" dirty="0" smtClean="0">
                <a:solidFill>
                  <a:srgbClr val="FFFFFF"/>
                </a:solidFill>
              </a:rPr>
              <a:t>The water table </a:t>
            </a:r>
            <a:r>
              <a:rPr lang="en-US" sz="1800" dirty="0">
                <a:solidFill>
                  <a:srgbClr val="FFFFFF"/>
                </a:solidFill>
              </a:rPr>
              <a:t>is one the strongest reflecting </a:t>
            </a:r>
            <a:r>
              <a:rPr lang="en-US" sz="1800" dirty="0" smtClean="0">
                <a:solidFill>
                  <a:srgbClr val="FFFFFF"/>
                </a:solidFill>
              </a:rPr>
              <a:t>horizons in GPR data because of the huge contrast in EM properties between water and air…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1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42005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762000" y="5715000"/>
            <a:ext cx="7086600" cy="589416"/>
          </a:xfrm>
          <a:prstGeom prst="rect">
            <a:avLst/>
          </a:prstGeom>
          <a:noFill/>
          <a:ln/>
        </p:spPr>
        <p:txBody>
          <a:bodyPr vert="horz" lIns="92075" tIns="46038" rIns="92075" bIns="4603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</a:rPr>
              <a:t>…but it is not always observed, even on excellent quality data…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0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#6</a:t>
            </a:r>
          </a:p>
        </p:txBody>
      </p:sp>
    </p:spTree>
    <p:extLst>
      <p:ext uri="{BB962C8B-B14F-4D97-AF65-F5344CB8AC3E}">
        <p14:creationId xmlns:p14="http://schemas.microsoft.com/office/powerpoint/2010/main" val="3991974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11150" y="400050"/>
          <a:ext cx="852328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Bitmap Image" r:id="rId3" imgW="8523810" imgH="6058746" progId="Paint.Picture">
                  <p:embed/>
                </p:oleObj>
              </mc:Choice>
              <mc:Fallback>
                <p:oleObj name="Bitmap Image" r:id="rId3" imgW="8523810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400050"/>
                        <a:ext cx="852328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Tahoma" charset="0"/>
              </a:rPr>
              <a:t>Iteration #7</a:t>
            </a:r>
          </a:p>
        </p:txBody>
      </p:sp>
    </p:spTree>
    <p:extLst>
      <p:ext uri="{BB962C8B-B14F-4D97-AF65-F5344CB8AC3E}">
        <p14:creationId xmlns:p14="http://schemas.microsoft.com/office/powerpoint/2010/main" val="1358901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57200" y="704850"/>
          <a:ext cx="8305800" cy="549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name="Bitmap Image" r:id="rId3" imgW="9180952" imgH="6076190" progId="Paint.Picture">
                  <p:embed/>
                </p:oleObj>
              </mc:Choice>
              <mc:Fallback>
                <p:oleObj name="Bitmap Image" r:id="rId3" imgW="9180952" imgH="60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04850"/>
                        <a:ext cx="8305800" cy="549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</a:t>
            </a:r>
          </a:p>
        </p:txBody>
      </p:sp>
    </p:spTree>
    <p:extLst>
      <p:ext uri="{BB962C8B-B14F-4D97-AF65-F5344CB8AC3E}">
        <p14:creationId xmlns:p14="http://schemas.microsoft.com/office/powerpoint/2010/main" val="2277197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533400" y="747713"/>
          <a:ext cx="8153400" cy="541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Bitmap Image" r:id="rId3" imgW="9142857" imgH="6066667" progId="Paint.Picture">
                  <p:embed/>
                </p:oleObj>
              </mc:Choice>
              <mc:Fallback>
                <p:oleObj name="Bitmap Image" r:id="rId3" imgW="9142857" imgH="60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47713"/>
                        <a:ext cx="8153400" cy="541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2095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#1</a:t>
            </a:r>
          </a:p>
        </p:txBody>
      </p:sp>
    </p:spTree>
    <p:extLst>
      <p:ext uri="{BB962C8B-B14F-4D97-AF65-F5344CB8AC3E}">
        <p14:creationId xmlns:p14="http://schemas.microsoft.com/office/powerpoint/2010/main" val="3003890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11150" y="400050"/>
          <a:ext cx="852328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Bitmap Image" r:id="rId3" imgW="8523810" imgH="6058746" progId="Paint.Picture">
                  <p:embed/>
                </p:oleObj>
              </mc:Choice>
              <mc:Fallback>
                <p:oleObj name="Bitmap Image" r:id="rId3" imgW="8523810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400050"/>
                        <a:ext cx="852328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67000" y="-7064"/>
            <a:ext cx="35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“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Raw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”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00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09800" y="-76200"/>
            <a:ext cx="5202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With Ray Tracing</a:t>
            </a:r>
          </a:p>
        </p:txBody>
      </p:sp>
    </p:spTree>
    <p:extLst>
      <p:ext uri="{BB962C8B-B14F-4D97-AF65-F5344CB8AC3E}">
        <p14:creationId xmlns:p14="http://schemas.microsoft.com/office/powerpoint/2010/main" val="808354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12994" y="228600"/>
            <a:ext cx="6181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  <a:latin typeface="Tahoma" charset="0"/>
              </a:rPr>
              <a:t>Ray Tracing:  One of my pet peeves…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6629400" cy="43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9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0"/>
            <a:ext cx="6684397" cy="36449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07130" y="304800"/>
            <a:ext cx="6100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 smtClean="0">
                <a:solidFill>
                  <a:srgbClr val="FFFFFF"/>
                </a:solidFill>
                <a:latin typeface="Tahoma" charset="0"/>
              </a:rPr>
              <a:t>Checkerboarding</a:t>
            </a:r>
            <a:r>
              <a:rPr lang="en-US" sz="2800" dirty="0" smtClean="0">
                <a:solidFill>
                  <a:srgbClr val="FFFFFF"/>
                </a:solidFill>
                <a:latin typeface="Tahoma" charset="0"/>
              </a:rPr>
              <a:t>:  A better solution…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08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11150" y="400050"/>
          <a:ext cx="852328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4" name="Bitmap Image" r:id="rId3" imgW="8523810" imgH="6058746" progId="Paint.Picture">
                  <p:embed/>
                </p:oleObj>
              </mc:Choice>
              <mc:Fallback>
                <p:oleObj name="Bitmap Image" r:id="rId3" imgW="8523810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400050"/>
                        <a:ext cx="852328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819400" y="-518"/>
            <a:ext cx="355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“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Raw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”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38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04800" y="400050"/>
          <a:ext cx="853598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Bitmap Image" r:id="rId3" imgW="8535591" imgH="6058746" progId="Paint.Picture">
                  <p:embed/>
                </p:oleObj>
              </mc:Choice>
              <mc:Fallback>
                <p:oleObj name="Bitmap Image" r:id="rId3" imgW="8535591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00050"/>
                        <a:ext cx="853598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90800" y="0"/>
            <a:ext cx="4485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“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Smoothed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”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3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REFLECTIONS</a:t>
            </a:r>
          </a:p>
        </p:txBody>
      </p:sp>
      <p:pic>
        <p:nvPicPr>
          <p:cNvPr id="21" name="Picture 2" descr="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12675" r="11850" b="12675"/>
          <a:stretch>
            <a:fillRect/>
          </a:stretch>
        </p:blipFill>
        <p:spPr bwMode="auto">
          <a:xfrm>
            <a:off x="1829381" y="2057400"/>
            <a:ext cx="213301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0606" r="10594" b="12627"/>
          <a:stretch>
            <a:fillRect/>
          </a:stretch>
        </p:blipFill>
        <p:spPr bwMode="auto">
          <a:xfrm>
            <a:off x="76200" y="2057400"/>
            <a:ext cx="213301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12627" r="12636" b="13638"/>
          <a:stretch>
            <a:fillRect/>
          </a:stretch>
        </p:blipFill>
        <p:spPr bwMode="auto">
          <a:xfrm>
            <a:off x="3581400" y="2057400"/>
            <a:ext cx="211954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11617" r="11629" b="13638"/>
          <a:stretch>
            <a:fillRect/>
          </a:stretch>
        </p:blipFill>
        <p:spPr bwMode="auto">
          <a:xfrm>
            <a:off x="5334000" y="2057400"/>
            <a:ext cx="211954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t="12627" r="12636" b="13637"/>
          <a:stretch>
            <a:fillRect/>
          </a:stretch>
        </p:blipFill>
        <p:spPr bwMode="auto">
          <a:xfrm>
            <a:off x="7086600" y="2057400"/>
            <a:ext cx="19384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8600" y="1295400"/>
            <a:ext cx="7086600" cy="589416"/>
          </a:xfrm>
          <a:prstGeom prst="rect">
            <a:avLst/>
          </a:prstGeom>
          <a:noFill/>
          <a:ln/>
        </p:spPr>
        <p:txBody>
          <a:bodyPr vert="horz" lIns="92075" tIns="46038" rIns="92075" bIns="4603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</a:rPr>
              <a:t>…but it is not always observed, even on excellent quality data.  Why?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52400" y="5181600"/>
            <a:ext cx="8839200" cy="1524000"/>
          </a:xfrm>
          <a:prstGeom prst="rect">
            <a:avLst/>
          </a:prstGeom>
          <a:noFill/>
          <a:ln/>
        </p:spPr>
        <p:txBody>
          <a:bodyPr vert="horz" lIns="92075" tIns="46038" rIns="92075" bIns="4603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</a:rPr>
              <a:t>Hint:  These GPR data were collected at the same location, one right after the other, but with different center-frequency antennae (L</a:t>
            </a: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R: 200, 100, 50, 25, 12.5 MHz).  The water table exists at about 28 meters depth, but is not observed on all sections.</a:t>
            </a:r>
          </a:p>
          <a:p>
            <a:pPr algn="l"/>
            <a:endParaRPr lang="en-US" sz="1800" dirty="0">
              <a:solidFill>
                <a:srgbClr val="FFFFFF"/>
              </a:solidFill>
              <a:sym typeface="Wingdings"/>
            </a:endParaRPr>
          </a:p>
          <a:p>
            <a:pPr algn="l"/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Note:  Although the higher-frequency data on the left do not penetrate with as much energy as the lower frequency data on the right, that is not the answer we’re looking for…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9000" y="4800600"/>
            <a:ext cx="18133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Data Courtesy Sensors &amp; Software, Inc.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2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14325" y="400050"/>
          <a:ext cx="851693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2" name="Bitmap Image" r:id="rId3" imgW="8516539" imgH="6058746" progId="Paint.Picture">
                  <p:embed/>
                </p:oleObj>
              </mc:Choice>
              <mc:Fallback>
                <p:oleObj name="Bitmap Image" r:id="rId3" imgW="8516539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400050"/>
                        <a:ext cx="851693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28800" y="-518"/>
            <a:ext cx="641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“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Smoothed w/Contours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”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10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04800" y="400050"/>
          <a:ext cx="8535988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6" name="Bitmap Image" r:id="rId3" imgW="8535591" imgH="6058746" progId="Paint.Picture">
                  <p:embed/>
                </p:oleObj>
              </mc:Choice>
              <mc:Fallback>
                <p:oleObj name="Bitmap Image" r:id="rId3" imgW="8535591" imgH="605874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00050"/>
                        <a:ext cx="8535988" cy="605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76400" y="0"/>
            <a:ext cx="5889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Tahoma" charset="0"/>
              </a:rPr>
              <a:t>Iteration #7 – 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“</a:t>
            </a:r>
            <a:r>
              <a:rPr lang="en-US" sz="2800" dirty="0">
                <a:solidFill>
                  <a:srgbClr val="FFFFFF"/>
                </a:solidFill>
                <a:latin typeface="Tahoma" charset="0"/>
              </a:rPr>
              <a:t>Layer Interpolation</a:t>
            </a:r>
            <a:r>
              <a:rPr lang="ja-JP" altLang="en-US" sz="2800" dirty="0">
                <a:solidFill>
                  <a:srgbClr val="FFFFFF"/>
                </a:solidFill>
                <a:latin typeface="Tahoma" charset="0"/>
              </a:rPr>
              <a:t>”</a:t>
            </a:r>
            <a:endParaRPr lang="en-US" sz="2800" dirty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01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200900" y="6491288"/>
            <a:ext cx="186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(From Doll, 2003)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6781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SFT 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i="1" dirty="0">
              <a:solidFill>
                <a:srgbClr val="FFFFFF"/>
              </a:solidFill>
            </a:endParaRPr>
          </a:p>
          <a:p>
            <a:r>
              <a:rPr lang="en-US" i="1" dirty="0">
                <a:solidFill>
                  <a:srgbClr val="FFFFFF"/>
                </a:solidFill>
              </a:rPr>
              <a:t>…Not all codes</a:t>
            </a:r>
          </a:p>
          <a:p>
            <a:r>
              <a:rPr lang="en-US" i="1" dirty="0">
                <a:solidFill>
                  <a:srgbClr val="FFFFFF"/>
                </a:solidFill>
              </a:rPr>
              <a:t>are equal!</a:t>
            </a:r>
            <a:endParaRPr lang="en-US" i="1" dirty="0">
              <a:solidFill>
                <a:srgbClr val="FFFFFF"/>
              </a:solidFill>
              <a:latin typeface="Symbol" charset="0"/>
            </a:endParaRP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3657600" y="762000"/>
          <a:ext cx="530542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Bitmap Image" r:id="rId3" imgW="5304762" imgH="5668166" progId="Paint.Picture">
                  <p:embed/>
                </p:oleObj>
              </mc:Choice>
              <mc:Fallback>
                <p:oleObj name="Bitmap Image" r:id="rId3" imgW="5304762" imgH="56681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762000"/>
                        <a:ext cx="5305425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1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37290"/>
              </p:ext>
            </p:extLst>
          </p:nvPr>
        </p:nvGraphicFramePr>
        <p:xfrm>
          <a:off x="6297613" y="3582988"/>
          <a:ext cx="25400" cy="2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613" y="3582988"/>
                        <a:ext cx="25400" cy="2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7411" b="62477"/>
          <a:stretch/>
        </p:blipFill>
        <p:spPr>
          <a:xfrm>
            <a:off x="1752600" y="990600"/>
            <a:ext cx="5991459" cy="2318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2712"/>
          <a:stretch/>
        </p:blipFill>
        <p:spPr>
          <a:xfrm>
            <a:off x="7751205" y="1143000"/>
            <a:ext cx="998934" cy="49217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678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Assignment….INTERPRET THIS!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581400"/>
            <a:ext cx="7239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Sketch an interpretation of the upper 30 m of the subsurface based on this image…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Vertical and horizontal units in meters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LVZ denotes a seismic “low velocity zone”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&lt;1m of soil, over 0-20m of </a:t>
            </a:r>
            <a:r>
              <a:rPr lang="en-US" dirty="0" err="1" smtClean="0">
                <a:solidFill>
                  <a:srgbClr val="FFFFFF"/>
                </a:solidFill>
              </a:rPr>
              <a:t>saprolite</a:t>
            </a:r>
            <a:r>
              <a:rPr lang="en-US" dirty="0" smtClean="0">
                <a:solidFill>
                  <a:srgbClr val="FFFFFF"/>
                </a:solidFill>
              </a:rPr>
              <a:t> BGS, over bedrock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The water table is 0.5-3m BGS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Bedrock is dominantly shale with some limestone </a:t>
            </a:r>
            <a:r>
              <a:rPr lang="en-US" dirty="0" err="1" smtClean="0">
                <a:solidFill>
                  <a:srgbClr val="FFFFFF"/>
                </a:solidFill>
              </a:rPr>
              <a:t>interbeds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Bedrock may be faulted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Bedrock dips about 45 degrees from right to left, no folding at this scale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Think about boundaries, gradients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7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200900" y="6491288"/>
            <a:ext cx="186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(From Doll, 2003)</a:t>
            </a: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665007"/>
              </p:ext>
            </p:extLst>
          </p:nvPr>
        </p:nvGraphicFramePr>
        <p:xfrm>
          <a:off x="6297613" y="3582988"/>
          <a:ext cx="25400" cy="2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613" y="3582988"/>
                        <a:ext cx="25400" cy="2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"/>
            <a:ext cx="9144000" cy="62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5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200900" y="6491288"/>
            <a:ext cx="186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(From Doll, 2003)</a:t>
            </a: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61703"/>
              </p:ext>
            </p:extLst>
          </p:nvPr>
        </p:nvGraphicFramePr>
        <p:xfrm>
          <a:off x="6297613" y="3582988"/>
          <a:ext cx="25400" cy="2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613" y="3582988"/>
                        <a:ext cx="25400" cy="2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261" y="1295400"/>
            <a:ext cx="5778339" cy="49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200900" y="6491288"/>
            <a:ext cx="1866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(From Doll, 2003)</a:t>
            </a: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926160"/>
              </p:ext>
            </p:extLst>
          </p:nvPr>
        </p:nvGraphicFramePr>
        <p:xfrm>
          <a:off x="6297613" y="3582988"/>
          <a:ext cx="25400" cy="2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7613" y="3582988"/>
                        <a:ext cx="25400" cy="2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887" y="1143000"/>
            <a:ext cx="51377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2400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28600" y="914400"/>
            <a:ext cx="8610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Objective of this talk:  Present a few specific examples of critical thinking via common pitfalls in near-surface geophysical data analysis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Questions (more?) and continued discussion…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238780"/>
            <a:ext cx="37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Teaching via NSG Pitfalls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7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1143000"/>
            <a:ext cx="4114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Concept #3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SEISMIC SOURCE ENERGY</a:t>
            </a:r>
          </a:p>
          <a:p>
            <a:r>
              <a:rPr lang="en-US" sz="1600" i="1" dirty="0">
                <a:solidFill>
                  <a:srgbClr val="FFFFFF"/>
                </a:solidFill>
              </a:rPr>
              <a:t>Common Pitfall:</a:t>
            </a: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1600" dirty="0" smtClean="0">
                <a:solidFill>
                  <a:srgbClr val="FFFFFF"/>
                </a:solidFill>
              </a:rPr>
              <a:t>“More is better”</a:t>
            </a:r>
            <a:endParaRPr lang="en-US" sz="1600" i="1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Skills: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Developing hypotheses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Practical results of the seismic wave equation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Fourier transforms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Learning Outcomes: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Skepticism of common beliefs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Mechanism for the “progress of science”</a:t>
            </a:r>
          </a:p>
        </p:txBody>
      </p:sp>
    </p:spTree>
    <p:extLst>
      <p:ext uri="{BB962C8B-B14F-4D97-AF65-F5344CB8AC3E}">
        <p14:creationId xmlns:p14="http://schemas.microsoft.com/office/powerpoint/2010/main" val="368666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81000" y="838200"/>
            <a:ext cx="83058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TGeophysicsLogo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17637"/>
            <a:ext cx="3882448" cy="568163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24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Teaching via NSG Pitfalls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914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FFFF"/>
                </a:solidFill>
              </a:rPr>
              <a:t>SEISMIC SOURCE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29540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</a:rPr>
              <a:t>Common Pitfall:</a:t>
            </a:r>
            <a:r>
              <a:rPr lang="en-US" sz="1200" dirty="0">
                <a:solidFill>
                  <a:srgbClr val="FFFFFF"/>
                </a:solidFill>
              </a:rPr>
              <a:t>   </a:t>
            </a:r>
            <a:r>
              <a:rPr lang="en-US" sz="1200" dirty="0" smtClean="0">
                <a:solidFill>
                  <a:srgbClr val="FFFFFF"/>
                </a:solidFill>
              </a:rPr>
              <a:t>“More is better”</a:t>
            </a:r>
            <a:endParaRPr lang="en-US" sz="1200" i="1" dirty="0" smtClean="0">
              <a:solidFill>
                <a:srgbClr val="FFFFFF"/>
              </a:solidFill>
            </a:endParaRPr>
          </a:p>
          <a:p>
            <a:endParaRPr lang="en-US" sz="1200" i="1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Taught in: </a:t>
            </a:r>
            <a:r>
              <a:rPr lang="en-US" sz="1200" dirty="0" smtClean="0">
                <a:solidFill>
                  <a:srgbClr val="FFFFFF"/>
                </a:solidFill>
              </a:rPr>
              <a:t>Near-</a:t>
            </a:r>
            <a:r>
              <a:rPr lang="en-US" sz="1200" dirty="0">
                <a:solidFill>
                  <a:srgbClr val="FFFFFF"/>
                </a:solidFill>
              </a:rPr>
              <a:t>S</a:t>
            </a:r>
            <a:r>
              <a:rPr lang="en-US" sz="1200" dirty="0" smtClean="0">
                <a:solidFill>
                  <a:srgbClr val="FFFFFF"/>
                </a:solidFill>
              </a:rPr>
              <a:t>urface Geophysics</a:t>
            </a: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Proceeded by:  </a:t>
            </a:r>
            <a:r>
              <a:rPr lang="en-US" sz="1200" dirty="0" smtClean="0">
                <a:solidFill>
                  <a:srgbClr val="FFFFFF"/>
                </a:solidFill>
              </a:rPr>
              <a:t>A fair amount of lecture/lab/exercises on </a:t>
            </a:r>
            <a:r>
              <a:rPr lang="en-US" sz="1200" dirty="0" err="1" smtClean="0">
                <a:solidFill>
                  <a:srgbClr val="FFFFFF"/>
                </a:solidFill>
              </a:rPr>
              <a:t>seismics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i="1" dirty="0" smtClean="0">
                <a:solidFill>
                  <a:srgbClr val="FFFFFF"/>
                </a:solidFill>
              </a:rPr>
              <a:t>Type:  </a:t>
            </a:r>
            <a:r>
              <a:rPr lang="en-US" sz="1200" dirty="0" smtClean="0">
                <a:solidFill>
                  <a:srgbClr val="FFFFFF"/>
                </a:solidFill>
              </a:rPr>
              <a:t>In-class Socratic discussion, walking through the following materials…</a:t>
            </a:r>
          </a:p>
        </p:txBody>
      </p:sp>
    </p:spTree>
    <p:extLst>
      <p:ext uri="{BB962C8B-B14F-4D97-AF65-F5344CB8AC3E}">
        <p14:creationId xmlns:p14="http://schemas.microsoft.com/office/powerpoint/2010/main" val="109909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11596</TotalTime>
  <Words>2435</Words>
  <Application>Microsoft Macintosh PowerPoint</Application>
  <PresentationFormat>On-screen Show (4:3)</PresentationFormat>
  <Paragraphs>314</Paragraphs>
  <Slides>77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Office Theme</vt:lpstr>
      <vt:lpstr>Document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water table is one the strongest reflecting horizons in GPR data because of the huge contrast in EM properties between water and air…</vt:lpstr>
      <vt:lpstr>PowerPoint Presentation</vt:lpstr>
      <vt:lpstr>PowerPoint Presentation</vt:lpstr>
      <vt:lpstr>PowerPoint Presentation</vt:lpstr>
      <vt:lpstr>Effects of soil moisture and source energy on the frequency spectra associated with near-surface seismic reflection sources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UTK Geophysics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gainesdp</dc:creator>
  <cp:lastModifiedBy>koconnell</cp:lastModifiedBy>
  <cp:revision>1033</cp:revision>
  <cp:lastPrinted>2012-07-17T14:34:36Z</cp:lastPrinted>
  <dcterms:created xsi:type="dcterms:W3CDTF">2010-02-09T16:20:43Z</dcterms:created>
  <dcterms:modified xsi:type="dcterms:W3CDTF">2012-07-18T12:50:44Z</dcterms:modified>
</cp:coreProperties>
</file>