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59" r:id="rId6"/>
    <p:sldId id="261" r:id="rId7"/>
    <p:sldId id="269" r:id="rId8"/>
    <p:sldId id="277" r:id="rId9"/>
    <p:sldId id="278" r:id="rId10"/>
    <p:sldId id="262" r:id="rId11"/>
    <p:sldId id="263" r:id="rId12"/>
    <p:sldId id="273" r:id="rId13"/>
    <p:sldId id="264" r:id="rId14"/>
    <p:sldId id="271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04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8C901-BE71-4CC3-8407-6AA54BBF8D77}" type="datetimeFigureOut">
              <a:rPr lang="en-US" smtClean="0"/>
              <a:pPr/>
              <a:t>7/19/12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7E5E0-0E8C-41E8-A3F3-218FCD8DD6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48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E5E0-0E8C-41E8-A3F3-218FCD8DD6A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E5E0-0E8C-41E8-A3F3-218FCD8DD6A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E5E0-0E8C-41E8-A3F3-218FCD8DD6A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E5E0-0E8C-41E8-A3F3-218FCD8DD6A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E5E0-0E8C-41E8-A3F3-218FCD8DD6A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E5E0-0E8C-41E8-A3F3-218FCD8DD6A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E5E0-0E8C-41E8-A3F3-218FCD8DD6A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E5E0-0E8C-41E8-A3F3-218FCD8DD6A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E5E0-0E8C-41E8-A3F3-218FCD8DD6A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E5E0-0E8C-41E8-A3F3-218FCD8DD6A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E5E0-0E8C-41E8-A3F3-218FCD8DD6A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E5E0-0E8C-41E8-A3F3-218FCD8DD6A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E5E0-0E8C-41E8-A3F3-218FCD8DD6A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E5E0-0E8C-41E8-A3F3-218FCD8DD6A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E5E0-0E8C-41E8-A3F3-218FCD8DD6A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E5E0-0E8C-41E8-A3F3-218FCD8DD6A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7331-EBB5-4E46-96B7-F0EDBEEE8C23}" type="datetimeFigureOut">
              <a:rPr lang="en-US" smtClean="0"/>
              <a:pPr/>
              <a:t>7/19/12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475A-E9F3-4DF5-B5F8-4DF4B11CE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7331-EBB5-4E46-96B7-F0EDBEEE8C23}" type="datetimeFigureOut">
              <a:rPr lang="en-US" smtClean="0"/>
              <a:pPr/>
              <a:t>7/19/12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475A-E9F3-4DF5-B5F8-4DF4B11CE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7331-EBB5-4E46-96B7-F0EDBEEE8C23}" type="datetimeFigureOut">
              <a:rPr lang="en-US" smtClean="0"/>
              <a:pPr/>
              <a:t>7/19/12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475A-E9F3-4DF5-B5F8-4DF4B11CE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7331-EBB5-4E46-96B7-F0EDBEEE8C23}" type="datetimeFigureOut">
              <a:rPr lang="en-US" smtClean="0"/>
              <a:pPr/>
              <a:t>7/19/12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475A-E9F3-4DF5-B5F8-4DF4B11CE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7331-EBB5-4E46-96B7-F0EDBEEE8C23}" type="datetimeFigureOut">
              <a:rPr lang="en-US" smtClean="0"/>
              <a:pPr/>
              <a:t>7/19/12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475A-E9F3-4DF5-B5F8-4DF4B11CE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7331-EBB5-4E46-96B7-F0EDBEEE8C23}" type="datetimeFigureOut">
              <a:rPr lang="en-US" smtClean="0"/>
              <a:pPr/>
              <a:t>7/19/12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475A-E9F3-4DF5-B5F8-4DF4B11CE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7331-EBB5-4E46-96B7-F0EDBEEE8C23}" type="datetimeFigureOut">
              <a:rPr lang="en-US" smtClean="0"/>
              <a:pPr/>
              <a:t>7/19/12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475A-E9F3-4DF5-B5F8-4DF4B11CE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7331-EBB5-4E46-96B7-F0EDBEEE8C23}" type="datetimeFigureOut">
              <a:rPr lang="en-US" smtClean="0"/>
              <a:pPr/>
              <a:t>7/19/12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475A-E9F3-4DF5-B5F8-4DF4B11CE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7331-EBB5-4E46-96B7-F0EDBEEE8C23}" type="datetimeFigureOut">
              <a:rPr lang="en-US" smtClean="0"/>
              <a:pPr/>
              <a:t>7/19/12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475A-E9F3-4DF5-B5F8-4DF4B11CE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7331-EBB5-4E46-96B7-F0EDBEEE8C23}" type="datetimeFigureOut">
              <a:rPr lang="en-US" smtClean="0"/>
              <a:pPr/>
              <a:t>7/19/12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475A-E9F3-4DF5-B5F8-4DF4B11CE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7331-EBB5-4E46-96B7-F0EDBEEE8C23}" type="datetimeFigureOut">
              <a:rPr lang="en-US" smtClean="0"/>
              <a:pPr/>
              <a:t>7/19/12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475A-E9F3-4DF5-B5F8-4DF4B11CE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97331-EBB5-4E46-96B7-F0EDBEEE8C23}" type="datetimeFigureOut">
              <a:rPr lang="en-US" smtClean="0"/>
              <a:pPr/>
              <a:t>7/19/12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2475A-E9F3-4DF5-B5F8-4DF4B11CE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N_b_near529.JPG"/>
          <p:cNvPicPr>
            <a:picLocks noChangeAspect="1"/>
          </p:cNvPicPr>
          <p:nvPr/>
        </p:nvPicPr>
        <p:blipFill>
          <a:blip r:embed="rId3" cstate="print">
            <a:lum bright="3000" contrast="22000"/>
          </a:blip>
          <a:srcRect l="6750" t="36000" r="6750" b="36750"/>
          <a:stretch>
            <a:fillRect/>
          </a:stretch>
        </p:blipFill>
        <p:spPr>
          <a:xfrm>
            <a:off x="0" y="0"/>
            <a:ext cx="9139936" cy="2159508"/>
          </a:xfrm>
          <a:prstGeom prst="rect">
            <a:avLst/>
          </a:prstGeom>
        </p:spPr>
      </p:pic>
      <p:pic>
        <p:nvPicPr>
          <p:cNvPr id="6" name="Picture 5" descr="Mohr_example.jpg"/>
          <p:cNvPicPr>
            <a:picLocks noChangeAspect="1"/>
          </p:cNvPicPr>
          <p:nvPr/>
        </p:nvPicPr>
        <p:blipFill>
          <a:blip r:embed="rId4" cstate="print"/>
          <a:srcRect t="2696" b="8088"/>
          <a:stretch>
            <a:fillRect/>
          </a:stretch>
        </p:blipFill>
        <p:spPr>
          <a:xfrm>
            <a:off x="4680038" y="3733800"/>
            <a:ext cx="4353833" cy="3116619"/>
          </a:xfrm>
          <a:prstGeom prst="rect">
            <a:avLst/>
          </a:prstGeom>
        </p:spPr>
      </p:pic>
      <p:pic>
        <p:nvPicPr>
          <p:cNvPr id="8" name="Picture 7" descr="Yerington_geol_map_crop - Copy.jpg"/>
          <p:cNvPicPr>
            <a:picLocks noChangeAspect="1"/>
          </p:cNvPicPr>
          <p:nvPr/>
        </p:nvPicPr>
        <p:blipFill>
          <a:blip r:embed="rId5" cstate="print"/>
          <a:srcRect t="4996" b="3747"/>
          <a:stretch>
            <a:fillRect/>
          </a:stretch>
        </p:blipFill>
        <p:spPr>
          <a:xfrm>
            <a:off x="0" y="3584214"/>
            <a:ext cx="4191000" cy="32737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133600"/>
            <a:ext cx="9144000" cy="141577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Integrating geologic maps with fault mechanics</a:t>
            </a:r>
          </a:p>
          <a:p>
            <a:pPr algn="ctr"/>
            <a:endParaRPr lang="en-US" sz="5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300" b="1" dirty="0" smtClean="0">
                <a:solidFill>
                  <a:srgbClr val="002060"/>
                </a:solidFill>
              </a:rPr>
              <a:t>John Singleton, George Mason University</a:t>
            </a:r>
          </a:p>
          <a:p>
            <a:pPr algn="ctr"/>
            <a:r>
              <a:rPr lang="en-US" sz="2300" b="1" dirty="0" smtClean="0">
                <a:solidFill>
                  <a:srgbClr val="002060"/>
                </a:solidFill>
              </a:rPr>
              <a:t>NSF Cutting Edge Workshop 2012</a:t>
            </a:r>
            <a:endParaRPr lang="en-US" sz="23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9144000" cy="26622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A (continued)</a:t>
            </a:r>
          </a:p>
          <a:p>
            <a:endParaRPr lang="en-US" sz="400" b="1" dirty="0" smtClean="0"/>
          </a:p>
          <a:p>
            <a:endParaRPr lang="en-US" sz="600" dirty="0">
              <a:solidFill>
                <a:srgbClr val="C00000"/>
              </a:solidFill>
            </a:endParaRPr>
          </a:p>
          <a:p>
            <a:r>
              <a:rPr lang="en-US" sz="1200" dirty="0"/>
              <a:t> </a:t>
            </a:r>
            <a:r>
              <a:rPr lang="en-US" sz="1500" b="1" dirty="0" smtClean="0"/>
              <a:t>9) On </a:t>
            </a:r>
            <a:r>
              <a:rPr lang="en-US" sz="1500" b="1" dirty="0"/>
              <a:t>the Mohr diagram, draw a frictional sliding envelope that accounts for frictional </a:t>
            </a:r>
            <a:r>
              <a:rPr lang="en-US" sz="1500" b="1" dirty="0" smtClean="0"/>
              <a:t>lockup </a:t>
            </a:r>
            <a:r>
              <a:rPr lang="en-US" sz="1500" b="1" dirty="0"/>
              <a:t>on the </a:t>
            </a:r>
            <a:r>
              <a:rPr lang="en-US" sz="1500" b="1" dirty="0" smtClean="0"/>
              <a:t>Rattlesnake </a:t>
            </a:r>
            <a:r>
              <a:rPr lang="en-US" sz="1500" b="1" dirty="0"/>
              <a:t>fault at its current orientation, assuming hydrostatic pore fluid pressure.  Based on the slope </a:t>
            </a:r>
            <a:r>
              <a:rPr lang="en-US" sz="1500" b="1" dirty="0" smtClean="0"/>
              <a:t>of </a:t>
            </a:r>
            <a:r>
              <a:rPr lang="en-US" sz="1500" b="1" dirty="0"/>
              <a:t>this envelope, what is the coefficient of friction for the Rattlesnake fault?  How does this value compare to </a:t>
            </a:r>
            <a:r>
              <a:rPr lang="en-US" sz="1500" b="1" dirty="0" err="1"/>
              <a:t>Byerlee’s</a:t>
            </a:r>
            <a:r>
              <a:rPr lang="en-US" sz="1500" b="1" dirty="0"/>
              <a:t> experimental values</a:t>
            </a:r>
            <a:r>
              <a:rPr lang="en-US" sz="1500" b="1" dirty="0" smtClean="0"/>
              <a:t>?</a:t>
            </a:r>
            <a:r>
              <a:rPr lang="en-US" sz="1500" dirty="0" smtClean="0"/>
              <a:t> </a:t>
            </a:r>
            <a:r>
              <a:rPr lang="en-US" sz="1500" b="1" dirty="0" smtClean="0"/>
              <a:t>If the Rattlesnake fault obeyed </a:t>
            </a:r>
            <a:r>
              <a:rPr lang="en-US" sz="1500" b="1" dirty="0" err="1" smtClean="0"/>
              <a:t>Byerlee’s</a:t>
            </a:r>
            <a:r>
              <a:rPr lang="en-US" sz="1500" b="1" dirty="0" smtClean="0"/>
              <a:t> law (</a:t>
            </a:r>
            <a:r>
              <a:rPr lang="en-US" sz="1500" b="1" dirty="0" err="1" smtClean="0"/>
              <a:t>σ</a:t>
            </a:r>
            <a:r>
              <a:rPr lang="en-US" sz="1500" b="1" baseline="-25000" dirty="0" err="1" smtClean="0"/>
              <a:t>s</a:t>
            </a:r>
            <a:r>
              <a:rPr lang="en-US" sz="1500" b="1" dirty="0" smtClean="0"/>
              <a:t>=0.85*</a:t>
            </a:r>
            <a:r>
              <a:rPr lang="en-US" sz="1500" b="1" dirty="0" err="1" smtClean="0"/>
              <a:t>σ</a:t>
            </a:r>
            <a:r>
              <a:rPr lang="en-US" sz="1500" b="1" baseline="-25000" dirty="0" err="1" smtClean="0"/>
              <a:t>n</a:t>
            </a:r>
            <a:r>
              <a:rPr lang="en-US" sz="1500" b="1" dirty="0" smtClean="0"/>
              <a:t>), what would have been the dip </a:t>
            </a:r>
          </a:p>
          <a:p>
            <a:r>
              <a:rPr lang="en-US" sz="1500" b="1" dirty="0" smtClean="0"/>
              <a:t>of the fault when it locked up?</a:t>
            </a:r>
            <a:endParaRPr lang="en-US" sz="1500" b="1" dirty="0"/>
          </a:p>
          <a:p>
            <a:endParaRPr lang="en-US" sz="600" dirty="0"/>
          </a:p>
          <a:p>
            <a:r>
              <a:rPr lang="en-US" sz="1500" i="1" dirty="0">
                <a:solidFill>
                  <a:srgbClr val="C00000"/>
                </a:solidFill>
              </a:rPr>
              <a:t>Draw a frictional sliding envelope that intersects the Mohr circle (from question 8) at 2Ѳ=66° (assuming the Rattlesnake fault locked up at ~33°).  The slope of this envelope is ~36°, corresponding to a coefficient of friction </a:t>
            </a:r>
            <a:endParaRPr lang="en-US" sz="1500" i="1" dirty="0" smtClean="0">
              <a:solidFill>
                <a:srgbClr val="C00000"/>
              </a:solidFill>
            </a:endParaRPr>
          </a:p>
          <a:p>
            <a:r>
              <a:rPr lang="en-US" sz="1500" i="1" dirty="0" smtClean="0">
                <a:solidFill>
                  <a:srgbClr val="C00000"/>
                </a:solidFill>
              </a:rPr>
              <a:t>of </a:t>
            </a:r>
            <a:r>
              <a:rPr lang="en-US" sz="1500" i="1" dirty="0">
                <a:solidFill>
                  <a:srgbClr val="C00000"/>
                </a:solidFill>
              </a:rPr>
              <a:t>0.73 (μ = tan φ = tan 36 = 0.73).  This is about 14% less than the average coefficient of friction </a:t>
            </a:r>
            <a:r>
              <a:rPr lang="en-US" sz="1500" i="1" dirty="0" smtClean="0">
                <a:solidFill>
                  <a:srgbClr val="C00000"/>
                </a:solidFill>
              </a:rPr>
              <a:t>determined </a:t>
            </a:r>
          </a:p>
          <a:p>
            <a:r>
              <a:rPr lang="en-US" sz="1500" i="1" dirty="0" smtClean="0">
                <a:solidFill>
                  <a:srgbClr val="C00000"/>
                </a:solidFill>
              </a:rPr>
              <a:t>from </a:t>
            </a:r>
            <a:r>
              <a:rPr lang="en-US" sz="1500" i="1" dirty="0" err="1">
                <a:solidFill>
                  <a:srgbClr val="C00000"/>
                </a:solidFill>
              </a:rPr>
              <a:t>Byerlee’s</a:t>
            </a:r>
            <a:r>
              <a:rPr lang="en-US" sz="1500" i="1" dirty="0">
                <a:solidFill>
                  <a:srgbClr val="C00000"/>
                </a:solidFill>
              </a:rPr>
              <a:t> experiments (</a:t>
            </a:r>
            <a:r>
              <a:rPr lang="en-US" sz="1500" i="1" dirty="0" smtClean="0">
                <a:solidFill>
                  <a:srgbClr val="C00000"/>
                </a:solidFill>
              </a:rPr>
              <a:t>0.85). If the Rattlesnake fault obeyed </a:t>
            </a:r>
            <a:r>
              <a:rPr lang="en-US" sz="1500" i="1" dirty="0" err="1" smtClean="0">
                <a:solidFill>
                  <a:srgbClr val="C00000"/>
                </a:solidFill>
              </a:rPr>
              <a:t>Byerlee’s</a:t>
            </a:r>
            <a:r>
              <a:rPr lang="en-US" sz="1500" i="1" dirty="0" smtClean="0">
                <a:solidFill>
                  <a:srgbClr val="C00000"/>
                </a:solidFill>
              </a:rPr>
              <a:t> law, it would have locked up at  ~37°.</a:t>
            </a:r>
            <a:endParaRPr lang="en-US" sz="1500" i="1" dirty="0"/>
          </a:p>
        </p:txBody>
      </p:sp>
      <p:pic>
        <p:nvPicPr>
          <p:cNvPr id="4" name="Picture 3" descr="byerlee_Moh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757190"/>
            <a:ext cx="4220261" cy="4068836"/>
          </a:xfrm>
          <a:prstGeom prst="rect">
            <a:avLst/>
          </a:prstGeom>
        </p:spPr>
      </p:pic>
      <p:pic>
        <p:nvPicPr>
          <p:cNvPr id="5" name="Picture 4" descr="mohr_step3.jpg"/>
          <p:cNvPicPr>
            <a:picLocks noChangeAspect="1"/>
          </p:cNvPicPr>
          <p:nvPr/>
        </p:nvPicPr>
        <p:blipFill>
          <a:blip r:embed="rId4" cstate="print"/>
          <a:srcRect t="3256" b="8139"/>
          <a:stretch>
            <a:fillRect/>
          </a:stretch>
        </p:blipFill>
        <p:spPr>
          <a:xfrm>
            <a:off x="24567" y="2706432"/>
            <a:ext cx="4166433" cy="4081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rington_geol_map_crop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4360"/>
            <a:ext cx="9144000" cy="6373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709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Part B</a:t>
            </a:r>
            <a:r>
              <a:rPr lang="en-US" sz="2000" b="1" dirty="0" smtClean="0"/>
              <a:t>: Geologic map &amp; cross section of the Yerington district, Nevada (J. </a:t>
            </a:r>
            <a:r>
              <a:rPr lang="en-US" sz="2000" b="1" dirty="0" err="1" smtClean="0"/>
              <a:t>Proffett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11692"/>
          <a:stretch>
            <a:fillRect/>
          </a:stretch>
        </p:blipFill>
        <p:spPr bwMode="auto">
          <a:xfrm>
            <a:off x="914400" y="-3"/>
            <a:ext cx="7375017" cy="682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14400" y="6096000"/>
            <a:ext cx="2362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63246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Proffett</a:t>
            </a:r>
            <a:r>
              <a:rPr lang="en-US" sz="1600" dirty="0" smtClean="0"/>
              <a:t>, 1977 (GSAB)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rington_A-A' 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"/>
            <a:ext cx="9144000" cy="1770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165152"/>
            <a:ext cx="883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10) What kind of faulting has occurred here?  </a:t>
            </a:r>
          </a:p>
          <a:p>
            <a:pPr lvl="0"/>
            <a:endParaRPr lang="en-US" sz="400" b="1" dirty="0" smtClean="0"/>
          </a:p>
          <a:p>
            <a:r>
              <a:rPr lang="en-US" sz="1600" i="1" dirty="0" smtClean="0">
                <a:solidFill>
                  <a:srgbClr val="C00000"/>
                </a:solidFill>
              </a:rPr>
              <a:t>     normal faulting</a:t>
            </a:r>
          </a:p>
          <a:p>
            <a:endParaRPr lang="en-US" sz="2000" dirty="0" smtClean="0"/>
          </a:p>
          <a:p>
            <a:pPr lvl="0"/>
            <a:r>
              <a:rPr lang="en-US" sz="1600" b="1" dirty="0" smtClean="0"/>
              <a:t>11) Based on cross-cutting relationships, give the name and orientation of one of the oldest faults </a:t>
            </a:r>
          </a:p>
          <a:p>
            <a:pPr lvl="0"/>
            <a:r>
              <a:rPr lang="en-US" sz="1600" b="1" dirty="0" smtClean="0"/>
              <a:t>      exposed near  A-A’.  Give the name and orientation of one of the youngest faults. </a:t>
            </a:r>
          </a:p>
          <a:p>
            <a:pPr lvl="0"/>
            <a:endParaRPr lang="en-US" sz="600" dirty="0" smtClean="0"/>
          </a:p>
          <a:p>
            <a:r>
              <a:rPr lang="en-US" sz="1600" dirty="0" smtClean="0">
                <a:solidFill>
                  <a:srgbClr val="C00000"/>
                </a:solidFill>
              </a:rPr>
              <a:t>     </a:t>
            </a:r>
            <a:r>
              <a:rPr lang="en-US" sz="1600" i="1" u="sng" dirty="0" smtClean="0">
                <a:solidFill>
                  <a:srgbClr val="C00000"/>
                </a:solidFill>
              </a:rPr>
              <a:t>Oldest</a:t>
            </a:r>
            <a:r>
              <a:rPr lang="en-US" sz="1600" i="1" dirty="0" smtClean="0">
                <a:solidFill>
                  <a:srgbClr val="C00000"/>
                </a:solidFill>
              </a:rPr>
              <a:t>: </a:t>
            </a:r>
            <a:r>
              <a:rPr lang="en-US" sz="1600" i="1" dirty="0" err="1" smtClean="0">
                <a:solidFill>
                  <a:srgbClr val="C00000"/>
                </a:solidFill>
              </a:rPr>
              <a:t>Singatse</a:t>
            </a:r>
            <a:r>
              <a:rPr lang="en-US" sz="1600" i="1" dirty="0" smtClean="0">
                <a:solidFill>
                  <a:srgbClr val="C00000"/>
                </a:solidFill>
              </a:rPr>
              <a:t> fault; dips ~10-13° E to ENE on map; inferred to</a:t>
            </a:r>
          </a:p>
          <a:p>
            <a:r>
              <a:rPr lang="en-US" sz="1600" i="1" dirty="0" smtClean="0">
                <a:solidFill>
                  <a:srgbClr val="C00000"/>
                </a:solidFill>
              </a:rPr>
              <a:t>     be </a:t>
            </a:r>
            <a:r>
              <a:rPr lang="en-US" sz="1600" i="1" dirty="0" err="1" smtClean="0">
                <a:solidFill>
                  <a:srgbClr val="C00000"/>
                </a:solidFill>
              </a:rPr>
              <a:t>subhorizontal</a:t>
            </a:r>
            <a:r>
              <a:rPr lang="en-US" sz="1600" i="1" dirty="0" smtClean="0">
                <a:solidFill>
                  <a:srgbClr val="C00000"/>
                </a:solidFill>
              </a:rPr>
              <a:t> beneath </a:t>
            </a:r>
            <a:r>
              <a:rPr lang="en-US" sz="1600" i="1" dirty="0" err="1" smtClean="0">
                <a:solidFill>
                  <a:srgbClr val="C00000"/>
                </a:solidFill>
              </a:rPr>
              <a:t>Singatse</a:t>
            </a:r>
            <a:r>
              <a:rPr lang="en-US" sz="1600" i="1" dirty="0" smtClean="0">
                <a:solidFill>
                  <a:srgbClr val="C00000"/>
                </a:solidFill>
              </a:rPr>
              <a:t>  Peak</a:t>
            </a:r>
          </a:p>
          <a:p>
            <a:endParaRPr lang="en-US" sz="600" i="1" dirty="0" smtClean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C00000"/>
                </a:solidFill>
              </a:rPr>
              <a:t>     </a:t>
            </a:r>
            <a:r>
              <a:rPr lang="en-US" sz="1600" i="1" u="sng" dirty="0" smtClean="0">
                <a:solidFill>
                  <a:srgbClr val="C00000"/>
                </a:solidFill>
              </a:rPr>
              <a:t>Youngest</a:t>
            </a:r>
            <a:r>
              <a:rPr lang="en-US" sz="1600" i="1" dirty="0" smtClean="0">
                <a:solidFill>
                  <a:srgbClr val="C00000"/>
                </a:solidFill>
              </a:rPr>
              <a:t>: Montana-</a:t>
            </a:r>
            <a:r>
              <a:rPr lang="en-US" sz="1600" i="1" dirty="0" err="1" smtClean="0">
                <a:solidFill>
                  <a:srgbClr val="C00000"/>
                </a:solidFill>
              </a:rPr>
              <a:t>Yerrington</a:t>
            </a:r>
            <a:r>
              <a:rPr lang="en-US" sz="1600" i="1" dirty="0" smtClean="0">
                <a:solidFill>
                  <a:srgbClr val="C00000"/>
                </a:solidFill>
              </a:rPr>
              <a:t> fault, Sales fault, or Range Front</a:t>
            </a:r>
          </a:p>
          <a:p>
            <a:r>
              <a:rPr lang="en-US" sz="1600" i="1" dirty="0" smtClean="0">
                <a:solidFill>
                  <a:srgbClr val="C00000"/>
                </a:solidFill>
              </a:rPr>
              <a:t>     fault; all dip ~53-65° E based on map  attitudes &amp; cross section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0"/>
            <a:r>
              <a:rPr lang="en-US" sz="1600" b="1" dirty="0" smtClean="0"/>
              <a:t>12) Which generation of faults have the most displacement?  </a:t>
            </a:r>
          </a:p>
          <a:p>
            <a:pPr lvl="0"/>
            <a:r>
              <a:rPr lang="en-US" sz="1600" b="1" dirty="0" smtClean="0"/>
              <a:t>      What is the largest amount of displacement on any individual fault?</a:t>
            </a:r>
          </a:p>
          <a:p>
            <a:pPr lvl="0"/>
            <a:endParaRPr lang="en-US" sz="400" dirty="0" smtClean="0"/>
          </a:p>
          <a:p>
            <a:r>
              <a:rPr lang="en-US" sz="1600" i="1" dirty="0" smtClean="0">
                <a:solidFill>
                  <a:srgbClr val="C00000"/>
                </a:solidFill>
              </a:rPr>
              <a:t>     The oldest generation has the most displacement; the largest fault</a:t>
            </a:r>
          </a:p>
          <a:p>
            <a:r>
              <a:rPr lang="en-US" sz="1600" i="1" dirty="0" smtClean="0">
                <a:solidFill>
                  <a:srgbClr val="C00000"/>
                </a:solidFill>
              </a:rPr>
              <a:t>     is the </a:t>
            </a:r>
            <a:r>
              <a:rPr lang="en-US" sz="1600" i="1" dirty="0" err="1" smtClean="0">
                <a:solidFill>
                  <a:srgbClr val="C00000"/>
                </a:solidFill>
              </a:rPr>
              <a:t>Singatse</a:t>
            </a:r>
            <a:r>
              <a:rPr lang="en-US" sz="1600" i="1" dirty="0" smtClean="0">
                <a:solidFill>
                  <a:srgbClr val="C00000"/>
                </a:solidFill>
              </a:rPr>
              <a:t> fault with ~4,000 m displacement.</a:t>
            </a:r>
            <a:endParaRPr lang="en-US" sz="1600" i="1" dirty="0">
              <a:solidFill>
                <a:srgbClr val="C00000"/>
              </a:solidFill>
            </a:endParaRPr>
          </a:p>
        </p:txBody>
      </p:sp>
      <p:pic>
        <p:nvPicPr>
          <p:cNvPr id="5" name="Picture 4" descr="schematic_x-cutting.jpg"/>
          <p:cNvPicPr>
            <a:picLocks noChangeAspect="1"/>
          </p:cNvPicPr>
          <p:nvPr/>
        </p:nvPicPr>
        <p:blipFill>
          <a:blip r:embed="rId4" cstate="print"/>
          <a:srcRect l="16006" t="13453" r="2287" b="8969"/>
          <a:stretch>
            <a:fillRect/>
          </a:stretch>
        </p:blipFill>
        <p:spPr>
          <a:xfrm>
            <a:off x="5876536" y="3581400"/>
            <a:ext cx="3267464" cy="1581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rington_A-A' 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"/>
            <a:ext cx="9144000" cy="1770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209800"/>
            <a:ext cx="8839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13) Assuming the oldest faults formed when the Tertiary volcanic and sedimentary rocks in the area  </a:t>
            </a:r>
          </a:p>
          <a:p>
            <a:pPr lvl="0"/>
            <a:r>
              <a:rPr lang="en-US" sz="1600" b="1" dirty="0" smtClean="0"/>
              <a:t>       were horizontal, what was the approximate initial dip of the oldest faults? (hint: determine the </a:t>
            </a:r>
          </a:p>
          <a:p>
            <a:pPr lvl="0"/>
            <a:r>
              <a:rPr lang="en-US" sz="1600" b="1" dirty="0" smtClean="0"/>
              <a:t>       average bedding orientation in the fault hanging wall and footwall and restore to horizontal). </a:t>
            </a:r>
          </a:p>
          <a:p>
            <a:pPr lvl="0"/>
            <a:r>
              <a:rPr lang="en-US" sz="1600" b="1" dirty="0" smtClean="0"/>
              <a:t>       Is this initial dip consistent with </a:t>
            </a:r>
            <a:r>
              <a:rPr lang="en-US" sz="1600" b="1" dirty="0" err="1" smtClean="0"/>
              <a:t>Andersonian</a:t>
            </a:r>
            <a:r>
              <a:rPr lang="en-US" sz="1600" b="1" dirty="0" smtClean="0"/>
              <a:t> theory?</a:t>
            </a:r>
          </a:p>
          <a:p>
            <a:pPr lvl="0"/>
            <a:endParaRPr lang="en-US" sz="600" dirty="0" smtClean="0"/>
          </a:p>
          <a:p>
            <a:r>
              <a:rPr lang="en-US" sz="1600" i="1" dirty="0" smtClean="0">
                <a:solidFill>
                  <a:srgbClr val="C00000"/>
                </a:solidFill>
              </a:rPr>
              <a:t>       Bedding in footwall and hanging wall of </a:t>
            </a:r>
            <a:r>
              <a:rPr lang="en-US" sz="1600" i="1" dirty="0" err="1" smtClean="0">
                <a:solidFill>
                  <a:srgbClr val="C00000"/>
                </a:solidFill>
              </a:rPr>
              <a:t>Singatse</a:t>
            </a:r>
            <a:r>
              <a:rPr lang="en-US" sz="1600" i="1" dirty="0" smtClean="0">
                <a:solidFill>
                  <a:srgbClr val="C00000"/>
                </a:solidFill>
              </a:rPr>
              <a:t> fault mostly dips ~45-55° W, indicating that the   </a:t>
            </a:r>
          </a:p>
          <a:p>
            <a:r>
              <a:rPr lang="en-US" sz="1600" i="1" dirty="0" smtClean="0">
                <a:solidFill>
                  <a:srgbClr val="C00000"/>
                </a:solidFill>
              </a:rPr>
              <a:t>       </a:t>
            </a:r>
            <a:r>
              <a:rPr lang="en-US" sz="1600" i="1" dirty="0" err="1" smtClean="0">
                <a:solidFill>
                  <a:srgbClr val="C00000"/>
                </a:solidFill>
              </a:rPr>
              <a:t>Singatse</a:t>
            </a:r>
            <a:r>
              <a:rPr lang="en-US" sz="1600" i="1" dirty="0" smtClean="0">
                <a:solidFill>
                  <a:srgbClr val="C00000"/>
                </a:solidFill>
              </a:rPr>
              <a:t> fault initiated at a dip of ~50-65°E.  Yes, this is roughly consistent with </a:t>
            </a:r>
            <a:r>
              <a:rPr lang="en-US" sz="1600" i="1" dirty="0" err="1" smtClean="0">
                <a:solidFill>
                  <a:srgbClr val="C00000"/>
                </a:solidFill>
              </a:rPr>
              <a:t>Andersonian</a:t>
            </a:r>
            <a:r>
              <a:rPr lang="en-US" sz="1600" i="1" dirty="0" smtClean="0">
                <a:solidFill>
                  <a:srgbClr val="C00000"/>
                </a:solidFill>
              </a:rPr>
              <a:t> theory.</a:t>
            </a:r>
          </a:p>
          <a:p>
            <a:endParaRPr lang="en-US" sz="1600" i="1" dirty="0" smtClean="0">
              <a:solidFill>
                <a:srgbClr val="C00000"/>
              </a:solidFill>
            </a:endParaRPr>
          </a:p>
          <a:p>
            <a:pPr lvl="0"/>
            <a:r>
              <a:rPr lang="en-US" sz="1600" b="1" dirty="0" smtClean="0"/>
              <a:t>14) Assuming the second generation of faults (e.g. near </a:t>
            </a:r>
            <a:r>
              <a:rPr lang="en-US" sz="1600" b="1" dirty="0" err="1" smtClean="0"/>
              <a:t>Singatse</a:t>
            </a:r>
            <a:r>
              <a:rPr lang="en-US" sz="1600" b="1" dirty="0" smtClean="0"/>
              <a:t> Peak) obeyed </a:t>
            </a:r>
            <a:r>
              <a:rPr lang="en-US" sz="1600" b="1" dirty="0" err="1" smtClean="0"/>
              <a:t>Andersonian</a:t>
            </a:r>
            <a:r>
              <a:rPr lang="en-US" sz="1600" b="1" dirty="0" smtClean="0"/>
              <a:t> mechanics  </a:t>
            </a:r>
          </a:p>
          <a:p>
            <a:pPr lvl="0"/>
            <a:r>
              <a:rPr lang="en-US" sz="1600" b="1" dirty="0" smtClean="0"/>
              <a:t>      (and have rotated to its current orientation), at what angle did the oldest generation of faults cease </a:t>
            </a:r>
          </a:p>
          <a:p>
            <a:pPr lvl="0"/>
            <a:r>
              <a:rPr lang="en-US" sz="1600" b="1" dirty="0" smtClean="0"/>
              <a:t>      to slip?  At what angle did the second generation of faults cease to slip?  Are these angles roughly </a:t>
            </a:r>
          </a:p>
          <a:p>
            <a:pPr lvl="0"/>
            <a:r>
              <a:rPr lang="en-US" sz="1600" b="1" dirty="0" smtClean="0"/>
              <a:t>      consistent with </a:t>
            </a:r>
            <a:r>
              <a:rPr lang="en-US" sz="1600" b="1" dirty="0" err="1" smtClean="0"/>
              <a:t>Byerlee’s</a:t>
            </a:r>
            <a:r>
              <a:rPr lang="en-US" sz="1600" b="1" dirty="0" smtClean="0"/>
              <a:t> law (where </a:t>
            </a:r>
            <a:r>
              <a:rPr lang="en-US" sz="1600" b="1" dirty="0" err="1" smtClean="0"/>
              <a:t>σ</a:t>
            </a:r>
            <a:r>
              <a:rPr lang="en-US" sz="1600" b="1" baseline="-25000" dirty="0" err="1" smtClean="0"/>
              <a:t>s</a:t>
            </a:r>
            <a:r>
              <a:rPr lang="en-US" sz="1600" b="1" dirty="0" smtClean="0"/>
              <a:t>=0.85*</a:t>
            </a:r>
            <a:r>
              <a:rPr lang="en-US" sz="1600" b="1" dirty="0" err="1" smtClean="0"/>
              <a:t>σ</a:t>
            </a:r>
            <a:r>
              <a:rPr lang="en-US" sz="1600" b="1" baseline="-25000" dirty="0" err="1" smtClean="0"/>
              <a:t>n</a:t>
            </a:r>
            <a:r>
              <a:rPr lang="en-US" sz="1600" b="1" dirty="0" smtClean="0"/>
              <a:t>)? (e.g. see your answer to question 9 in Part A)</a:t>
            </a:r>
          </a:p>
          <a:p>
            <a:endParaRPr lang="en-US" sz="600" dirty="0" smtClean="0"/>
          </a:p>
          <a:p>
            <a:r>
              <a:rPr lang="en-US" sz="1600" i="1" dirty="0" smtClean="0">
                <a:solidFill>
                  <a:srgbClr val="C00000"/>
                </a:solidFill>
              </a:rPr>
              <a:t>      The second generation of faults dip ~23-28°E where they cut the </a:t>
            </a:r>
            <a:r>
              <a:rPr lang="en-US" sz="1600" i="1" dirty="0" err="1" smtClean="0">
                <a:solidFill>
                  <a:srgbClr val="C00000"/>
                </a:solidFill>
              </a:rPr>
              <a:t>subhorizontal</a:t>
            </a:r>
            <a:r>
              <a:rPr lang="en-US" sz="1600" i="1" dirty="0" smtClean="0">
                <a:solidFill>
                  <a:srgbClr val="C00000"/>
                </a:solidFill>
              </a:rPr>
              <a:t> </a:t>
            </a:r>
            <a:r>
              <a:rPr lang="en-US" sz="1600" i="1" dirty="0" err="1" smtClean="0">
                <a:solidFill>
                  <a:srgbClr val="C00000"/>
                </a:solidFill>
              </a:rPr>
              <a:t>Singatse</a:t>
            </a:r>
            <a:r>
              <a:rPr lang="en-US" sz="1600" i="1" dirty="0" smtClean="0">
                <a:solidFill>
                  <a:srgbClr val="C00000"/>
                </a:solidFill>
              </a:rPr>
              <a:t> fault.  If these    </a:t>
            </a:r>
          </a:p>
          <a:p>
            <a:r>
              <a:rPr lang="en-US" sz="1600" i="1" dirty="0" smtClean="0">
                <a:solidFill>
                  <a:srgbClr val="C00000"/>
                </a:solidFill>
              </a:rPr>
              <a:t>      faults initiated with an </a:t>
            </a:r>
            <a:r>
              <a:rPr lang="en-US" sz="1600" i="1" dirty="0" err="1" smtClean="0">
                <a:solidFill>
                  <a:srgbClr val="C00000"/>
                </a:solidFill>
              </a:rPr>
              <a:t>Andersonian</a:t>
            </a:r>
            <a:r>
              <a:rPr lang="en-US" sz="1600" i="1" dirty="0" smtClean="0">
                <a:solidFill>
                  <a:srgbClr val="C00000"/>
                </a:solidFill>
              </a:rPr>
              <a:t> ~60° dip, they must have cut the </a:t>
            </a:r>
            <a:r>
              <a:rPr lang="en-US" sz="1600" i="1" dirty="0" err="1" smtClean="0">
                <a:solidFill>
                  <a:srgbClr val="C00000"/>
                </a:solidFill>
              </a:rPr>
              <a:t>Singatse</a:t>
            </a:r>
            <a:r>
              <a:rPr lang="en-US" sz="1600" i="1" dirty="0" smtClean="0">
                <a:solidFill>
                  <a:srgbClr val="C00000"/>
                </a:solidFill>
              </a:rPr>
              <a:t> fault when it dipped </a:t>
            </a:r>
          </a:p>
          <a:p>
            <a:r>
              <a:rPr lang="en-US" sz="1600" i="1" dirty="0" smtClean="0">
                <a:solidFill>
                  <a:srgbClr val="C00000"/>
                </a:solidFill>
              </a:rPr>
              <a:t>      ~32-37°.  This second generation of faults are cut by the youngest generation of faults, which mostly </a:t>
            </a:r>
          </a:p>
          <a:p>
            <a:r>
              <a:rPr lang="en-US" sz="1600" i="1" dirty="0" smtClean="0">
                <a:solidFill>
                  <a:srgbClr val="C00000"/>
                </a:solidFill>
              </a:rPr>
              <a:t>      dip ~50-60° E.  Assuming this youngest generation initiated with a ~60° dip, the second generation of </a:t>
            </a:r>
          </a:p>
          <a:p>
            <a:r>
              <a:rPr lang="en-US" sz="1600" i="1" dirty="0" smtClean="0">
                <a:solidFill>
                  <a:srgbClr val="C00000"/>
                </a:solidFill>
              </a:rPr>
              <a:t>      faults became inactive and were cut when they dipped ~25-35°.  These angles suggest coefficients of </a:t>
            </a:r>
          </a:p>
          <a:p>
            <a:r>
              <a:rPr lang="en-US" sz="1600" i="1" dirty="0" smtClean="0">
                <a:solidFill>
                  <a:srgbClr val="C00000"/>
                </a:solidFill>
              </a:rPr>
              <a:t>      sliding friction slightly lower than </a:t>
            </a:r>
            <a:r>
              <a:rPr lang="en-US" sz="1600" i="1" dirty="0" err="1" smtClean="0">
                <a:solidFill>
                  <a:srgbClr val="C00000"/>
                </a:solidFill>
              </a:rPr>
              <a:t>Byerlee’s</a:t>
            </a:r>
            <a:r>
              <a:rPr lang="en-US" sz="1600" i="1" dirty="0" smtClean="0">
                <a:solidFill>
                  <a:srgbClr val="C00000"/>
                </a:solidFill>
              </a:rPr>
              <a:t> law (e.g. lockup at ~37° for conditions given in question 9).</a:t>
            </a:r>
          </a:p>
          <a:p>
            <a:r>
              <a:rPr lang="en-US" sz="1600" i="1" dirty="0" smtClean="0">
                <a:solidFill>
                  <a:srgbClr val="C00000"/>
                </a:solidFill>
              </a:rPr>
              <a:t>  </a:t>
            </a:r>
            <a:endParaRPr lang="en-US" sz="16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6082"/>
          <a:stretch>
            <a:fillRect/>
          </a:stretch>
        </p:blipFill>
        <p:spPr bwMode="auto">
          <a:xfrm>
            <a:off x="2156460" y="2791663"/>
            <a:ext cx="4777740" cy="406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64770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Byerlee</a:t>
            </a:r>
            <a:r>
              <a:rPr lang="en-US" sz="1400" dirty="0" smtClean="0"/>
              <a:t>, 1978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76200"/>
            <a:ext cx="8686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15) In his 1977 paper published on this area, </a:t>
            </a:r>
            <a:r>
              <a:rPr lang="en-US" sz="1600" b="1" dirty="0" err="1" smtClean="0"/>
              <a:t>Proffett</a:t>
            </a:r>
            <a:r>
              <a:rPr lang="en-US" sz="1600" b="1" dirty="0" smtClean="0"/>
              <a:t> indicates that clay gouge is present along </a:t>
            </a:r>
          </a:p>
          <a:p>
            <a:pPr lvl="0"/>
            <a:r>
              <a:rPr lang="en-US" sz="1600" b="1" dirty="0" smtClean="0"/>
              <a:t>      faults in this area.  In addition, based on structural reconstructions, the </a:t>
            </a:r>
            <a:r>
              <a:rPr lang="en-US" sz="1600" b="1" dirty="0" err="1" smtClean="0"/>
              <a:t>Singatse</a:t>
            </a:r>
            <a:r>
              <a:rPr lang="en-US" sz="1600" b="1" dirty="0" smtClean="0"/>
              <a:t> fault in this    </a:t>
            </a:r>
          </a:p>
          <a:p>
            <a:pPr lvl="0"/>
            <a:r>
              <a:rPr lang="en-US" sz="1600" b="1" dirty="0" smtClean="0"/>
              <a:t>      area must have been &gt;10 km deep where it was cut by younger faults.  Given this information,   </a:t>
            </a:r>
          </a:p>
          <a:p>
            <a:pPr lvl="0"/>
            <a:r>
              <a:rPr lang="en-US" sz="1600" b="1" dirty="0" smtClean="0"/>
              <a:t>      why may the fault lockup angles you inferred in question 14 differ from those predicted by the </a:t>
            </a:r>
          </a:p>
          <a:p>
            <a:pPr lvl="0"/>
            <a:r>
              <a:rPr lang="en-US" sz="1600" b="1" dirty="0" smtClean="0"/>
              <a:t>      relationship </a:t>
            </a:r>
            <a:r>
              <a:rPr lang="en-US" sz="1600" b="1" dirty="0" err="1" smtClean="0"/>
              <a:t>σ</a:t>
            </a:r>
            <a:r>
              <a:rPr lang="en-US" sz="1600" b="1" baseline="-25000" dirty="0" err="1" smtClean="0"/>
              <a:t>s</a:t>
            </a:r>
            <a:r>
              <a:rPr lang="en-US" sz="1600" b="1" dirty="0" smtClean="0"/>
              <a:t>=0.85*</a:t>
            </a:r>
            <a:r>
              <a:rPr lang="en-US" sz="1600" b="1" dirty="0" err="1" smtClean="0"/>
              <a:t>σ</a:t>
            </a:r>
            <a:r>
              <a:rPr lang="en-US" sz="1600" b="1" baseline="-25000" dirty="0" err="1" smtClean="0"/>
              <a:t>n</a:t>
            </a:r>
            <a:r>
              <a:rPr lang="en-US" sz="1600" b="1" dirty="0" smtClean="0"/>
              <a:t>?  Take a look at </a:t>
            </a:r>
            <a:r>
              <a:rPr lang="en-US" sz="1600" b="1" dirty="0" err="1" smtClean="0"/>
              <a:t>Byerlee’s</a:t>
            </a:r>
            <a:r>
              <a:rPr lang="en-US" sz="1600" b="1" dirty="0" smtClean="0"/>
              <a:t> experimental data below.</a:t>
            </a:r>
          </a:p>
          <a:p>
            <a:pPr lvl="0"/>
            <a:endParaRPr lang="en-US" sz="600" b="1" dirty="0" smtClean="0"/>
          </a:p>
          <a:p>
            <a:r>
              <a:rPr lang="en-US" sz="1600" i="1" dirty="0" smtClean="0">
                <a:solidFill>
                  <a:srgbClr val="C00000"/>
                </a:solidFill>
              </a:rPr>
              <a:t>   Clay has a lower coefficient of friction than most rocks (see clay data points in plot below), so the   </a:t>
            </a:r>
          </a:p>
          <a:p>
            <a:r>
              <a:rPr lang="en-US" sz="1600" i="1" dirty="0" smtClean="0">
                <a:solidFill>
                  <a:srgbClr val="C00000"/>
                </a:solidFill>
              </a:rPr>
              <a:t>   development of clayey gouge will tend to weaken faults, allowing the normal faults to slip at lower </a:t>
            </a:r>
          </a:p>
          <a:p>
            <a:r>
              <a:rPr lang="en-US" sz="1600" i="1" dirty="0" smtClean="0">
                <a:solidFill>
                  <a:srgbClr val="C00000"/>
                </a:solidFill>
              </a:rPr>
              <a:t>   angles.  Also, the coefficient of friction decreases to ~0.6 above 200 </a:t>
            </a:r>
            <a:r>
              <a:rPr lang="en-US" sz="1600" i="1" dirty="0" err="1" smtClean="0">
                <a:solidFill>
                  <a:srgbClr val="C00000"/>
                </a:solidFill>
              </a:rPr>
              <a:t>MPa</a:t>
            </a:r>
            <a:r>
              <a:rPr lang="en-US" sz="1600" i="1" dirty="0" smtClean="0">
                <a:solidFill>
                  <a:srgbClr val="C00000"/>
                </a:solidFill>
              </a:rPr>
              <a:t> (2 </a:t>
            </a:r>
            <a:r>
              <a:rPr lang="en-US" sz="1600" i="1" dirty="0" err="1" smtClean="0">
                <a:solidFill>
                  <a:srgbClr val="C00000"/>
                </a:solidFill>
              </a:rPr>
              <a:t>kbar</a:t>
            </a:r>
            <a:r>
              <a:rPr lang="en-US" sz="1600" i="1" dirty="0" smtClean="0">
                <a:solidFill>
                  <a:srgbClr val="C00000"/>
                </a:solidFill>
              </a:rPr>
              <a:t>).  The effective </a:t>
            </a:r>
            <a:r>
              <a:rPr lang="en-US" sz="1600" i="1" dirty="0" err="1" smtClean="0">
                <a:solidFill>
                  <a:srgbClr val="C00000"/>
                </a:solidFill>
              </a:rPr>
              <a:t>σ</a:t>
            </a:r>
            <a:r>
              <a:rPr lang="en-US" sz="1600" i="1" baseline="-25000" dirty="0" err="1" smtClean="0">
                <a:solidFill>
                  <a:srgbClr val="C00000"/>
                </a:solidFill>
              </a:rPr>
              <a:t>n</a:t>
            </a:r>
            <a:endParaRPr lang="en-US" sz="1600" i="1" dirty="0" smtClean="0">
              <a:solidFill>
                <a:srgbClr val="C00000"/>
              </a:solidFill>
            </a:endParaRPr>
          </a:p>
          <a:p>
            <a:r>
              <a:rPr lang="en-US" sz="1600" i="1" dirty="0" smtClean="0">
                <a:solidFill>
                  <a:srgbClr val="C00000"/>
                </a:solidFill>
              </a:rPr>
              <a:t>   on the oldest generation of faults may have been ≥200 </a:t>
            </a:r>
            <a:r>
              <a:rPr lang="en-US" sz="1600" i="1" dirty="0" err="1" smtClean="0">
                <a:solidFill>
                  <a:srgbClr val="C00000"/>
                </a:solidFill>
              </a:rPr>
              <a:t>MPa</a:t>
            </a:r>
            <a:r>
              <a:rPr lang="en-US" sz="1600" i="1" dirty="0" smtClean="0">
                <a:solidFill>
                  <a:srgbClr val="C00000"/>
                </a:solidFill>
              </a:rPr>
              <a:t>, allowing the faults to slip at lower   </a:t>
            </a:r>
          </a:p>
          <a:p>
            <a:r>
              <a:rPr lang="en-US" sz="1600" i="1" dirty="0" smtClean="0">
                <a:solidFill>
                  <a:srgbClr val="C00000"/>
                </a:solidFill>
              </a:rPr>
              <a:t>   angles than that predicted by a coefficient of friction of 0.85. </a:t>
            </a:r>
          </a:p>
          <a:p>
            <a:pPr lvl="0"/>
            <a:endParaRPr lang="en-US" sz="1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38304"/>
            <a:ext cx="81534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Building on the exercise:</a:t>
            </a:r>
          </a:p>
          <a:p>
            <a:endParaRPr lang="en-US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  •  Sets stage for lecture/discussion on styles of extension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     and slip on low-angle normal faults</a:t>
            </a:r>
          </a:p>
          <a:p>
            <a:endParaRPr lang="en-US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000" b="1" dirty="0" smtClean="0">
                <a:solidFill>
                  <a:srgbClr val="FFFF00"/>
                </a:solidFill>
              </a:rPr>
              <a:t>-</a:t>
            </a:r>
            <a:r>
              <a:rPr lang="en-US" sz="2400" dirty="0" smtClean="0">
                <a:solidFill>
                  <a:srgbClr val="FFFF00"/>
                </a:solidFill>
              </a:rPr>
              <a:t> Lack of seismicity on normal faults &lt;30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  <a:cs typeface="Times New Roman"/>
              </a:rPr>
              <a:t>° is consistent 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  <a:cs typeface="Times New Roman"/>
              </a:rPr>
              <a:t>                w</a:t>
            </a:r>
            <a:r>
              <a:rPr lang="en-US" sz="2400" dirty="0" smtClean="0">
                <a:solidFill>
                  <a:srgbClr val="FFFF00"/>
                </a:solidFill>
                <a:cs typeface="Times New Roman"/>
              </a:rPr>
              <a:t>/ </a:t>
            </a:r>
            <a:r>
              <a:rPr lang="en-US" sz="2400" dirty="0" err="1" smtClean="0">
                <a:solidFill>
                  <a:srgbClr val="FFFF00"/>
                </a:solidFill>
                <a:cs typeface="Times New Roman"/>
              </a:rPr>
              <a:t>Andersonian</a:t>
            </a:r>
            <a:r>
              <a:rPr lang="en-US" sz="2400" dirty="0" smtClean="0">
                <a:solidFill>
                  <a:srgbClr val="FFFF00"/>
                </a:solidFill>
                <a:cs typeface="Times New Roman"/>
              </a:rPr>
              <a:t> mechanics and </a:t>
            </a:r>
            <a:r>
              <a:rPr lang="el-GR" sz="2400" dirty="0" smtClean="0">
                <a:solidFill>
                  <a:srgbClr val="FFFF00"/>
                </a:solidFill>
                <a:cs typeface="Times New Roman"/>
              </a:rPr>
              <a:t>μ</a:t>
            </a:r>
            <a:r>
              <a:rPr lang="en-US" sz="2400" dirty="0" smtClean="0">
                <a:solidFill>
                  <a:srgbClr val="FFFF00"/>
                </a:solidFill>
                <a:cs typeface="Times New Roman"/>
              </a:rPr>
              <a:t> = 0.6, but there is  </a:t>
            </a:r>
          </a:p>
          <a:p>
            <a:r>
              <a:rPr lang="en-US" sz="2400" dirty="0" smtClean="0">
                <a:solidFill>
                  <a:srgbClr val="FFFF00"/>
                </a:solidFill>
                <a:cs typeface="Times New Roman"/>
              </a:rPr>
              <a:t>                compelling geologic evidence for slip on low-angle </a:t>
            </a:r>
          </a:p>
          <a:p>
            <a:r>
              <a:rPr lang="en-US" sz="2400" dirty="0" smtClean="0">
                <a:solidFill>
                  <a:srgbClr val="FFFF00"/>
                </a:solidFill>
                <a:cs typeface="Times New Roman"/>
              </a:rPr>
              <a:t>                normal faults.  How is this mechanically possible?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437" t="6220" r="1146" b="2073"/>
          <a:stretch>
            <a:fillRect/>
          </a:stretch>
        </p:blipFill>
        <p:spPr bwMode="auto">
          <a:xfrm>
            <a:off x="0" y="3870022"/>
            <a:ext cx="4031894" cy="230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" y="62116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Compilation of active normal fault dips  determined from &gt;M 5.5 earthquakes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621166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Slip on low-angle normal faults (detachment faults and metamorphic core complexes)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39725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Collettini</a:t>
            </a:r>
            <a:r>
              <a:rPr lang="en-US" sz="1400" dirty="0" smtClean="0"/>
              <a:t> &amp; Sibson, 2001 </a:t>
            </a:r>
            <a:endParaRPr lang="en-US" sz="1400" dirty="0"/>
          </a:p>
        </p:txBody>
      </p:sp>
      <p:pic>
        <p:nvPicPr>
          <p:cNvPr id="10" name="Picture 9" descr="M_Clara_Peak_c.jpg"/>
          <p:cNvPicPr>
            <a:picLocks noChangeAspect="1"/>
          </p:cNvPicPr>
          <p:nvPr/>
        </p:nvPicPr>
        <p:blipFill>
          <a:blip r:embed="rId4" cstate="print"/>
          <a:srcRect t="2719" b="10876"/>
          <a:stretch>
            <a:fillRect/>
          </a:stretch>
        </p:blipFill>
        <p:spPr>
          <a:xfrm>
            <a:off x="4511040" y="3886200"/>
            <a:ext cx="463296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00182"/>
            <a:ext cx="81534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 overview:  </a:t>
            </a:r>
          </a:p>
          <a:p>
            <a:endParaRPr lang="en-US" sz="2200" b="1" dirty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rgbClr val="FFFF00"/>
                </a:solidFill>
                <a:latin typeface="Calibri"/>
              </a:rPr>
              <a:t>•  </a:t>
            </a:r>
            <a:r>
              <a:rPr lang="en-US" sz="2600" dirty="0" smtClean="0">
                <a:solidFill>
                  <a:srgbClr val="FFFF00"/>
                </a:solidFill>
              </a:rPr>
              <a:t>Relate basic stress concepts and fault mechanics   </a:t>
            </a:r>
          </a:p>
          <a:p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smtClean="0">
                <a:solidFill>
                  <a:srgbClr val="FFFF00"/>
                </a:solidFill>
              </a:rPr>
              <a:t>   (</a:t>
            </a:r>
            <a:r>
              <a:rPr lang="en-US" sz="2600" dirty="0" err="1" smtClean="0">
                <a:solidFill>
                  <a:srgbClr val="FFFF00"/>
                </a:solidFill>
              </a:rPr>
              <a:t>Andersonian</a:t>
            </a:r>
            <a:r>
              <a:rPr lang="en-US" sz="2600" dirty="0" smtClean="0">
                <a:solidFill>
                  <a:srgbClr val="FFFF00"/>
                </a:solidFill>
              </a:rPr>
              <a:t> theory, Mohr-Coulomb failure, frictional  </a:t>
            </a:r>
          </a:p>
          <a:p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smtClean="0">
                <a:solidFill>
                  <a:srgbClr val="FFFF00"/>
                </a:solidFill>
              </a:rPr>
              <a:t>   sliding) to geologic maps and cross sections </a:t>
            </a:r>
          </a:p>
          <a:p>
            <a:endParaRPr lang="en-US" sz="2600" dirty="0">
              <a:solidFill>
                <a:srgbClr val="FFFF00"/>
              </a:solidFill>
            </a:endParaRPr>
          </a:p>
          <a:p>
            <a:r>
              <a:rPr lang="en-US" sz="2600" dirty="0">
                <a:solidFill>
                  <a:srgbClr val="FFFF00"/>
                </a:solidFill>
              </a:rPr>
              <a:t>•  </a:t>
            </a:r>
            <a:r>
              <a:rPr lang="en-US" sz="2600" dirty="0" smtClean="0">
                <a:solidFill>
                  <a:srgbClr val="FFFF00"/>
                </a:solidFill>
              </a:rPr>
              <a:t>Part A: students must draw a cross section and make </a:t>
            </a:r>
          </a:p>
          <a:p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smtClean="0">
                <a:solidFill>
                  <a:srgbClr val="FFFF00"/>
                </a:solidFill>
              </a:rPr>
              <a:t>   some calculations to explain slip history and mechanics </a:t>
            </a:r>
          </a:p>
          <a:p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smtClean="0">
                <a:solidFill>
                  <a:srgbClr val="FFFF00"/>
                </a:solidFill>
              </a:rPr>
              <a:t>   of two generations of normal faults</a:t>
            </a:r>
          </a:p>
          <a:p>
            <a:endParaRPr lang="en-US" sz="2600" dirty="0">
              <a:solidFill>
                <a:srgbClr val="FFFF00"/>
              </a:solidFill>
            </a:endParaRPr>
          </a:p>
          <a:p>
            <a:r>
              <a:rPr lang="en-US" sz="2600" dirty="0" smtClean="0">
                <a:solidFill>
                  <a:srgbClr val="FFFF00"/>
                </a:solidFill>
              </a:rPr>
              <a:t>•  Part B: interpret the faulting history and the fault  </a:t>
            </a:r>
          </a:p>
          <a:p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smtClean="0">
                <a:solidFill>
                  <a:srgbClr val="FFFF00"/>
                </a:solidFill>
              </a:rPr>
              <a:t>   mechanics of the Yerington district, Nevada, based on </a:t>
            </a:r>
          </a:p>
          <a:p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smtClean="0">
                <a:solidFill>
                  <a:srgbClr val="FFFF00"/>
                </a:solidFill>
              </a:rPr>
              <a:t>   map and cross section by J. </a:t>
            </a:r>
            <a:r>
              <a:rPr lang="en-US" sz="2600" dirty="0" err="1" smtClean="0">
                <a:solidFill>
                  <a:srgbClr val="FFFF00"/>
                </a:solidFill>
              </a:rPr>
              <a:t>Proffett</a:t>
            </a:r>
            <a:endParaRPr lang="en-US" sz="2600" dirty="0" smtClean="0">
              <a:solidFill>
                <a:srgbClr val="FFFF00"/>
              </a:solidFill>
            </a:endParaRPr>
          </a:p>
          <a:p>
            <a:r>
              <a:rPr lang="en-US" sz="2600" dirty="0" smtClean="0"/>
              <a:t> </a:t>
            </a:r>
            <a:endParaRPr lang="en-US" sz="2600" dirty="0" smtClean="0">
              <a:solidFill>
                <a:srgbClr val="FFFF00"/>
              </a:solidFill>
            </a:endParaRPr>
          </a:p>
          <a:p>
            <a:endParaRPr lang="en-US" sz="2600" b="1" dirty="0">
              <a:solidFill>
                <a:srgbClr val="FFFF00"/>
              </a:solidFill>
            </a:endParaRPr>
          </a:p>
          <a:p>
            <a:endParaRPr lang="en-US" sz="2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68953"/>
            <a:ext cx="7620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Exercise Goals:</a:t>
            </a:r>
          </a:p>
          <a:p>
            <a:endParaRPr lang="en-US" sz="1600" b="1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•  Improve geologic map and cross section skills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•  Experience stress &amp; fault mechanics problems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•  Highlight how fault mechanics can help us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   understand actual geology (not just theory!)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•  Set stage for lectures on normal faults and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   paradox of slip on low-angle normal faults</a:t>
            </a:r>
          </a:p>
          <a:p>
            <a:endParaRPr lang="en-US" sz="2700" dirty="0" smtClean="0"/>
          </a:p>
          <a:p>
            <a:endParaRPr lang="en-US" sz="27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14400"/>
            <a:ext cx="7620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Background &amp; materials needed:</a:t>
            </a:r>
          </a:p>
          <a:p>
            <a:endParaRPr lang="en-US" sz="1600" b="1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•  Exercise should follow previous lectures and exercises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   that introduce stress, Mohr circles, </a:t>
            </a:r>
            <a:r>
              <a:rPr lang="en-US" sz="2400" dirty="0" err="1" smtClean="0">
                <a:solidFill>
                  <a:srgbClr val="FFFF00"/>
                </a:solidFill>
              </a:rPr>
              <a:t>Andersonian</a:t>
            </a:r>
            <a:r>
              <a:rPr lang="en-US" sz="2400" dirty="0" smtClean="0">
                <a:solidFill>
                  <a:srgbClr val="FFFF00"/>
                </a:solidFill>
              </a:rPr>
              <a:t> theory,  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   Coulomb failure, and frictional sliding/</a:t>
            </a:r>
            <a:r>
              <a:rPr lang="en-US" sz="2400" dirty="0" err="1" smtClean="0">
                <a:solidFill>
                  <a:srgbClr val="FFFF00"/>
                </a:solidFill>
              </a:rPr>
              <a:t>Byerlee's</a:t>
            </a:r>
            <a:r>
              <a:rPr lang="en-US" sz="2400" dirty="0" smtClean="0">
                <a:solidFill>
                  <a:srgbClr val="FFFF00"/>
                </a:solidFill>
              </a:rPr>
              <a:t> law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•  Ideally should also follow lab/problem set on geologic  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   maps and cross sections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•  Students will need ruler/protractor, pencil compass,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   and calculator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43162" y="-3452812"/>
            <a:ext cx="280606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t="331" b="663"/>
          <a:stretch>
            <a:fillRect/>
          </a:stretch>
        </p:blipFill>
        <p:spPr bwMode="auto">
          <a:xfrm>
            <a:off x="1066800" y="22402"/>
            <a:ext cx="7029450" cy="682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9200" y="0"/>
            <a:ext cx="4114800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PART A</a:t>
            </a:r>
          </a:p>
          <a:p>
            <a:endParaRPr lang="en-US" sz="600" b="1" dirty="0" smtClean="0"/>
          </a:p>
          <a:p>
            <a:r>
              <a:rPr lang="en-US" sz="1600" b="1" dirty="0" smtClean="0"/>
              <a:t>1) What </a:t>
            </a:r>
            <a:r>
              <a:rPr lang="en-US" sz="1600" b="1" dirty="0"/>
              <a:t>is the orientation (strike and dip) of the Rattlesnake fault? </a:t>
            </a:r>
            <a:endParaRPr lang="en-US" sz="1600" b="1" dirty="0" smtClean="0"/>
          </a:p>
          <a:p>
            <a:endParaRPr lang="en-US" sz="400" b="1" dirty="0"/>
          </a:p>
          <a:p>
            <a:r>
              <a:rPr lang="en-US" sz="1600" i="1" dirty="0" smtClean="0">
                <a:solidFill>
                  <a:srgbClr val="C00000"/>
                </a:solidFill>
              </a:rPr>
              <a:t>attitude: N48E, 33°SE (</a:t>
            </a:r>
            <a:r>
              <a:rPr lang="en-US" sz="1600" i="1" dirty="0">
                <a:solidFill>
                  <a:srgbClr val="C00000"/>
                </a:solidFill>
              </a:rPr>
              <a:t>b</a:t>
            </a:r>
            <a:r>
              <a:rPr lang="en-US" sz="1600" i="1" dirty="0" smtClean="0">
                <a:solidFill>
                  <a:srgbClr val="C00000"/>
                </a:solidFill>
              </a:rPr>
              <a:t>asic three point-type problem from strike lines)</a:t>
            </a:r>
            <a:endParaRPr lang="en-US" sz="1600" i="1" dirty="0">
              <a:solidFill>
                <a:srgbClr val="C00000"/>
              </a:solidFill>
            </a:endParaRPr>
          </a:p>
          <a:p>
            <a:r>
              <a:rPr lang="en-US" sz="1600" b="1" dirty="0"/>
              <a:t> </a:t>
            </a:r>
          </a:p>
          <a:p>
            <a:pPr lvl="0"/>
            <a:r>
              <a:rPr lang="en-US" sz="1600" b="1" dirty="0" smtClean="0"/>
              <a:t>2) Draw </a:t>
            </a:r>
            <a:r>
              <a:rPr lang="en-US" sz="1600" b="1" dirty="0"/>
              <a:t>a cross section from A-A’ using the topographic profile provided on page 3.</a:t>
            </a:r>
          </a:p>
          <a:p>
            <a:r>
              <a:rPr lang="en-US" sz="1600" b="1" dirty="0"/>
              <a:t> </a:t>
            </a:r>
          </a:p>
          <a:p>
            <a:r>
              <a:rPr lang="en-US" sz="1600" b="1" dirty="0"/>
              <a:t> </a:t>
            </a:r>
            <a:r>
              <a:rPr lang="en-US" sz="1600" b="1" dirty="0" smtClean="0"/>
              <a:t>3) What </a:t>
            </a:r>
            <a:r>
              <a:rPr lang="en-US" sz="1600" b="1" dirty="0"/>
              <a:t>types of faults are the Rattlesnake fault and Jackrabbit fault?  </a:t>
            </a:r>
            <a:endParaRPr lang="en-US" sz="1600" b="1" dirty="0" smtClean="0"/>
          </a:p>
          <a:p>
            <a:endParaRPr lang="en-US" sz="400" b="1" dirty="0"/>
          </a:p>
          <a:p>
            <a:r>
              <a:rPr lang="en-US" sz="1600" i="1" dirty="0" smtClean="0">
                <a:solidFill>
                  <a:srgbClr val="C00000"/>
                </a:solidFill>
              </a:rPr>
              <a:t>normal </a:t>
            </a:r>
            <a:r>
              <a:rPr lang="en-US" sz="1600" i="1" dirty="0">
                <a:solidFill>
                  <a:srgbClr val="C00000"/>
                </a:solidFill>
              </a:rPr>
              <a:t>faults with </a:t>
            </a:r>
            <a:r>
              <a:rPr lang="en-US" sz="1600" i="1" dirty="0" smtClean="0">
                <a:solidFill>
                  <a:srgbClr val="C00000"/>
                </a:solidFill>
              </a:rPr>
              <a:t>SE-down displacement</a:t>
            </a:r>
            <a:endParaRPr lang="en-US" sz="1600" i="1" dirty="0">
              <a:solidFill>
                <a:srgbClr val="C00000"/>
              </a:solidFill>
            </a:endParaRPr>
          </a:p>
          <a:p>
            <a:r>
              <a:rPr lang="en-US" sz="1600" b="1" dirty="0"/>
              <a:t> </a:t>
            </a:r>
          </a:p>
          <a:p>
            <a:pPr lvl="0"/>
            <a:r>
              <a:rPr lang="en-US" sz="1600" b="1" dirty="0" smtClean="0"/>
              <a:t>4) Based </a:t>
            </a:r>
            <a:r>
              <a:rPr lang="en-US" sz="1600" b="1" dirty="0"/>
              <a:t>on your cross section, how much apparent displacement is there on the Rattlesnake fault?  On the Jackrabbit fault</a:t>
            </a:r>
            <a:r>
              <a:rPr lang="en-US" sz="1600" b="1" dirty="0" smtClean="0"/>
              <a:t>?</a:t>
            </a:r>
          </a:p>
          <a:p>
            <a:pPr lvl="0"/>
            <a:endParaRPr lang="en-US" sz="400" b="1" dirty="0"/>
          </a:p>
          <a:p>
            <a:r>
              <a:rPr lang="en-US" sz="1600" i="1" dirty="0">
                <a:solidFill>
                  <a:srgbClr val="C00000"/>
                </a:solidFill>
              </a:rPr>
              <a:t>~63 m slip on the Rattlesnake fault; </a:t>
            </a:r>
            <a:r>
              <a:rPr lang="en-US" sz="1600" i="1" dirty="0" smtClean="0">
                <a:solidFill>
                  <a:srgbClr val="C00000"/>
                </a:solidFill>
              </a:rPr>
              <a:t>~20 </a:t>
            </a:r>
            <a:r>
              <a:rPr lang="en-US" sz="1600" i="1" dirty="0">
                <a:solidFill>
                  <a:srgbClr val="C00000"/>
                </a:solidFill>
              </a:rPr>
              <a:t>m on the Jackrabbit </a:t>
            </a:r>
            <a:r>
              <a:rPr lang="en-US" sz="1600" i="1" dirty="0" smtClean="0">
                <a:solidFill>
                  <a:srgbClr val="C00000"/>
                </a:solidFill>
              </a:rPr>
              <a:t>fault</a:t>
            </a:r>
            <a:endParaRPr lang="en-US" sz="1600" i="1" dirty="0">
              <a:solidFill>
                <a:srgbClr val="C00000"/>
              </a:solidFill>
            </a:endParaRPr>
          </a:p>
          <a:p>
            <a:r>
              <a:rPr lang="en-US" sz="1600" b="1" dirty="0"/>
              <a:t> </a:t>
            </a:r>
          </a:p>
          <a:p>
            <a:r>
              <a:rPr lang="en-US" sz="1600" b="1" dirty="0"/>
              <a:t> </a:t>
            </a:r>
            <a:r>
              <a:rPr lang="en-US" sz="1600" b="1" dirty="0" smtClean="0"/>
              <a:t>5) Assuming </a:t>
            </a:r>
            <a:r>
              <a:rPr lang="en-US" sz="1600" b="1" dirty="0"/>
              <a:t>that these strata were horizontal at the inception of faulting in this area, what was the initial dip of the Rattlesnake fault</a:t>
            </a:r>
            <a:r>
              <a:rPr lang="en-US" sz="1600" b="1" dirty="0" smtClean="0"/>
              <a:t>?</a:t>
            </a:r>
          </a:p>
          <a:p>
            <a:endParaRPr lang="en-US" sz="400" b="1" dirty="0"/>
          </a:p>
          <a:p>
            <a:r>
              <a:rPr lang="en-US" sz="1600" i="1" dirty="0" smtClean="0">
                <a:solidFill>
                  <a:srgbClr val="C00000"/>
                </a:solidFill>
              </a:rPr>
              <a:t>strata </a:t>
            </a:r>
            <a:r>
              <a:rPr lang="en-US" sz="1600" i="1" dirty="0">
                <a:solidFill>
                  <a:srgbClr val="C00000"/>
                </a:solidFill>
              </a:rPr>
              <a:t>in hanging wall and footwall are tilted ~27° </a:t>
            </a:r>
            <a:r>
              <a:rPr lang="en-US" sz="1600" i="1" dirty="0" smtClean="0">
                <a:solidFill>
                  <a:srgbClr val="C00000"/>
                </a:solidFill>
              </a:rPr>
              <a:t>NW</a:t>
            </a:r>
            <a:r>
              <a:rPr lang="en-US" sz="1600" i="1" dirty="0">
                <a:solidFill>
                  <a:srgbClr val="C00000"/>
                </a:solidFill>
              </a:rPr>
              <a:t>, indicating that Rattlesnake fault restores to ~60° dip (=33°+27</a:t>
            </a:r>
            <a:r>
              <a:rPr lang="en-US" sz="1600" dirty="0">
                <a:solidFill>
                  <a:srgbClr val="C00000"/>
                </a:solidFill>
              </a:rPr>
              <a:t>°)</a:t>
            </a:r>
          </a:p>
          <a:p>
            <a:endParaRPr lang="en-US" sz="1200" dirty="0">
              <a:solidFill>
                <a:srgbClr val="C00000"/>
              </a:solidFill>
            </a:endParaRPr>
          </a:p>
        </p:txBody>
      </p:sp>
      <p:pic>
        <p:nvPicPr>
          <p:cNvPr id="4" name="Picture 3" descr="map_Coulomb_exercise_No_section.jpg"/>
          <p:cNvPicPr>
            <a:picLocks noChangeAspect="1"/>
          </p:cNvPicPr>
          <p:nvPr/>
        </p:nvPicPr>
        <p:blipFill>
          <a:blip r:embed="rId3" cstate="print"/>
          <a:srcRect r="3906"/>
          <a:stretch>
            <a:fillRect/>
          </a:stretch>
        </p:blipFill>
        <p:spPr>
          <a:xfrm>
            <a:off x="0" y="0"/>
            <a:ext cx="5078106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t="239" b="478"/>
          <a:stretch>
            <a:fillRect/>
          </a:stretch>
        </p:blipFill>
        <p:spPr bwMode="auto">
          <a:xfrm>
            <a:off x="18288" y="18288"/>
            <a:ext cx="5061204" cy="683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2880" y="0"/>
            <a:ext cx="5151120" cy="67556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A (continued)</a:t>
            </a:r>
          </a:p>
          <a:p>
            <a:endParaRPr lang="en-US" sz="500" b="1" dirty="0" smtClean="0"/>
          </a:p>
          <a:p>
            <a:pPr marL="342900" indent="-342900"/>
            <a:r>
              <a:rPr lang="en-US" sz="1500" b="1" dirty="0" smtClean="0"/>
              <a:t>As </a:t>
            </a:r>
            <a:r>
              <a:rPr lang="en-US" sz="1500" b="1" dirty="0"/>
              <a:t>the Rattlesnake fault rotated to its current </a:t>
            </a:r>
            <a:r>
              <a:rPr lang="en-US" sz="1500" b="1" dirty="0" smtClean="0"/>
              <a:t>orientation,</a:t>
            </a:r>
          </a:p>
          <a:p>
            <a:pPr marL="342900" indent="-342900"/>
            <a:r>
              <a:rPr lang="en-US" sz="1500" b="1" dirty="0" smtClean="0"/>
              <a:t>friction </a:t>
            </a:r>
            <a:r>
              <a:rPr lang="en-US" sz="1500" b="1" dirty="0"/>
              <a:t>along the fault increased.  The Jackrabbit </a:t>
            </a:r>
            <a:r>
              <a:rPr lang="en-US" sz="1500" b="1" dirty="0" smtClean="0"/>
              <a:t>fault cut </a:t>
            </a:r>
          </a:p>
          <a:p>
            <a:pPr marL="342900" indent="-342900"/>
            <a:r>
              <a:rPr lang="en-US" sz="1500" b="1" dirty="0" smtClean="0"/>
              <a:t>through </a:t>
            </a:r>
            <a:r>
              <a:rPr lang="en-US" sz="1500" b="1" dirty="0"/>
              <a:t>these beds at ~4 km depth after slip on </a:t>
            </a:r>
            <a:r>
              <a:rPr lang="en-US" sz="1500" b="1" dirty="0" smtClean="0"/>
              <a:t>the </a:t>
            </a:r>
          </a:p>
          <a:p>
            <a:pPr marL="342900" indent="-342900"/>
            <a:r>
              <a:rPr lang="en-US" sz="1500" b="1" dirty="0" smtClean="0"/>
              <a:t>Rattlesnake fault ceased due to frictional lockup.  </a:t>
            </a:r>
          </a:p>
          <a:p>
            <a:pPr marL="342900" indent="-342900"/>
            <a:endParaRPr lang="en-US" sz="1200" dirty="0" smtClean="0"/>
          </a:p>
          <a:p>
            <a:r>
              <a:rPr lang="en-US" sz="1500" b="1" dirty="0" smtClean="0"/>
              <a:t>6) Assuming an </a:t>
            </a:r>
            <a:r>
              <a:rPr lang="en-US" sz="1500" b="1" dirty="0" err="1" smtClean="0"/>
              <a:t>Andersonian</a:t>
            </a:r>
            <a:r>
              <a:rPr lang="en-US" sz="1500" b="1" dirty="0" smtClean="0"/>
              <a:t> </a:t>
            </a:r>
            <a:r>
              <a:rPr lang="en-US" sz="1500" b="1" dirty="0"/>
              <a:t>stress field, what was the direction and magnitude (in </a:t>
            </a:r>
            <a:r>
              <a:rPr lang="en-US" sz="1500" b="1" dirty="0" err="1"/>
              <a:t>MPa</a:t>
            </a:r>
            <a:r>
              <a:rPr lang="en-US" sz="1500" b="1" dirty="0"/>
              <a:t>) of σ</a:t>
            </a:r>
            <a:r>
              <a:rPr lang="en-US" sz="1500" b="1" baseline="-25000" dirty="0"/>
              <a:t>1 </a:t>
            </a:r>
            <a:r>
              <a:rPr lang="en-US" sz="1500" b="1" dirty="0"/>
              <a:t>when the Jackrabbit fault </a:t>
            </a:r>
            <a:r>
              <a:rPr lang="en-US" sz="1500" b="1" dirty="0" smtClean="0"/>
              <a:t>formed (at 4 km)? (the </a:t>
            </a:r>
            <a:r>
              <a:rPr lang="en-US" sz="1500" b="1" dirty="0"/>
              <a:t>average density of these strata is ~2,500 kg/m</a:t>
            </a:r>
            <a:r>
              <a:rPr lang="en-US" sz="1500" b="1" baseline="30000" dirty="0"/>
              <a:t>3</a:t>
            </a:r>
            <a:r>
              <a:rPr lang="en-US" sz="1500" b="1" dirty="0"/>
              <a:t>).</a:t>
            </a:r>
          </a:p>
          <a:p>
            <a:endParaRPr lang="en-US" sz="500" b="1" dirty="0"/>
          </a:p>
          <a:p>
            <a:r>
              <a:rPr lang="en-US" sz="1500" b="1" i="1" dirty="0">
                <a:solidFill>
                  <a:srgbClr val="C00000"/>
                </a:solidFill>
              </a:rPr>
              <a:t>σ</a:t>
            </a:r>
            <a:r>
              <a:rPr lang="en-US" sz="1500" b="1" i="1" baseline="-25000" dirty="0">
                <a:solidFill>
                  <a:srgbClr val="C00000"/>
                </a:solidFill>
              </a:rPr>
              <a:t>1 </a:t>
            </a:r>
            <a:r>
              <a:rPr lang="en-US" sz="1500" b="1" i="1" dirty="0">
                <a:solidFill>
                  <a:srgbClr val="C00000"/>
                </a:solidFill>
              </a:rPr>
              <a:t>= vertical (</a:t>
            </a:r>
            <a:r>
              <a:rPr lang="en-US" sz="1500" b="1" i="1" dirty="0" err="1">
                <a:solidFill>
                  <a:srgbClr val="C00000"/>
                </a:solidFill>
              </a:rPr>
              <a:t>Andersonian</a:t>
            </a:r>
            <a:r>
              <a:rPr lang="en-US" sz="1500" b="1" i="1" dirty="0">
                <a:solidFill>
                  <a:srgbClr val="C00000"/>
                </a:solidFill>
              </a:rPr>
              <a:t> theory for normal faulting); </a:t>
            </a:r>
            <a:endParaRPr lang="en-US" sz="1500" b="1" i="1" dirty="0" smtClean="0">
              <a:solidFill>
                <a:srgbClr val="C00000"/>
              </a:solidFill>
            </a:endParaRPr>
          </a:p>
          <a:p>
            <a:r>
              <a:rPr lang="en-US" sz="1500" b="1" i="1" dirty="0" smtClean="0">
                <a:solidFill>
                  <a:srgbClr val="C00000"/>
                </a:solidFill>
              </a:rPr>
              <a:t>vertical </a:t>
            </a:r>
            <a:r>
              <a:rPr lang="en-US" sz="1500" b="1" i="1" dirty="0">
                <a:solidFill>
                  <a:srgbClr val="C00000"/>
                </a:solidFill>
              </a:rPr>
              <a:t>stress = </a:t>
            </a:r>
            <a:r>
              <a:rPr lang="en-US" sz="1500" b="1" i="1" dirty="0" err="1">
                <a:solidFill>
                  <a:srgbClr val="C00000"/>
                </a:solidFill>
              </a:rPr>
              <a:t>lithostatic</a:t>
            </a:r>
            <a:r>
              <a:rPr lang="en-US" sz="1500" b="1" i="1" dirty="0">
                <a:solidFill>
                  <a:srgbClr val="C00000"/>
                </a:solidFill>
              </a:rPr>
              <a:t> stress = </a:t>
            </a:r>
            <a:r>
              <a:rPr lang="en-US" sz="1500" b="1" i="1" dirty="0" err="1" smtClean="0">
                <a:solidFill>
                  <a:srgbClr val="C00000"/>
                </a:solidFill>
              </a:rPr>
              <a:t>ρgh</a:t>
            </a:r>
            <a:r>
              <a:rPr lang="en-US" sz="1500" b="1" i="1" dirty="0" smtClean="0">
                <a:solidFill>
                  <a:srgbClr val="C00000"/>
                </a:solidFill>
              </a:rPr>
              <a:t> = </a:t>
            </a:r>
          </a:p>
          <a:p>
            <a:r>
              <a:rPr lang="en-US" sz="1500" b="1" i="1" dirty="0" smtClean="0">
                <a:solidFill>
                  <a:srgbClr val="C00000"/>
                </a:solidFill>
              </a:rPr>
              <a:t>(</a:t>
            </a:r>
            <a:r>
              <a:rPr lang="en-US" sz="1500" b="1" i="1" dirty="0">
                <a:solidFill>
                  <a:srgbClr val="C00000"/>
                </a:solidFill>
              </a:rPr>
              <a:t>2,500 kg/m</a:t>
            </a:r>
            <a:r>
              <a:rPr lang="en-US" sz="1500" b="1" i="1" baseline="30000" dirty="0">
                <a:solidFill>
                  <a:srgbClr val="C00000"/>
                </a:solidFill>
              </a:rPr>
              <a:t>3</a:t>
            </a:r>
            <a:r>
              <a:rPr lang="en-US" sz="1500" b="1" i="1" dirty="0">
                <a:solidFill>
                  <a:srgbClr val="C00000"/>
                </a:solidFill>
              </a:rPr>
              <a:t>)*(9.8 m/s</a:t>
            </a:r>
            <a:r>
              <a:rPr lang="en-US" sz="1500" b="1" i="1" baseline="30000" dirty="0">
                <a:solidFill>
                  <a:srgbClr val="C00000"/>
                </a:solidFill>
              </a:rPr>
              <a:t>2</a:t>
            </a:r>
            <a:r>
              <a:rPr lang="en-US" sz="1500" b="1" i="1" dirty="0">
                <a:solidFill>
                  <a:srgbClr val="C00000"/>
                </a:solidFill>
              </a:rPr>
              <a:t>)*(4,000 m) = 98 </a:t>
            </a:r>
            <a:r>
              <a:rPr lang="en-US" sz="1500" b="1" i="1" dirty="0" err="1" smtClean="0">
                <a:solidFill>
                  <a:srgbClr val="C00000"/>
                </a:solidFill>
              </a:rPr>
              <a:t>MPa</a:t>
            </a:r>
            <a:endParaRPr lang="en-US" sz="1500" b="1" i="1" dirty="0" smtClean="0">
              <a:solidFill>
                <a:srgbClr val="C00000"/>
              </a:solidFill>
            </a:endParaRPr>
          </a:p>
          <a:p>
            <a:endParaRPr lang="en-US" sz="1500" i="1" dirty="0" smtClean="0">
              <a:solidFill>
                <a:srgbClr val="C00000"/>
              </a:solidFill>
            </a:endParaRPr>
          </a:p>
          <a:p>
            <a:pPr lvl="0"/>
            <a:r>
              <a:rPr lang="en-US" sz="1500" dirty="0" smtClean="0"/>
              <a:t>7) Assuming there was no pore fluid pressure, determine the magnitude and direction of σ</a:t>
            </a:r>
            <a:r>
              <a:rPr lang="en-US" sz="1500" baseline="-25000" dirty="0" smtClean="0"/>
              <a:t>3 </a:t>
            </a:r>
            <a:r>
              <a:rPr lang="en-US" sz="1500" dirty="0" smtClean="0"/>
              <a:t>when the Jackrabbit fault formed (via Mohr-</a:t>
            </a:r>
            <a:r>
              <a:rPr lang="en-US" sz="1500" dirty="0" err="1" smtClean="0"/>
              <a:t>Coloumb</a:t>
            </a:r>
            <a:r>
              <a:rPr lang="en-US" sz="1500" dirty="0" smtClean="0"/>
              <a:t> failure).  Use the Mohr space diagram on page 4 to draw a Mohr circle that illustrates this stress state during formation of the Jackrabbit fault.  </a:t>
            </a:r>
          </a:p>
          <a:p>
            <a:endParaRPr lang="en-US" sz="500" dirty="0" smtClean="0"/>
          </a:p>
          <a:p>
            <a:endParaRPr lang="en-US" sz="1500" dirty="0" smtClean="0"/>
          </a:p>
          <a:p>
            <a:endParaRPr lang="en-US" sz="1500" dirty="0" smtClean="0"/>
          </a:p>
          <a:p>
            <a:pPr lvl="0"/>
            <a:r>
              <a:rPr lang="en-US" sz="1500" dirty="0" smtClean="0"/>
              <a:t>8) Now assume that pore fluid pressure was hydrostatic when the Jackrabbit fault formed.  What was the magnitude of σ</a:t>
            </a:r>
            <a:r>
              <a:rPr lang="en-US" sz="1500" baseline="-25000" dirty="0" smtClean="0"/>
              <a:t>3</a:t>
            </a:r>
            <a:r>
              <a:rPr lang="en-US" sz="1500" dirty="0" smtClean="0"/>
              <a:t>?  Again, illustrate with a Mohr circle.</a:t>
            </a:r>
          </a:p>
          <a:p>
            <a:pPr lvl="0"/>
            <a:endParaRPr lang="en-US" sz="1500" dirty="0" smtClean="0"/>
          </a:p>
          <a:p>
            <a:pPr lvl="0"/>
            <a:endParaRPr lang="en-US" sz="1500" dirty="0" smtClean="0"/>
          </a:p>
          <a:p>
            <a:pPr lvl="0"/>
            <a:endParaRPr lang="en-US" sz="1500" dirty="0" smtClean="0"/>
          </a:p>
          <a:p>
            <a:pPr lvl="0"/>
            <a:endParaRPr lang="en-US" sz="1500" dirty="0"/>
          </a:p>
        </p:txBody>
      </p:sp>
      <p:pic>
        <p:nvPicPr>
          <p:cNvPr id="5" name="Picture 4" descr="question6_visual.jpg"/>
          <p:cNvPicPr>
            <a:picLocks noChangeAspect="1"/>
          </p:cNvPicPr>
          <p:nvPr/>
        </p:nvPicPr>
        <p:blipFill>
          <a:blip r:embed="rId3" cstate="print"/>
          <a:srcRect t="2087"/>
          <a:stretch>
            <a:fillRect/>
          </a:stretch>
        </p:blipFill>
        <p:spPr>
          <a:xfrm>
            <a:off x="152400" y="53503"/>
            <a:ext cx="3709264" cy="4289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2880" y="0"/>
            <a:ext cx="5151120" cy="68788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A (continued)</a:t>
            </a:r>
          </a:p>
          <a:p>
            <a:endParaRPr lang="en-US" sz="500" b="1" dirty="0" smtClean="0"/>
          </a:p>
          <a:p>
            <a:pPr marL="342900" indent="-342900"/>
            <a:r>
              <a:rPr lang="en-US" sz="1500" dirty="0" smtClean="0"/>
              <a:t>As </a:t>
            </a:r>
            <a:r>
              <a:rPr lang="en-US" sz="1500" dirty="0"/>
              <a:t>the Rattlesnake fault rotated to its current </a:t>
            </a:r>
            <a:r>
              <a:rPr lang="en-US" sz="1500" dirty="0" smtClean="0"/>
              <a:t>orientation,</a:t>
            </a:r>
          </a:p>
          <a:p>
            <a:pPr marL="342900" indent="-342900"/>
            <a:r>
              <a:rPr lang="en-US" sz="1500" dirty="0" smtClean="0"/>
              <a:t>friction </a:t>
            </a:r>
            <a:r>
              <a:rPr lang="en-US" sz="1500" dirty="0"/>
              <a:t>along the fault increased.  The Jackrabbit </a:t>
            </a:r>
            <a:r>
              <a:rPr lang="en-US" sz="1500" dirty="0" smtClean="0"/>
              <a:t>fault cut </a:t>
            </a:r>
          </a:p>
          <a:p>
            <a:pPr marL="342900" indent="-342900"/>
            <a:r>
              <a:rPr lang="en-US" sz="1500" dirty="0" smtClean="0"/>
              <a:t>through </a:t>
            </a:r>
            <a:r>
              <a:rPr lang="en-US" sz="1500" dirty="0"/>
              <a:t>these beds at ~4 km depth after slip on </a:t>
            </a:r>
            <a:r>
              <a:rPr lang="en-US" sz="1500" dirty="0" smtClean="0"/>
              <a:t>the </a:t>
            </a:r>
          </a:p>
          <a:p>
            <a:pPr marL="342900" indent="-342900"/>
            <a:r>
              <a:rPr lang="en-US" sz="1500" dirty="0" smtClean="0"/>
              <a:t>Rattlesnake fault ceased due to frictional lockup.  </a:t>
            </a:r>
          </a:p>
          <a:p>
            <a:pPr marL="342900" indent="-342900"/>
            <a:endParaRPr lang="en-US" sz="1200" dirty="0" smtClean="0"/>
          </a:p>
          <a:p>
            <a:r>
              <a:rPr lang="en-US" sz="1500" dirty="0" smtClean="0"/>
              <a:t>6) Assuming an </a:t>
            </a:r>
            <a:r>
              <a:rPr lang="en-US" sz="1500" dirty="0" err="1" smtClean="0"/>
              <a:t>Andersonian</a:t>
            </a:r>
            <a:r>
              <a:rPr lang="en-US" sz="1500" dirty="0" smtClean="0"/>
              <a:t> </a:t>
            </a:r>
            <a:r>
              <a:rPr lang="en-US" sz="1500" dirty="0"/>
              <a:t>stress field, what was the direction and magnitude (in </a:t>
            </a:r>
            <a:r>
              <a:rPr lang="en-US" sz="1500" dirty="0" err="1"/>
              <a:t>MPa</a:t>
            </a:r>
            <a:r>
              <a:rPr lang="en-US" sz="1500" dirty="0"/>
              <a:t>) of σ</a:t>
            </a:r>
            <a:r>
              <a:rPr lang="en-US" sz="1500" baseline="-25000" dirty="0"/>
              <a:t>1 </a:t>
            </a:r>
            <a:r>
              <a:rPr lang="en-US" sz="1500" dirty="0"/>
              <a:t>when the Jackrabbit fault </a:t>
            </a:r>
            <a:r>
              <a:rPr lang="en-US" sz="1500" dirty="0" smtClean="0"/>
              <a:t>formed (at 4 km)? (the </a:t>
            </a:r>
            <a:r>
              <a:rPr lang="en-US" sz="1500" dirty="0"/>
              <a:t>average density of these strata is ~2,500 kg/m</a:t>
            </a:r>
            <a:r>
              <a:rPr lang="en-US" sz="1500" baseline="30000" dirty="0"/>
              <a:t>3</a:t>
            </a:r>
            <a:r>
              <a:rPr lang="en-US" sz="1500" dirty="0"/>
              <a:t>).</a:t>
            </a:r>
          </a:p>
          <a:p>
            <a:endParaRPr lang="en-US" sz="500" dirty="0"/>
          </a:p>
          <a:p>
            <a:r>
              <a:rPr lang="en-US" sz="1500" i="1" dirty="0">
                <a:solidFill>
                  <a:srgbClr val="C00000"/>
                </a:solidFill>
              </a:rPr>
              <a:t>σ</a:t>
            </a:r>
            <a:r>
              <a:rPr lang="en-US" sz="1500" i="1" baseline="-25000" dirty="0">
                <a:solidFill>
                  <a:srgbClr val="C00000"/>
                </a:solidFill>
              </a:rPr>
              <a:t>1 </a:t>
            </a:r>
            <a:r>
              <a:rPr lang="en-US" sz="1500" i="1" dirty="0">
                <a:solidFill>
                  <a:srgbClr val="C00000"/>
                </a:solidFill>
              </a:rPr>
              <a:t>= vertical (</a:t>
            </a:r>
            <a:r>
              <a:rPr lang="en-US" sz="1500" i="1" dirty="0" err="1">
                <a:solidFill>
                  <a:srgbClr val="C00000"/>
                </a:solidFill>
              </a:rPr>
              <a:t>Andersonian</a:t>
            </a:r>
            <a:r>
              <a:rPr lang="en-US" sz="1500" i="1" dirty="0">
                <a:solidFill>
                  <a:srgbClr val="C00000"/>
                </a:solidFill>
              </a:rPr>
              <a:t> theory for normal faulting); </a:t>
            </a:r>
            <a:endParaRPr lang="en-US" sz="1500" i="1" dirty="0" smtClean="0">
              <a:solidFill>
                <a:srgbClr val="C00000"/>
              </a:solidFill>
            </a:endParaRPr>
          </a:p>
          <a:p>
            <a:r>
              <a:rPr lang="en-US" sz="1500" i="1" dirty="0" smtClean="0">
                <a:solidFill>
                  <a:srgbClr val="C00000"/>
                </a:solidFill>
              </a:rPr>
              <a:t>vertical </a:t>
            </a:r>
            <a:r>
              <a:rPr lang="en-US" sz="1500" i="1" dirty="0">
                <a:solidFill>
                  <a:srgbClr val="C00000"/>
                </a:solidFill>
              </a:rPr>
              <a:t>stress = </a:t>
            </a:r>
            <a:r>
              <a:rPr lang="en-US" sz="1500" i="1" dirty="0" err="1">
                <a:solidFill>
                  <a:srgbClr val="C00000"/>
                </a:solidFill>
              </a:rPr>
              <a:t>lithostatic</a:t>
            </a:r>
            <a:r>
              <a:rPr lang="en-US" sz="1500" i="1" dirty="0">
                <a:solidFill>
                  <a:srgbClr val="C00000"/>
                </a:solidFill>
              </a:rPr>
              <a:t> stress = </a:t>
            </a:r>
            <a:r>
              <a:rPr lang="en-US" sz="1500" i="1" dirty="0" err="1" smtClean="0">
                <a:solidFill>
                  <a:srgbClr val="C00000"/>
                </a:solidFill>
              </a:rPr>
              <a:t>ρgh</a:t>
            </a:r>
            <a:r>
              <a:rPr lang="en-US" sz="1500" i="1" dirty="0" smtClean="0">
                <a:solidFill>
                  <a:srgbClr val="C00000"/>
                </a:solidFill>
              </a:rPr>
              <a:t> = </a:t>
            </a:r>
          </a:p>
          <a:p>
            <a:r>
              <a:rPr lang="en-US" sz="1500" i="1" dirty="0" smtClean="0">
                <a:solidFill>
                  <a:srgbClr val="C00000"/>
                </a:solidFill>
              </a:rPr>
              <a:t>(</a:t>
            </a:r>
            <a:r>
              <a:rPr lang="en-US" sz="1500" i="1" dirty="0">
                <a:solidFill>
                  <a:srgbClr val="C00000"/>
                </a:solidFill>
              </a:rPr>
              <a:t>2,500 kg/m</a:t>
            </a:r>
            <a:r>
              <a:rPr lang="en-US" sz="1500" i="1" baseline="30000" dirty="0">
                <a:solidFill>
                  <a:srgbClr val="C00000"/>
                </a:solidFill>
              </a:rPr>
              <a:t>3</a:t>
            </a:r>
            <a:r>
              <a:rPr lang="en-US" sz="1500" i="1" dirty="0">
                <a:solidFill>
                  <a:srgbClr val="C00000"/>
                </a:solidFill>
              </a:rPr>
              <a:t>)*(9.8 m/s</a:t>
            </a:r>
            <a:r>
              <a:rPr lang="en-US" sz="1500" i="1" baseline="30000" dirty="0">
                <a:solidFill>
                  <a:srgbClr val="C00000"/>
                </a:solidFill>
              </a:rPr>
              <a:t>2</a:t>
            </a:r>
            <a:r>
              <a:rPr lang="en-US" sz="1500" i="1" dirty="0">
                <a:solidFill>
                  <a:srgbClr val="C00000"/>
                </a:solidFill>
              </a:rPr>
              <a:t>)*(4,000 m) = 98 </a:t>
            </a:r>
            <a:r>
              <a:rPr lang="en-US" sz="1500" i="1" dirty="0" err="1" smtClean="0">
                <a:solidFill>
                  <a:srgbClr val="C00000"/>
                </a:solidFill>
              </a:rPr>
              <a:t>MPa</a:t>
            </a:r>
            <a:endParaRPr lang="en-US" sz="1500" i="1" dirty="0">
              <a:solidFill>
                <a:srgbClr val="C00000"/>
              </a:solidFill>
            </a:endParaRPr>
          </a:p>
          <a:p>
            <a:r>
              <a:rPr lang="en-US" sz="1500" dirty="0"/>
              <a:t> </a:t>
            </a:r>
          </a:p>
          <a:p>
            <a:pPr lvl="0"/>
            <a:r>
              <a:rPr lang="en-US" sz="1500" b="1" dirty="0" smtClean="0"/>
              <a:t>7) Assuming </a:t>
            </a:r>
            <a:r>
              <a:rPr lang="en-US" sz="1500" b="1" dirty="0"/>
              <a:t>there was no pore fluid pressure, determine the magnitude and direction of σ</a:t>
            </a:r>
            <a:r>
              <a:rPr lang="en-US" sz="1500" b="1" baseline="-25000" dirty="0"/>
              <a:t>3 </a:t>
            </a:r>
            <a:r>
              <a:rPr lang="en-US" sz="1500" b="1" dirty="0"/>
              <a:t>when the Jackrabbit fault formed (via Mohr-</a:t>
            </a:r>
            <a:r>
              <a:rPr lang="en-US" sz="1500" b="1" dirty="0" err="1"/>
              <a:t>Coloumb</a:t>
            </a:r>
            <a:r>
              <a:rPr lang="en-US" sz="1500" b="1" dirty="0"/>
              <a:t> failure).  Use the Mohr space diagram on page 4 to draw a Mohr circle that illustrates this stress state during formation of the Jackrabbit fault.  </a:t>
            </a:r>
          </a:p>
          <a:p>
            <a:endParaRPr lang="en-US" sz="500" b="1" dirty="0"/>
          </a:p>
          <a:p>
            <a:r>
              <a:rPr lang="en-US" sz="1500" b="1" i="1" dirty="0" smtClean="0">
                <a:solidFill>
                  <a:srgbClr val="C00000"/>
                </a:solidFill>
              </a:rPr>
              <a:t>Mohr </a:t>
            </a:r>
            <a:r>
              <a:rPr lang="en-US" sz="1500" b="1" i="1" dirty="0">
                <a:solidFill>
                  <a:srgbClr val="C00000"/>
                </a:solidFill>
              </a:rPr>
              <a:t>circle with σ</a:t>
            </a:r>
            <a:r>
              <a:rPr lang="en-US" sz="1500" b="1" i="1" baseline="-25000" dirty="0">
                <a:solidFill>
                  <a:srgbClr val="C00000"/>
                </a:solidFill>
              </a:rPr>
              <a:t>1 </a:t>
            </a:r>
            <a:r>
              <a:rPr lang="en-US" sz="1500" b="1" i="1" dirty="0">
                <a:solidFill>
                  <a:srgbClr val="C00000"/>
                </a:solidFill>
              </a:rPr>
              <a:t>= 98 </a:t>
            </a:r>
            <a:r>
              <a:rPr lang="en-US" sz="1500" b="1" i="1" dirty="0" err="1">
                <a:solidFill>
                  <a:srgbClr val="C00000"/>
                </a:solidFill>
              </a:rPr>
              <a:t>MPa</a:t>
            </a:r>
            <a:r>
              <a:rPr lang="en-US" sz="1500" b="1" i="1" dirty="0">
                <a:solidFill>
                  <a:srgbClr val="C00000"/>
                </a:solidFill>
              </a:rPr>
              <a:t> will intersect </a:t>
            </a:r>
            <a:r>
              <a:rPr lang="en-US" sz="1500" b="1" i="1" dirty="0" err="1">
                <a:solidFill>
                  <a:srgbClr val="C00000"/>
                </a:solidFill>
              </a:rPr>
              <a:t>Coloumb</a:t>
            </a:r>
            <a:r>
              <a:rPr lang="en-US" sz="1500" b="1" i="1" dirty="0">
                <a:solidFill>
                  <a:srgbClr val="C00000"/>
                </a:solidFill>
              </a:rPr>
              <a:t> failure envelope if σ</a:t>
            </a:r>
            <a:r>
              <a:rPr lang="en-US" sz="1500" b="1" i="1" baseline="-25000" dirty="0">
                <a:solidFill>
                  <a:srgbClr val="C00000"/>
                </a:solidFill>
              </a:rPr>
              <a:t>3 </a:t>
            </a:r>
            <a:r>
              <a:rPr lang="en-US" sz="1500" b="1" i="1" dirty="0">
                <a:solidFill>
                  <a:srgbClr val="C00000"/>
                </a:solidFill>
              </a:rPr>
              <a:t>= 8 </a:t>
            </a:r>
            <a:r>
              <a:rPr lang="en-US" sz="1500" b="1" i="1" dirty="0" err="1">
                <a:solidFill>
                  <a:srgbClr val="C00000"/>
                </a:solidFill>
              </a:rPr>
              <a:t>MPa</a:t>
            </a:r>
            <a:r>
              <a:rPr lang="en-US" sz="1500" b="1" i="1" dirty="0">
                <a:solidFill>
                  <a:srgbClr val="C00000"/>
                </a:solidFill>
              </a:rPr>
              <a:t>.  σ</a:t>
            </a:r>
            <a:r>
              <a:rPr lang="en-US" sz="1500" b="1" i="1" baseline="-25000" dirty="0">
                <a:solidFill>
                  <a:srgbClr val="C00000"/>
                </a:solidFill>
              </a:rPr>
              <a:t>3 </a:t>
            </a:r>
            <a:r>
              <a:rPr lang="en-US" sz="1500" b="1" i="1" dirty="0">
                <a:solidFill>
                  <a:srgbClr val="C00000"/>
                </a:solidFill>
              </a:rPr>
              <a:t>= horizontal </a:t>
            </a:r>
            <a:r>
              <a:rPr lang="en-US" sz="1500" b="1" i="1" dirty="0" smtClean="0">
                <a:solidFill>
                  <a:srgbClr val="C00000"/>
                </a:solidFill>
              </a:rPr>
              <a:t>NW-SE</a:t>
            </a:r>
          </a:p>
          <a:p>
            <a:endParaRPr lang="en-US" sz="1500" dirty="0"/>
          </a:p>
          <a:p>
            <a:pPr lvl="0"/>
            <a:r>
              <a:rPr lang="en-US" sz="1500" dirty="0" smtClean="0"/>
              <a:t>8) Now </a:t>
            </a:r>
            <a:r>
              <a:rPr lang="en-US" sz="1500" dirty="0"/>
              <a:t>assume that pore fluid pressure was hydrostatic when the Jackrabbit fault formed.  What was the magnitude of σ</a:t>
            </a:r>
            <a:r>
              <a:rPr lang="en-US" sz="1500" baseline="-25000" dirty="0"/>
              <a:t>3</a:t>
            </a:r>
            <a:r>
              <a:rPr lang="en-US" sz="1500" dirty="0"/>
              <a:t>?  Again, illustrate with a Mohr circle</a:t>
            </a:r>
            <a:r>
              <a:rPr lang="en-US" sz="1500" dirty="0" smtClean="0"/>
              <a:t>.</a:t>
            </a:r>
          </a:p>
          <a:p>
            <a:pPr lvl="0"/>
            <a:endParaRPr lang="en-US" sz="1500" dirty="0" smtClean="0"/>
          </a:p>
          <a:p>
            <a:pPr lvl="0"/>
            <a:endParaRPr lang="en-US" sz="1500" dirty="0" smtClean="0"/>
          </a:p>
          <a:p>
            <a:pPr lvl="0"/>
            <a:endParaRPr lang="en-US" sz="1500" dirty="0" smtClean="0"/>
          </a:p>
          <a:p>
            <a:pPr lvl="0"/>
            <a:endParaRPr lang="en-US" sz="1500" dirty="0" smtClean="0"/>
          </a:p>
        </p:txBody>
      </p:sp>
      <p:pic>
        <p:nvPicPr>
          <p:cNvPr id="5" name="Picture 4" descr="mohr_step1.jpg"/>
          <p:cNvPicPr>
            <a:picLocks noChangeAspect="1"/>
          </p:cNvPicPr>
          <p:nvPr/>
        </p:nvPicPr>
        <p:blipFill>
          <a:blip r:embed="rId3" cstate="print"/>
          <a:srcRect l="3599"/>
          <a:stretch>
            <a:fillRect/>
          </a:stretch>
        </p:blipFill>
        <p:spPr>
          <a:xfrm>
            <a:off x="0" y="1295401"/>
            <a:ext cx="3820560" cy="438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2880" y="0"/>
            <a:ext cx="5151120" cy="68788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A (continued)</a:t>
            </a:r>
          </a:p>
          <a:p>
            <a:endParaRPr lang="en-US" sz="500" b="1" dirty="0" smtClean="0"/>
          </a:p>
          <a:p>
            <a:pPr marL="342900" indent="-342900"/>
            <a:r>
              <a:rPr lang="en-US" sz="1500" dirty="0" smtClean="0"/>
              <a:t>As </a:t>
            </a:r>
            <a:r>
              <a:rPr lang="en-US" sz="1500" dirty="0"/>
              <a:t>the Rattlesnake fault rotated to its current </a:t>
            </a:r>
            <a:r>
              <a:rPr lang="en-US" sz="1500" dirty="0" smtClean="0"/>
              <a:t>orientation,</a:t>
            </a:r>
          </a:p>
          <a:p>
            <a:pPr marL="342900" indent="-342900"/>
            <a:r>
              <a:rPr lang="en-US" sz="1500" dirty="0" smtClean="0"/>
              <a:t>friction </a:t>
            </a:r>
            <a:r>
              <a:rPr lang="en-US" sz="1500" dirty="0"/>
              <a:t>along the fault increased.  The Jackrabbit </a:t>
            </a:r>
            <a:r>
              <a:rPr lang="en-US" sz="1500" dirty="0" smtClean="0"/>
              <a:t>fault cut </a:t>
            </a:r>
          </a:p>
          <a:p>
            <a:pPr marL="342900" indent="-342900"/>
            <a:r>
              <a:rPr lang="en-US" sz="1500" dirty="0" smtClean="0"/>
              <a:t>through </a:t>
            </a:r>
            <a:r>
              <a:rPr lang="en-US" sz="1500" dirty="0"/>
              <a:t>these beds at ~4 km depth after slip on </a:t>
            </a:r>
            <a:r>
              <a:rPr lang="en-US" sz="1500" dirty="0" smtClean="0"/>
              <a:t>the </a:t>
            </a:r>
          </a:p>
          <a:p>
            <a:pPr marL="342900" indent="-342900"/>
            <a:r>
              <a:rPr lang="en-US" sz="1500" dirty="0" smtClean="0"/>
              <a:t>Rattlesnake fault ceased due to frictional lockup.  </a:t>
            </a:r>
          </a:p>
          <a:p>
            <a:pPr marL="342900" indent="-342900"/>
            <a:endParaRPr lang="en-US" sz="1200" dirty="0" smtClean="0"/>
          </a:p>
          <a:p>
            <a:r>
              <a:rPr lang="en-US" sz="1500" dirty="0" smtClean="0"/>
              <a:t>6) Assuming an </a:t>
            </a:r>
            <a:r>
              <a:rPr lang="en-US" sz="1500" dirty="0" err="1" smtClean="0"/>
              <a:t>Andersonian</a:t>
            </a:r>
            <a:r>
              <a:rPr lang="en-US" sz="1500" dirty="0" smtClean="0"/>
              <a:t> </a:t>
            </a:r>
            <a:r>
              <a:rPr lang="en-US" sz="1500" dirty="0"/>
              <a:t>stress field, what was the direction and magnitude (in </a:t>
            </a:r>
            <a:r>
              <a:rPr lang="en-US" sz="1500" dirty="0" err="1"/>
              <a:t>MPa</a:t>
            </a:r>
            <a:r>
              <a:rPr lang="en-US" sz="1500" dirty="0"/>
              <a:t>) of σ</a:t>
            </a:r>
            <a:r>
              <a:rPr lang="en-US" sz="1500" baseline="-25000" dirty="0"/>
              <a:t>1 </a:t>
            </a:r>
            <a:r>
              <a:rPr lang="en-US" sz="1500" dirty="0"/>
              <a:t>when the Jackrabbit fault </a:t>
            </a:r>
            <a:r>
              <a:rPr lang="en-US" sz="1500" dirty="0" smtClean="0"/>
              <a:t>formed (at 4 km)? (the </a:t>
            </a:r>
            <a:r>
              <a:rPr lang="en-US" sz="1500" dirty="0"/>
              <a:t>average density of these strata is ~2,500 kg/m</a:t>
            </a:r>
            <a:r>
              <a:rPr lang="en-US" sz="1500" baseline="30000" dirty="0"/>
              <a:t>3</a:t>
            </a:r>
            <a:r>
              <a:rPr lang="en-US" sz="1500" dirty="0"/>
              <a:t>).</a:t>
            </a:r>
          </a:p>
          <a:p>
            <a:endParaRPr lang="en-US" sz="500" dirty="0"/>
          </a:p>
          <a:p>
            <a:r>
              <a:rPr lang="en-US" sz="1500" i="1" dirty="0">
                <a:solidFill>
                  <a:srgbClr val="C00000"/>
                </a:solidFill>
              </a:rPr>
              <a:t>σ</a:t>
            </a:r>
            <a:r>
              <a:rPr lang="en-US" sz="1500" i="1" baseline="-25000" dirty="0">
                <a:solidFill>
                  <a:srgbClr val="C00000"/>
                </a:solidFill>
              </a:rPr>
              <a:t>1 </a:t>
            </a:r>
            <a:r>
              <a:rPr lang="en-US" sz="1500" i="1" dirty="0">
                <a:solidFill>
                  <a:srgbClr val="C00000"/>
                </a:solidFill>
              </a:rPr>
              <a:t>= vertical (</a:t>
            </a:r>
            <a:r>
              <a:rPr lang="en-US" sz="1500" i="1" dirty="0" err="1">
                <a:solidFill>
                  <a:srgbClr val="C00000"/>
                </a:solidFill>
              </a:rPr>
              <a:t>Andersonian</a:t>
            </a:r>
            <a:r>
              <a:rPr lang="en-US" sz="1500" i="1" dirty="0">
                <a:solidFill>
                  <a:srgbClr val="C00000"/>
                </a:solidFill>
              </a:rPr>
              <a:t> theory for normal faulting); </a:t>
            </a:r>
            <a:endParaRPr lang="en-US" sz="1500" i="1" dirty="0" smtClean="0">
              <a:solidFill>
                <a:srgbClr val="C00000"/>
              </a:solidFill>
            </a:endParaRPr>
          </a:p>
          <a:p>
            <a:r>
              <a:rPr lang="en-US" sz="1500" i="1" dirty="0" smtClean="0">
                <a:solidFill>
                  <a:srgbClr val="C00000"/>
                </a:solidFill>
              </a:rPr>
              <a:t>vertical </a:t>
            </a:r>
            <a:r>
              <a:rPr lang="en-US" sz="1500" i="1" dirty="0">
                <a:solidFill>
                  <a:srgbClr val="C00000"/>
                </a:solidFill>
              </a:rPr>
              <a:t>stress = </a:t>
            </a:r>
            <a:r>
              <a:rPr lang="en-US" sz="1500" i="1" dirty="0" err="1">
                <a:solidFill>
                  <a:srgbClr val="C00000"/>
                </a:solidFill>
              </a:rPr>
              <a:t>lithostatic</a:t>
            </a:r>
            <a:r>
              <a:rPr lang="en-US" sz="1500" i="1" dirty="0">
                <a:solidFill>
                  <a:srgbClr val="C00000"/>
                </a:solidFill>
              </a:rPr>
              <a:t> stress = </a:t>
            </a:r>
            <a:r>
              <a:rPr lang="en-US" sz="1500" i="1" dirty="0" err="1" smtClean="0">
                <a:solidFill>
                  <a:srgbClr val="C00000"/>
                </a:solidFill>
              </a:rPr>
              <a:t>ρgh</a:t>
            </a:r>
            <a:r>
              <a:rPr lang="en-US" sz="1500" i="1" dirty="0" smtClean="0">
                <a:solidFill>
                  <a:srgbClr val="C00000"/>
                </a:solidFill>
              </a:rPr>
              <a:t> = </a:t>
            </a:r>
          </a:p>
          <a:p>
            <a:r>
              <a:rPr lang="en-US" sz="1500" i="1" dirty="0" smtClean="0">
                <a:solidFill>
                  <a:srgbClr val="C00000"/>
                </a:solidFill>
              </a:rPr>
              <a:t>(</a:t>
            </a:r>
            <a:r>
              <a:rPr lang="en-US" sz="1500" i="1" dirty="0">
                <a:solidFill>
                  <a:srgbClr val="C00000"/>
                </a:solidFill>
              </a:rPr>
              <a:t>2,500 kg/m</a:t>
            </a:r>
            <a:r>
              <a:rPr lang="en-US" sz="1500" i="1" baseline="30000" dirty="0">
                <a:solidFill>
                  <a:srgbClr val="C00000"/>
                </a:solidFill>
              </a:rPr>
              <a:t>3</a:t>
            </a:r>
            <a:r>
              <a:rPr lang="en-US" sz="1500" i="1" dirty="0">
                <a:solidFill>
                  <a:srgbClr val="C00000"/>
                </a:solidFill>
              </a:rPr>
              <a:t>)*(9.8 m/s</a:t>
            </a:r>
            <a:r>
              <a:rPr lang="en-US" sz="1500" i="1" baseline="30000" dirty="0">
                <a:solidFill>
                  <a:srgbClr val="C00000"/>
                </a:solidFill>
              </a:rPr>
              <a:t>2</a:t>
            </a:r>
            <a:r>
              <a:rPr lang="en-US" sz="1500" i="1" dirty="0">
                <a:solidFill>
                  <a:srgbClr val="C00000"/>
                </a:solidFill>
              </a:rPr>
              <a:t>)*(4,000 m) = 98 </a:t>
            </a:r>
            <a:r>
              <a:rPr lang="en-US" sz="1500" i="1" dirty="0" err="1" smtClean="0">
                <a:solidFill>
                  <a:srgbClr val="C00000"/>
                </a:solidFill>
              </a:rPr>
              <a:t>MPa</a:t>
            </a:r>
            <a:endParaRPr lang="en-US" sz="1500" i="1" dirty="0">
              <a:solidFill>
                <a:srgbClr val="C00000"/>
              </a:solidFill>
            </a:endParaRPr>
          </a:p>
          <a:p>
            <a:r>
              <a:rPr lang="en-US" sz="1500" dirty="0"/>
              <a:t> </a:t>
            </a:r>
          </a:p>
          <a:p>
            <a:pPr lvl="0"/>
            <a:r>
              <a:rPr lang="en-US" sz="1500" dirty="0" smtClean="0"/>
              <a:t>7) Assuming </a:t>
            </a:r>
            <a:r>
              <a:rPr lang="en-US" sz="1500" dirty="0"/>
              <a:t>there was no pore fluid pressure, determine the magnitude and direction of σ</a:t>
            </a:r>
            <a:r>
              <a:rPr lang="en-US" sz="1500" baseline="-25000" dirty="0"/>
              <a:t>3 </a:t>
            </a:r>
            <a:r>
              <a:rPr lang="en-US" sz="1500" dirty="0"/>
              <a:t>when the Jackrabbit fault formed (via Mohr-</a:t>
            </a:r>
            <a:r>
              <a:rPr lang="en-US" sz="1500" dirty="0" err="1"/>
              <a:t>Coloumb</a:t>
            </a:r>
            <a:r>
              <a:rPr lang="en-US" sz="1500" dirty="0"/>
              <a:t> failure).  Use the Mohr space diagram on page 4 to draw a Mohr circle that illustrates this stress state during formation of the Jackrabbit fault.  </a:t>
            </a:r>
          </a:p>
          <a:p>
            <a:endParaRPr lang="en-US" sz="500" dirty="0"/>
          </a:p>
          <a:p>
            <a:r>
              <a:rPr lang="en-US" sz="1500" i="1" dirty="0" smtClean="0">
                <a:solidFill>
                  <a:srgbClr val="C00000"/>
                </a:solidFill>
              </a:rPr>
              <a:t>Mohr </a:t>
            </a:r>
            <a:r>
              <a:rPr lang="en-US" sz="1500" i="1" dirty="0">
                <a:solidFill>
                  <a:srgbClr val="C00000"/>
                </a:solidFill>
              </a:rPr>
              <a:t>circle with σ</a:t>
            </a:r>
            <a:r>
              <a:rPr lang="en-US" sz="1500" i="1" baseline="-25000" dirty="0">
                <a:solidFill>
                  <a:srgbClr val="C00000"/>
                </a:solidFill>
              </a:rPr>
              <a:t>1 </a:t>
            </a:r>
            <a:r>
              <a:rPr lang="en-US" sz="1500" i="1" dirty="0">
                <a:solidFill>
                  <a:srgbClr val="C00000"/>
                </a:solidFill>
              </a:rPr>
              <a:t>= 98 </a:t>
            </a:r>
            <a:r>
              <a:rPr lang="en-US" sz="1500" i="1" dirty="0" err="1">
                <a:solidFill>
                  <a:srgbClr val="C00000"/>
                </a:solidFill>
              </a:rPr>
              <a:t>MPa</a:t>
            </a:r>
            <a:r>
              <a:rPr lang="en-US" sz="1500" i="1" dirty="0">
                <a:solidFill>
                  <a:srgbClr val="C00000"/>
                </a:solidFill>
              </a:rPr>
              <a:t> will intersect </a:t>
            </a:r>
            <a:r>
              <a:rPr lang="en-US" sz="1500" i="1" dirty="0" err="1">
                <a:solidFill>
                  <a:srgbClr val="C00000"/>
                </a:solidFill>
              </a:rPr>
              <a:t>Coloumb</a:t>
            </a:r>
            <a:r>
              <a:rPr lang="en-US" sz="1500" i="1" dirty="0">
                <a:solidFill>
                  <a:srgbClr val="C00000"/>
                </a:solidFill>
              </a:rPr>
              <a:t> failure envelope if σ</a:t>
            </a:r>
            <a:r>
              <a:rPr lang="en-US" sz="1500" i="1" baseline="-25000" dirty="0">
                <a:solidFill>
                  <a:srgbClr val="C00000"/>
                </a:solidFill>
              </a:rPr>
              <a:t>3 </a:t>
            </a:r>
            <a:r>
              <a:rPr lang="en-US" sz="1500" i="1" dirty="0">
                <a:solidFill>
                  <a:srgbClr val="C00000"/>
                </a:solidFill>
              </a:rPr>
              <a:t>= 8 </a:t>
            </a:r>
            <a:r>
              <a:rPr lang="en-US" sz="1500" i="1" dirty="0" err="1">
                <a:solidFill>
                  <a:srgbClr val="C00000"/>
                </a:solidFill>
              </a:rPr>
              <a:t>MPa</a:t>
            </a:r>
            <a:r>
              <a:rPr lang="en-US" sz="1500" i="1" dirty="0">
                <a:solidFill>
                  <a:srgbClr val="C00000"/>
                </a:solidFill>
              </a:rPr>
              <a:t>.  σ</a:t>
            </a:r>
            <a:r>
              <a:rPr lang="en-US" sz="1500" i="1" baseline="-25000" dirty="0">
                <a:solidFill>
                  <a:srgbClr val="C00000"/>
                </a:solidFill>
              </a:rPr>
              <a:t>3 </a:t>
            </a:r>
            <a:r>
              <a:rPr lang="en-US" sz="1500" i="1" dirty="0">
                <a:solidFill>
                  <a:srgbClr val="C00000"/>
                </a:solidFill>
              </a:rPr>
              <a:t>= horizontal </a:t>
            </a:r>
            <a:r>
              <a:rPr lang="en-US" sz="1500" i="1" dirty="0" smtClean="0">
                <a:solidFill>
                  <a:srgbClr val="C00000"/>
                </a:solidFill>
              </a:rPr>
              <a:t>NW-SE</a:t>
            </a:r>
          </a:p>
          <a:p>
            <a:endParaRPr lang="en-US" sz="1500" dirty="0"/>
          </a:p>
          <a:p>
            <a:pPr lvl="0"/>
            <a:r>
              <a:rPr lang="en-US" sz="1500" b="1" dirty="0" smtClean="0"/>
              <a:t>8) Now </a:t>
            </a:r>
            <a:r>
              <a:rPr lang="en-US" sz="1500" b="1" dirty="0"/>
              <a:t>assume that pore fluid pressure was hydrostatic when the Jackrabbit fault formed.  What was the magnitude of σ</a:t>
            </a:r>
            <a:r>
              <a:rPr lang="en-US" sz="1500" b="1" baseline="-25000" dirty="0"/>
              <a:t>3</a:t>
            </a:r>
            <a:r>
              <a:rPr lang="en-US" sz="1500" b="1" dirty="0"/>
              <a:t>?  Again, illustrate with a Mohr circle.</a:t>
            </a:r>
          </a:p>
          <a:p>
            <a:endParaRPr lang="en-US" sz="500" b="1" dirty="0"/>
          </a:p>
          <a:p>
            <a:r>
              <a:rPr lang="en-US" sz="1500" b="1" i="1" dirty="0">
                <a:solidFill>
                  <a:srgbClr val="C00000"/>
                </a:solidFill>
              </a:rPr>
              <a:t>Hydrostatic stress at 4 km = (1,000 kg/m</a:t>
            </a:r>
            <a:r>
              <a:rPr lang="en-US" sz="1500" b="1" i="1" baseline="30000" dirty="0">
                <a:solidFill>
                  <a:srgbClr val="C00000"/>
                </a:solidFill>
              </a:rPr>
              <a:t>3</a:t>
            </a:r>
            <a:r>
              <a:rPr lang="en-US" sz="1500" b="1" i="1" dirty="0">
                <a:solidFill>
                  <a:srgbClr val="C00000"/>
                </a:solidFill>
              </a:rPr>
              <a:t>)*(9.8 m/s</a:t>
            </a:r>
            <a:r>
              <a:rPr lang="en-US" sz="1500" b="1" i="1" baseline="30000" dirty="0">
                <a:solidFill>
                  <a:srgbClr val="C00000"/>
                </a:solidFill>
              </a:rPr>
              <a:t>2</a:t>
            </a:r>
            <a:r>
              <a:rPr lang="en-US" sz="1500" b="1" i="1" dirty="0">
                <a:solidFill>
                  <a:srgbClr val="C00000"/>
                </a:solidFill>
              </a:rPr>
              <a:t>)*(4,000 m) = 39.2 </a:t>
            </a:r>
            <a:r>
              <a:rPr lang="en-US" sz="1500" b="1" i="1" dirty="0" err="1">
                <a:solidFill>
                  <a:srgbClr val="C00000"/>
                </a:solidFill>
              </a:rPr>
              <a:t>MPa</a:t>
            </a:r>
            <a:r>
              <a:rPr lang="en-US" sz="1500" b="1" i="1" dirty="0">
                <a:solidFill>
                  <a:srgbClr val="C00000"/>
                </a:solidFill>
              </a:rPr>
              <a:t>.  Shift σ</a:t>
            </a:r>
            <a:r>
              <a:rPr lang="en-US" sz="1500" b="1" i="1" baseline="-25000" dirty="0">
                <a:solidFill>
                  <a:srgbClr val="C00000"/>
                </a:solidFill>
              </a:rPr>
              <a:t>1</a:t>
            </a:r>
            <a:r>
              <a:rPr lang="en-US" sz="1500" b="1" i="1" dirty="0">
                <a:solidFill>
                  <a:srgbClr val="C00000"/>
                </a:solidFill>
              </a:rPr>
              <a:t> left by ~39 </a:t>
            </a:r>
            <a:r>
              <a:rPr lang="en-US" sz="1500" b="1" i="1" dirty="0" err="1">
                <a:solidFill>
                  <a:srgbClr val="C00000"/>
                </a:solidFill>
              </a:rPr>
              <a:t>MPa</a:t>
            </a:r>
            <a:r>
              <a:rPr lang="en-US" sz="1500" b="1" i="1" dirty="0">
                <a:solidFill>
                  <a:srgbClr val="C00000"/>
                </a:solidFill>
              </a:rPr>
              <a:t>; Mohr circle with effective σ</a:t>
            </a:r>
            <a:r>
              <a:rPr lang="en-US" sz="1500" b="1" i="1" baseline="-25000" dirty="0">
                <a:solidFill>
                  <a:srgbClr val="C00000"/>
                </a:solidFill>
              </a:rPr>
              <a:t>1 </a:t>
            </a:r>
            <a:r>
              <a:rPr lang="en-US" sz="1500" b="1" i="1" dirty="0">
                <a:solidFill>
                  <a:srgbClr val="C00000"/>
                </a:solidFill>
              </a:rPr>
              <a:t>= 59 </a:t>
            </a:r>
            <a:r>
              <a:rPr lang="en-US" sz="1500" b="1" i="1" dirty="0" err="1">
                <a:solidFill>
                  <a:srgbClr val="C00000"/>
                </a:solidFill>
              </a:rPr>
              <a:t>MPa</a:t>
            </a:r>
            <a:r>
              <a:rPr lang="en-US" sz="1500" b="1" i="1" dirty="0">
                <a:solidFill>
                  <a:srgbClr val="C00000"/>
                </a:solidFill>
              </a:rPr>
              <a:t> will intersect </a:t>
            </a:r>
            <a:r>
              <a:rPr lang="en-US" sz="1500" b="1" i="1" dirty="0" err="1">
                <a:solidFill>
                  <a:srgbClr val="C00000"/>
                </a:solidFill>
              </a:rPr>
              <a:t>Coloumb</a:t>
            </a:r>
            <a:r>
              <a:rPr lang="en-US" sz="1500" b="1" i="1" dirty="0">
                <a:solidFill>
                  <a:srgbClr val="C00000"/>
                </a:solidFill>
              </a:rPr>
              <a:t> failure envelope </a:t>
            </a:r>
            <a:r>
              <a:rPr lang="en-US" sz="1500" b="1" i="1" dirty="0" smtClean="0">
                <a:solidFill>
                  <a:srgbClr val="C00000"/>
                </a:solidFill>
              </a:rPr>
              <a:t>if effective </a:t>
            </a:r>
            <a:r>
              <a:rPr lang="en-US" sz="1500" b="1" i="1" dirty="0">
                <a:solidFill>
                  <a:srgbClr val="C00000"/>
                </a:solidFill>
              </a:rPr>
              <a:t>σ</a:t>
            </a:r>
            <a:r>
              <a:rPr lang="en-US" sz="1500" b="1" i="1" baseline="-25000" dirty="0">
                <a:solidFill>
                  <a:srgbClr val="C00000"/>
                </a:solidFill>
              </a:rPr>
              <a:t>3 </a:t>
            </a:r>
            <a:r>
              <a:rPr lang="en-US" sz="1500" b="1" i="1" dirty="0">
                <a:solidFill>
                  <a:srgbClr val="C00000"/>
                </a:solidFill>
              </a:rPr>
              <a:t>= -5 </a:t>
            </a:r>
            <a:r>
              <a:rPr lang="en-US" sz="1500" b="1" i="1" dirty="0" err="1">
                <a:solidFill>
                  <a:srgbClr val="C00000"/>
                </a:solidFill>
              </a:rPr>
              <a:t>MPa</a:t>
            </a:r>
            <a:r>
              <a:rPr lang="en-US" sz="1500" b="1" i="1" dirty="0">
                <a:solidFill>
                  <a:srgbClr val="C00000"/>
                </a:solidFill>
              </a:rPr>
              <a:t>, so actual σ</a:t>
            </a:r>
            <a:r>
              <a:rPr lang="en-US" sz="1500" b="1" i="1" baseline="-25000" dirty="0">
                <a:solidFill>
                  <a:srgbClr val="C00000"/>
                </a:solidFill>
              </a:rPr>
              <a:t>3 </a:t>
            </a:r>
            <a:r>
              <a:rPr lang="en-US" sz="1500" b="1" i="1" dirty="0">
                <a:solidFill>
                  <a:srgbClr val="C00000"/>
                </a:solidFill>
              </a:rPr>
              <a:t>= 35 </a:t>
            </a:r>
            <a:r>
              <a:rPr lang="en-US" sz="1500" b="1" i="1" dirty="0" err="1">
                <a:solidFill>
                  <a:srgbClr val="C00000"/>
                </a:solidFill>
              </a:rPr>
              <a:t>MPa</a:t>
            </a:r>
            <a:r>
              <a:rPr lang="en-US" sz="1500" b="1" i="1" dirty="0">
                <a:solidFill>
                  <a:srgbClr val="C00000"/>
                </a:solidFill>
              </a:rPr>
              <a:t> (-</a:t>
            </a:r>
            <a:r>
              <a:rPr lang="en-US" sz="1500" b="1" i="1" dirty="0" smtClean="0">
                <a:solidFill>
                  <a:srgbClr val="C00000"/>
                </a:solidFill>
              </a:rPr>
              <a:t>5+39).</a:t>
            </a:r>
            <a:endParaRPr lang="en-US" b="1" i="1" dirty="0"/>
          </a:p>
        </p:txBody>
      </p:sp>
      <p:pic>
        <p:nvPicPr>
          <p:cNvPr id="4" name="Picture 3" descr="mohr_step2.jpg"/>
          <p:cNvPicPr>
            <a:picLocks noChangeAspect="1"/>
          </p:cNvPicPr>
          <p:nvPr/>
        </p:nvPicPr>
        <p:blipFill>
          <a:blip r:embed="rId3" cstate="print"/>
          <a:srcRect l="3599"/>
          <a:stretch>
            <a:fillRect/>
          </a:stretch>
        </p:blipFill>
        <p:spPr>
          <a:xfrm>
            <a:off x="0" y="1298448"/>
            <a:ext cx="3820560" cy="438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1391</Words>
  <Application>Microsoft Macintosh PowerPoint</Application>
  <PresentationFormat>On-screen Show (4:3)</PresentationFormat>
  <Paragraphs>209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koconnell</cp:lastModifiedBy>
  <cp:revision>39</cp:revision>
  <dcterms:created xsi:type="dcterms:W3CDTF">2012-07-11T20:40:49Z</dcterms:created>
  <dcterms:modified xsi:type="dcterms:W3CDTF">2012-07-19T17:24:25Z</dcterms:modified>
</cp:coreProperties>
</file>