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emf" ContentType="image/x-emf"/>
  <Default Extension="mov" ContentType="video/unknown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6"/>
  </p:notesMasterIdLst>
  <p:sldIdLst>
    <p:sldId id="256" r:id="rId2"/>
    <p:sldId id="285" r:id="rId3"/>
    <p:sldId id="263" r:id="rId4"/>
    <p:sldId id="274" r:id="rId5"/>
    <p:sldId id="283" r:id="rId6"/>
    <p:sldId id="297" r:id="rId7"/>
    <p:sldId id="265" r:id="rId8"/>
    <p:sldId id="266" r:id="rId9"/>
    <p:sldId id="289" r:id="rId10"/>
    <p:sldId id="290" r:id="rId11"/>
    <p:sldId id="294" r:id="rId12"/>
    <p:sldId id="291" r:id="rId13"/>
    <p:sldId id="267" r:id="rId14"/>
    <p:sldId id="264" r:id="rId15"/>
    <p:sldId id="280" r:id="rId16"/>
    <p:sldId id="287" r:id="rId17"/>
    <p:sldId id="281" r:id="rId18"/>
    <p:sldId id="288" r:id="rId19"/>
    <p:sldId id="271" r:id="rId20"/>
    <p:sldId id="282" r:id="rId21"/>
    <p:sldId id="293" r:id="rId22"/>
    <p:sldId id="295" r:id="rId23"/>
    <p:sldId id="296" r:id="rId24"/>
    <p:sldId id="279" r:id="rId2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>
    <p:restoredLeft sz="26163" autoAdjust="0"/>
    <p:restoredTop sz="94660"/>
  </p:normalViewPr>
  <p:slideViewPr>
    <p:cSldViewPr snapToGrid="0" snapToObjects="1">
      <p:cViewPr varScale="1">
        <p:scale>
          <a:sx n="101" d="100"/>
          <a:sy n="101" d="100"/>
        </p:scale>
        <p:origin x="-552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notesMaster" Target="notesMasters/notesMaster1.xml"/><Relationship Id="rId27" Type="http://schemas.openxmlformats.org/officeDocument/2006/relationships/printerSettings" Target="printerSettings/printerSettings1.bin"/><Relationship Id="rId28" Type="http://schemas.openxmlformats.org/officeDocument/2006/relationships/presProps" Target="presProps.xml"/><Relationship Id="rId29" Type="http://schemas.openxmlformats.org/officeDocument/2006/relationships/viewProps" Target="viewProps.xml"/><Relationship Id="rId30" Type="http://schemas.openxmlformats.org/officeDocument/2006/relationships/theme" Target="theme/theme1.xml"/><Relationship Id="rId31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2CA0D4-2C96-3B46-8EEC-90C5D41494A0}" type="datetimeFigureOut">
              <a:rPr lang="en-US" smtClean="0"/>
              <a:pPr/>
              <a:t>7/17/12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B9A8FFE-73A0-884B-AC4A-83526C62321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10418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9A8FFE-73A0-884B-AC4A-83526C62321B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From Larson, 1991 Latest pulse</a:t>
            </a:r>
            <a:r>
              <a:rPr lang="en-US" baseline="0" dirty="0" smtClean="0"/>
              <a:t> of Earth: Evidence for a mid-Cretaceous </a:t>
            </a:r>
            <a:r>
              <a:rPr lang="en-US" baseline="0" dirty="0" err="1" smtClean="0"/>
              <a:t>superplume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9A8FFE-73A0-884B-AC4A-83526C62321B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365248"/>
            <a:ext cx="7772400" cy="978408"/>
          </a:xfrm>
        </p:spPr>
        <p:txBody>
          <a:bodyPr vert="horz" lIns="91440" tIns="45720" rIns="91440" bIns="45720" rtlCol="0"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352800"/>
            <a:ext cx="7772400" cy="877824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ts val="300"/>
              </a:spcBef>
              <a:buFontTx/>
              <a:buNone/>
              <a:defRPr sz="2000" kern="1200">
                <a:solidFill>
                  <a:schemeClr val="tx1">
                    <a:tint val="75000"/>
                  </a:schemeClr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1A0C47-018D-4460-B945-BFF7981B6CA6}" type="datetimeFigureOut">
              <a:rPr lang="en-US" smtClean="0"/>
              <a:pPr/>
              <a:t>7/17/12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1F5A0A-F6FC-4FFD-9B49-0DA8697211D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05082" y="969264"/>
            <a:ext cx="3657600" cy="1161288"/>
          </a:xfrm>
        </p:spPr>
        <p:txBody>
          <a:bodyPr anchor="b">
            <a:noAutofit/>
          </a:bodyPr>
          <a:lstStyle>
            <a:lvl1pPr algn="l">
              <a:defRPr sz="3600" b="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63388" y="510988"/>
            <a:ext cx="3657600" cy="5553636"/>
          </a:xfrm>
          <a:solidFill>
            <a:schemeClr val="bg1">
              <a:lumMod val="75000"/>
              <a:lumOff val="25000"/>
            </a:schemeClr>
          </a:solidFill>
          <a:ln w="88900">
            <a:solidFill>
              <a:schemeClr val="tx1"/>
            </a:solidFill>
            <a:miter lim="800000"/>
          </a:ln>
          <a:effectLst>
            <a:outerShdw blurRad="127000" sx="102000" sy="102000" algn="ctr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ts val="2000"/>
              </a:spcBef>
              <a:buFont typeface="Arial" pitchFamily="34" charset="0"/>
              <a:buNone/>
              <a:defRPr sz="22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99853" y="2130552"/>
            <a:ext cx="3657600" cy="3584448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spcBef>
                <a:spcPts val="1000"/>
              </a:spcBef>
              <a:buNone/>
              <a:defRPr sz="18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l" defTabSz="914400" rtl="0" eaLnBrk="1" latinLnBrk="0" hangingPunct="1">
              <a:spcBef>
                <a:spcPts val="2000"/>
              </a:spcBef>
              <a:buFontTx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1A0C47-018D-4460-B945-BFF7981B6CA6}" type="datetimeFigureOut">
              <a:rPr lang="en-US" smtClean="0"/>
              <a:pPr/>
              <a:t>7/17/12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1F5A0A-F6FC-4FFD-9B49-0DA8697211D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151376"/>
            <a:ext cx="7776882" cy="1014984"/>
          </a:xfrm>
        </p:spPr>
        <p:txBody>
          <a:bodyPr anchor="b">
            <a:noAutofit/>
          </a:bodyPr>
          <a:lstStyle>
            <a:lvl1pPr algn="ctr">
              <a:defRPr sz="3600" b="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457199"/>
            <a:ext cx="5486400" cy="3644153"/>
          </a:xfrm>
          <a:solidFill>
            <a:schemeClr val="bg1">
              <a:lumMod val="75000"/>
              <a:lumOff val="25000"/>
            </a:schemeClr>
          </a:solidFill>
          <a:ln w="88900">
            <a:solidFill>
              <a:schemeClr val="tx1"/>
            </a:solidFill>
            <a:miter lim="800000"/>
          </a:ln>
          <a:effectLst>
            <a:outerShdw blurRad="127000" sx="102000" sy="102000" algn="ctr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ts val="2000"/>
              </a:spcBef>
              <a:buFont typeface="Arial" pitchFamily="34" charset="0"/>
              <a:buNone/>
              <a:defRPr sz="22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571" y="5181599"/>
            <a:ext cx="7776882" cy="950259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>
              <a:spcBef>
                <a:spcPts val="300"/>
              </a:spcBef>
              <a:buNone/>
              <a:defRPr sz="18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l" defTabSz="914400" rtl="0" eaLnBrk="1" latinLnBrk="0" hangingPunct="1">
              <a:spcBef>
                <a:spcPts val="2000"/>
              </a:spcBef>
              <a:buFontTx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1A0C47-018D-4460-B945-BFF7981B6CA6}" type="datetimeFigureOut">
              <a:rPr lang="en-US" smtClean="0"/>
              <a:pPr/>
              <a:t>7/17/12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1F5A0A-F6FC-4FFD-9B49-0DA8697211D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orybo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155141"/>
            <a:ext cx="7776882" cy="1013011"/>
          </a:xfrm>
        </p:spPr>
        <p:txBody>
          <a:bodyPr anchor="b">
            <a:noAutofit/>
          </a:bodyPr>
          <a:lstStyle>
            <a:lvl1pPr algn="ctr">
              <a:defRPr sz="3600" b="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5800" y="457200"/>
            <a:ext cx="2331720" cy="1645920"/>
          </a:xfrm>
          <a:solidFill>
            <a:schemeClr val="bg1">
              <a:lumMod val="75000"/>
              <a:lumOff val="25000"/>
            </a:schemeClr>
          </a:solidFill>
          <a:ln w="88900">
            <a:solidFill>
              <a:schemeClr val="tx1"/>
            </a:solidFill>
            <a:miter lim="800000"/>
          </a:ln>
          <a:effectLst>
            <a:outerShdw blurRad="127000" sx="102000" sy="102000" algn="ctr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ts val="2000"/>
              </a:spcBef>
              <a:buFont typeface="Arial" pitchFamily="34" charset="0"/>
              <a:buNone/>
              <a:defRPr sz="22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571" y="5181599"/>
            <a:ext cx="7776882" cy="950259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>
              <a:spcBef>
                <a:spcPts val="300"/>
              </a:spcBef>
              <a:buNone/>
              <a:defRPr sz="18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l" defTabSz="914400" rtl="0" eaLnBrk="1" latinLnBrk="0" hangingPunct="1">
              <a:spcBef>
                <a:spcPts val="2000"/>
              </a:spcBef>
              <a:buFontTx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1A0C47-018D-4460-B945-BFF7981B6CA6}" type="datetimeFigureOut">
              <a:rPr lang="en-US" smtClean="0"/>
              <a:pPr/>
              <a:t>7/17/12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1F5A0A-F6FC-4FFD-9B49-0DA8697211D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idx="13"/>
          </p:nvPr>
        </p:nvSpPr>
        <p:spPr>
          <a:xfrm>
            <a:off x="685800" y="2455433"/>
            <a:ext cx="2331720" cy="1645920"/>
          </a:xfrm>
          <a:solidFill>
            <a:schemeClr val="bg1">
              <a:lumMod val="75000"/>
              <a:lumOff val="25000"/>
            </a:schemeClr>
          </a:solidFill>
          <a:ln w="88900">
            <a:solidFill>
              <a:schemeClr val="tx1"/>
            </a:solidFill>
            <a:miter lim="800000"/>
          </a:ln>
          <a:effectLst>
            <a:outerShdw blurRad="127000" sx="102000" sy="102000" algn="ctr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ts val="2000"/>
              </a:spcBef>
              <a:buFont typeface="Arial" pitchFamily="34" charset="0"/>
              <a:buNone/>
              <a:defRPr sz="22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16" name="Picture Placeholder 2"/>
          <p:cNvSpPr>
            <a:spLocks noGrp="1"/>
          </p:cNvSpPr>
          <p:nvPr>
            <p:ph type="pic" idx="14"/>
          </p:nvPr>
        </p:nvSpPr>
        <p:spPr>
          <a:xfrm>
            <a:off x="3412490" y="457200"/>
            <a:ext cx="2331720" cy="1645920"/>
          </a:xfrm>
          <a:solidFill>
            <a:schemeClr val="bg1">
              <a:lumMod val="75000"/>
              <a:lumOff val="25000"/>
            </a:schemeClr>
          </a:solidFill>
          <a:ln w="88900">
            <a:solidFill>
              <a:schemeClr val="tx1"/>
            </a:solidFill>
            <a:miter lim="800000"/>
          </a:ln>
          <a:effectLst>
            <a:outerShdw blurRad="127000" sx="102000" sy="102000" algn="ctr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ts val="2000"/>
              </a:spcBef>
              <a:buFont typeface="Arial" pitchFamily="34" charset="0"/>
              <a:buNone/>
              <a:defRPr sz="22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17" name="Picture Placeholder 2"/>
          <p:cNvSpPr>
            <a:spLocks noGrp="1"/>
          </p:cNvSpPr>
          <p:nvPr>
            <p:ph type="pic" idx="15"/>
          </p:nvPr>
        </p:nvSpPr>
        <p:spPr>
          <a:xfrm>
            <a:off x="3412490" y="2455433"/>
            <a:ext cx="2331720" cy="1645920"/>
          </a:xfrm>
          <a:solidFill>
            <a:schemeClr val="bg1">
              <a:lumMod val="75000"/>
              <a:lumOff val="25000"/>
            </a:schemeClr>
          </a:solidFill>
          <a:ln w="88900">
            <a:solidFill>
              <a:schemeClr val="tx1"/>
            </a:solidFill>
            <a:miter lim="800000"/>
          </a:ln>
          <a:effectLst>
            <a:outerShdw blurRad="127000" sx="102000" sy="102000" algn="ctr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ts val="2000"/>
              </a:spcBef>
              <a:buFont typeface="Arial" pitchFamily="34" charset="0"/>
              <a:buNone/>
              <a:defRPr sz="22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18" name="Picture Placeholder 2"/>
          <p:cNvSpPr>
            <a:spLocks noGrp="1"/>
          </p:cNvSpPr>
          <p:nvPr>
            <p:ph type="pic" idx="16"/>
          </p:nvPr>
        </p:nvSpPr>
        <p:spPr>
          <a:xfrm>
            <a:off x="6139180" y="457200"/>
            <a:ext cx="2331720" cy="1645920"/>
          </a:xfrm>
          <a:solidFill>
            <a:schemeClr val="bg1">
              <a:lumMod val="75000"/>
              <a:lumOff val="25000"/>
            </a:schemeClr>
          </a:solidFill>
          <a:ln w="88900">
            <a:solidFill>
              <a:schemeClr val="tx1"/>
            </a:solidFill>
            <a:miter lim="800000"/>
          </a:ln>
          <a:effectLst>
            <a:outerShdw blurRad="127000" sx="102000" sy="102000" algn="ctr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ts val="2000"/>
              </a:spcBef>
              <a:buFont typeface="Arial" pitchFamily="34" charset="0"/>
              <a:buNone/>
              <a:defRPr sz="22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19" name="Picture Placeholder 2"/>
          <p:cNvSpPr>
            <a:spLocks noGrp="1"/>
          </p:cNvSpPr>
          <p:nvPr>
            <p:ph type="pic" idx="17"/>
          </p:nvPr>
        </p:nvSpPr>
        <p:spPr>
          <a:xfrm>
            <a:off x="6139180" y="2455433"/>
            <a:ext cx="2331720" cy="1645920"/>
          </a:xfrm>
          <a:solidFill>
            <a:schemeClr val="bg1">
              <a:lumMod val="75000"/>
              <a:lumOff val="25000"/>
            </a:schemeClr>
          </a:solidFill>
          <a:ln w="88900">
            <a:solidFill>
              <a:schemeClr val="tx1"/>
            </a:solidFill>
            <a:miter lim="800000"/>
          </a:ln>
          <a:effectLst>
            <a:outerShdw blurRad="127000" sx="102000" sy="102000" algn="ctr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ts val="2000"/>
              </a:spcBef>
              <a:buFont typeface="Arial" pitchFamily="34" charset="0"/>
              <a:buNone/>
              <a:defRPr sz="22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1A0C47-018D-4460-B945-BFF7981B6CA6}" type="datetimeFigureOut">
              <a:rPr lang="en-US" smtClean="0"/>
              <a:pPr/>
              <a:t>7/17/12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1F5A0A-F6FC-4FFD-9B49-0DA8697211D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62800" y="533400"/>
            <a:ext cx="1600200" cy="55927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533400"/>
            <a:ext cx="6019800" cy="5592763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1A0C47-018D-4460-B945-BFF7981B6CA6}" type="datetimeFigureOut">
              <a:rPr lang="en-US" smtClean="0"/>
              <a:pPr/>
              <a:t>7/17/12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1F5A0A-F6FC-4FFD-9B49-0DA8697211D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869141"/>
            <a:ext cx="7770813" cy="4257022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1A0C47-018D-4460-B945-BFF7981B6CA6}" type="datetimeFigureOut">
              <a:rPr lang="en-US" smtClean="0"/>
              <a:pPr/>
              <a:t>7/17/12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1F5A0A-F6FC-4FFD-9B49-0DA8697211D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267200"/>
            <a:ext cx="7772400" cy="977153"/>
          </a:xfrm>
        </p:spPr>
        <p:txBody>
          <a:bodyPr anchor="b" anchorCtr="0">
            <a:no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799" y="5257800"/>
            <a:ext cx="7770813" cy="874058"/>
          </a:xfrm>
        </p:spPr>
        <p:txBody>
          <a:bodyPr>
            <a:normAutofit/>
          </a:bodyPr>
          <a:lstStyle>
            <a:lvl1pPr marL="0" indent="0" algn="ctr">
              <a:spcBef>
                <a:spcPts val="300"/>
              </a:spcBef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1A0C47-018D-4460-B945-BFF7981B6CA6}" type="datetimeFigureOut">
              <a:rPr lang="en-US" smtClean="0"/>
              <a:pPr/>
              <a:t>7/17/12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1F5A0A-F6FC-4FFD-9B49-0DA8697211D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 rot="21540000">
            <a:off x="2056196" y="424650"/>
            <a:ext cx="5031609" cy="3375800"/>
          </a:xfrm>
          <a:solidFill>
            <a:schemeClr val="bg1">
              <a:lumMod val="75000"/>
              <a:lumOff val="25000"/>
            </a:schemeClr>
          </a:solidFill>
          <a:ln w="88900">
            <a:solidFill>
              <a:schemeClr val="tx1"/>
            </a:solidFill>
            <a:miter lim="800000"/>
          </a:ln>
          <a:effectLst>
            <a:outerShdw blurRad="1270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buFont typeface="Arial" pitchFamily="34" charset="0"/>
              <a:buNone/>
              <a:defRPr/>
            </a:lvl1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990600"/>
            <a:ext cx="7770813" cy="1743075"/>
          </a:xfrm>
        </p:spPr>
        <p:txBody>
          <a:bodyPr vert="horz" lIns="91440" tIns="45720" rIns="91440" bIns="45720" rtlCol="0"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756647"/>
            <a:ext cx="7770813" cy="1281953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ts val="300"/>
              </a:spcBef>
              <a:buFontTx/>
              <a:buNone/>
              <a:defRPr sz="2000" kern="1200">
                <a:solidFill>
                  <a:schemeClr val="tx1">
                    <a:tint val="75000"/>
                  </a:schemeClr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1A0C47-018D-4460-B945-BFF7981B6CA6}" type="datetimeFigureOut">
              <a:rPr lang="en-US" smtClean="0"/>
              <a:pPr/>
              <a:t>7/17/12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1F5A0A-F6FC-4FFD-9B49-0DA8697211D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21023"/>
            <a:ext cx="7770813" cy="14298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760538"/>
            <a:ext cx="3611880" cy="4365625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 marL="2398713" indent="-336550">
              <a:defRPr sz="1800"/>
            </a:lvl8pPr>
            <a:lvl9pPr marL="2398713" indent="-336550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44733" y="1760538"/>
            <a:ext cx="3611880" cy="4365625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 marL="2398713" indent="-336550">
              <a:defRPr sz="1800"/>
            </a:lvl8pPr>
            <a:lvl9pPr marL="2398713" indent="-336550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1A0C47-018D-4460-B945-BFF7981B6CA6}" type="datetimeFigureOut">
              <a:rPr lang="en-US" smtClean="0"/>
              <a:pPr/>
              <a:t>7/17/12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1F5A0A-F6FC-4FFD-9B49-0DA8697211D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21023"/>
            <a:ext cx="7770813" cy="1429871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1550895"/>
            <a:ext cx="3611880" cy="614082"/>
          </a:xfrm>
        </p:spPr>
        <p:txBody>
          <a:bodyPr anchor="b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2438400"/>
            <a:ext cx="3611880" cy="3687762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 marL="2398713" indent="-336550">
              <a:defRPr sz="1600"/>
            </a:lvl8pPr>
            <a:lvl9pPr marL="2398713" indent="-336550"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45526" y="1550895"/>
            <a:ext cx="3611880" cy="614082"/>
          </a:xfrm>
        </p:spPr>
        <p:txBody>
          <a:bodyPr anchor="b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45526" y="2438400"/>
            <a:ext cx="3611880" cy="3687762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 marL="2398713" indent="-336550">
              <a:defRPr sz="1600"/>
            </a:lvl8pPr>
            <a:lvl9pPr marL="2398713" indent="-336550"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1A0C47-018D-4460-B945-BFF7981B6CA6}" type="datetimeFigureOut">
              <a:rPr lang="en-US" smtClean="0"/>
              <a:pPr/>
              <a:t>7/17/12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1F5A0A-F6FC-4FFD-9B49-0DA8697211D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86205" y="2191871"/>
            <a:ext cx="3429000" cy="1588"/>
          </a:xfrm>
          <a:prstGeom prst="line">
            <a:avLst/>
          </a:prstGeom>
          <a:ln>
            <a:solidFill>
              <a:srgbClr val="FFFFFF">
                <a:alpha val="4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4936966" y="2191871"/>
            <a:ext cx="3429000" cy="1588"/>
          </a:xfrm>
          <a:prstGeom prst="line">
            <a:avLst/>
          </a:prstGeom>
          <a:ln>
            <a:solidFill>
              <a:srgbClr val="FFFFFF">
                <a:alpha val="4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1A0C47-018D-4460-B945-BFF7981B6CA6}" type="datetimeFigureOut">
              <a:rPr lang="en-US" smtClean="0"/>
              <a:pPr/>
              <a:t>7/17/12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1F5A0A-F6FC-4FFD-9B49-0DA8697211D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1A0C47-018D-4460-B945-BFF7981B6CA6}" type="datetimeFigureOut">
              <a:rPr lang="en-US" smtClean="0"/>
              <a:pPr/>
              <a:t>7/17/12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1F5A0A-F6FC-4FFD-9B49-0DA8697211D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8905" y="971550"/>
            <a:ext cx="3657600" cy="1162050"/>
          </a:xfrm>
        </p:spPr>
        <p:txBody>
          <a:bodyPr anchor="b">
            <a:no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457200"/>
            <a:ext cx="3657600" cy="5668963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 marL="2398713" indent="-336550">
              <a:defRPr sz="1800"/>
            </a:lvl8pPr>
            <a:lvl9pPr marL="2398713" indent="-336550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8905" y="2133601"/>
            <a:ext cx="3657600" cy="3581400"/>
          </a:xfrm>
        </p:spPr>
        <p:txBody>
          <a:bodyPr>
            <a:normAutofit/>
          </a:bodyPr>
          <a:lstStyle>
            <a:lvl1pPr marL="0" indent="0">
              <a:spcBef>
                <a:spcPts val="10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1A0C47-018D-4460-B945-BFF7981B6CA6}" type="datetimeFigureOut">
              <a:rPr lang="en-US" smtClean="0"/>
              <a:pPr/>
              <a:t>7/17/12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1F5A0A-F6FC-4FFD-9B49-0DA8697211D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theme" Target="../theme/theme1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0" y="121023"/>
            <a:ext cx="7770813" cy="1429871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1752600"/>
            <a:ext cx="7770813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620435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effectLst>
                  <a:outerShdw blurRad="50800" dist="38100" dir="5400000" sx="101000" sy="101000" algn="t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651A0C47-018D-4460-B945-BFF7981B6CA6}" type="datetimeFigureOut">
              <a:rPr lang="en-US" smtClean="0"/>
              <a:pPr/>
              <a:t>7/17/12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05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effectLst>
                  <a:outerShdw blurRad="50800" dist="38100" dir="5400000" sx="101000" sy="101000" algn="t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229100" y="6356350"/>
            <a:ext cx="685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effectLst>
                  <a:outerShdw blurRad="50800" dist="38100" dir="5400000" sx="101000" sy="101000" algn="t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9C1F5A0A-F6FC-4FFD-9B49-0DA8697211D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</p:sldLayoutIdLst>
  <p:txStyles>
    <p:titleStyle>
      <a:lvl1pPr algn="ctr" defTabSz="914400" rtl="0" eaLnBrk="1" latinLnBrk="0" hangingPunct="1">
        <a:spcBef>
          <a:spcPct val="0"/>
        </a:spcBef>
        <a:buNone/>
        <a:defRPr sz="4800" kern="120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2000"/>
        </a:spcBef>
        <a:buFontTx/>
        <a:buBlip>
          <a:blip r:embed="rId16"/>
        </a:buBlip>
        <a:defRPr sz="2400" kern="120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+mn-ea"/>
          <a:cs typeface="+mn-cs"/>
        </a:defRPr>
      </a:lvl1pPr>
      <a:lvl2pPr marL="685800" indent="-336550" algn="l" defTabSz="914400" rtl="0" eaLnBrk="1" latinLnBrk="0" hangingPunct="1">
        <a:spcBef>
          <a:spcPts val="600"/>
        </a:spcBef>
        <a:buFontTx/>
        <a:buBlip>
          <a:blip r:embed="rId16"/>
        </a:buBlip>
        <a:defRPr sz="2000" kern="120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+mn-ea"/>
          <a:cs typeface="+mn-cs"/>
        </a:defRPr>
      </a:lvl2pPr>
      <a:lvl3pPr marL="1035050" indent="-349250" algn="l" defTabSz="914400" rtl="0" eaLnBrk="1" latinLnBrk="0" hangingPunct="1">
        <a:spcBef>
          <a:spcPts val="600"/>
        </a:spcBef>
        <a:buFontTx/>
        <a:buBlip>
          <a:blip r:embed="rId16"/>
        </a:buBlip>
        <a:defRPr sz="1800" kern="120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+mn-ea"/>
          <a:cs typeface="+mn-cs"/>
        </a:defRPr>
      </a:lvl3pPr>
      <a:lvl4pPr marL="1371600" indent="-336550" algn="l" defTabSz="914400" rtl="0" eaLnBrk="1" latinLnBrk="0" hangingPunct="1">
        <a:spcBef>
          <a:spcPts val="600"/>
        </a:spcBef>
        <a:buFontTx/>
        <a:buBlip>
          <a:blip r:embed="rId16"/>
        </a:buBlip>
        <a:defRPr sz="1800" kern="120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+mn-ea"/>
          <a:cs typeface="+mn-cs"/>
        </a:defRPr>
      </a:lvl4pPr>
      <a:lvl5pPr marL="1720850" indent="-349250" algn="l" defTabSz="914400" rtl="0" eaLnBrk="1" latinLnBrk="0" hangingPunct="1">
        <a:spcBef>
          <a:spcPts val="600"/>
        </a:spcBef>
        <a:buFontTx/>
        <a:buBlip>
          <a:blip r:embed="rId16"/>
        </a:buBlip>
        <a:defRPr sz="1800" kern="120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+mn-ea"/>
          <a:cs typeface="+mn-cs"/>
        </a:defRPr>
      </a:lvl5pPr>
      <a:lvl6pPr marL="2055813" indent="-336550" algn="l" defTabSz="914400" rtl="0" eaLnBrk="1" latinLnBrk="0" hangingPunct="1">
        <a:spcBef>
          <a:spcPct val="20000"/>
        </a:spcBef>
        <a:buFontTx/>
        <a:buBlip>
          <a:blip r:embed="rId16"/>
        </a:buBlip>
        <a:defRPr lang="en-US" sz="1800" kern="1200" dirty="0" smtClean="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+mn-ea"/>
          <a:cs typeface="+mn-cs"/>
        </a:defRPr>
      </a:lvl6pPr>
      <a:lvl7pPr marL="2398713" indent="-336550" algn="l" defTabSz="914400" rtl="0" eaLnBrk="1" latinLnBrk="0" hangingPunct="1">
        <a:spcBef>
          <a:spcPct val="20000"/>
        </a:spcBef>
        <a:buFontTx/>
        <a:buBlip>
          <a:blip r:embed="rId16"/>
        </a:buBlip>
        <a:defRPr lang="en-US" sz="1800" kern="1200" dirty="0" smtClean="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+mn-ea"/>
          <a:cs typeface="+mn-cs"/>
        </a:defRPr>
      </a:lvl7pPr>
      <a:lvl8pPr marL="2743200" indent="-336550" algn="l" defTabSz="914400" rtl="0" eaLnBrk="1" latinLnBrk="0" hangingPunct="1">
        <a:spcBef>
          <a:spcPct val="20000"/>
        </a:spcBef>
        <a:buFontTx/>
        <a:buBlip>
          <a:blip r:embed="rId16"/>
        </a:buBlip>
        <a:defRPr lang="en-US" sz="1800" kern="1200" dirty="0" smtClean="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+mn-ea"/>
          <a:cs typeface="+mn-cs"/>
        </a:defRPr>
      </a:lvl8pPr>
      <a:lvl9pPr marL="3087688" indent="-336550" algn="l" defTabSz="914400" rtl="0" eaLnBrk="1" latinLnBrk="0" hangingPunct="1">
        <a:spcBef>
          <a:spcPct val="20000"/>
        </a:spcBef>
        <a:buFontTx/>
        <a:buBlip>
          <a:blip r:embed="rId16"/>
        </a:buBlip>
        <a:defRPr lang="en-US" sz="1800" kern="1200" dirty="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jpeg"/><Relationship Id="rId3" Type="http://schemas.openxmlformats.org/officeDocument/2006/relationships/image" Target="../media/image11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4.png"/><Relationship Id="rId3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4.png"/><Relationship Id="rId3" Type="http://schemas.openxmlformats.org/officeDocument/2006/relationships/image" Target="../media/image15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4.png"/><Relationship Id="rId3" Type="http://schemas.openxmlformats.org/officeDocument/2006/relationships/image" Target="../media/image15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4.png"/><Relationship Id="rId3" Type="http://schemas.openxmlformats.org/officeDocument/2006/relationships/image" Target="../media/image13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emf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6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7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4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5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4" Type="http://schemas.openxmlformats.org/officeDocument/2006/relationships/image" Target="../media/image6.png"/><Relationship Id="rId1" Type="http://schemas.microsoft.com/office/2007/relationships/media" Target="../media/media1.mov"/><Relationship Id="rId2" Type="http://schemas.openxmlformats.org/officeDocument/2006/relationships/video" Target="../media/media1.mov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Relationship Id="rId3" Type="http://schemas.openxmlformats.org/officeDocument/2006/relationships/image" Target="../media/image9.em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8.png"/><Relationship Id="rId3" Type="http://schemas.openxmlformats.org/officeDocument/2006/relationships/image" Target="../media/image9.em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072974"/>
            <a:ext cx="7772400" cy="2522503"/>
          </a:xfrm>
        </p:spPr>
        <p:txBody>
          <a:bodyPr/>
          <a:lstStyle/>
          <a:p>
            <a:r>
              <a:rPr lang="en-US" smtClean="0"/>
              <a:t>Magnetic reversals and </a:t>
            </a:r>
            <a:r>
              <a:rPr lang="en-US" dirty="0" err="1" smtClean="0"/>
              <a:t>superplumes</a:t>
            </a:r>
            <a:r>
              <a:rPr lang="en-US" dirty="0" smtClean="0"/>
              <a:t>: </a:t>
            </a:r>
            <a:br>
              <a:rPr lang="en-US" dirty="0" smtClean="0"/>
            </a:br>
            <a:r>
              <a:rPr lang="en-US" dirty="0" smtClean="0"/>
              <a:t>is </a:t>
            </a:r>
            <a:r>
              <a:rPr lang="en-US" dirty="0"/>
              <a:t>there a connection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685800" y="4710441"/>
            <a:ext cx="7772400" cy="1486530"/>
          </a:xfrm>
        </p:spPr>
        <p:txBody>
          <a:bodyPr>
            <a:noAutofit/>
          </a:bodyPr>
          <a:lstStyle/>
          <a:p>
            <a:r>
              <a:rPr lang="en-US" sz="2400" dirty="0" smtClean="0"/>
              <a:t>Emily Peterman</a:t>
            </a:r>
          </a:p>
          <a:p>
            <a:r>
              <a:rPr lang="en-US" sz="2400" dirty="0" smtClean="0"/>
              <a:t>Bowdoin College</a:t>
            </a:r>
          </a:p>
          <a:p>
            <a:r>
              <a:rPr lang="en-US" sz="2400" dirty="0" smtClean="0"/>
              <a:t>July 2012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6344160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121023"/>
            <a:ext cx="3111112" cy="6400079"/>
          </a:xfrm>
        </p:spPr>
        <p:txBody>
          <a:bodyPr/>
          <a:lstStyle/>
          <a:p>
            <a:r>
              <a:rPr lang="en-US" dirty="0" smtClean="0"/>
              <a:t>Analyzing </a:t>
            </a:r>
            <a:r>
              <a:rPr lang="en-US" smtClean="0"/>
              <a:t>figures in </a:t>
            </a:r>
            <a:r>
              <a:rPr lang="en-US" dirty="0" smtClean="0"/>
              <a:t>groups</a:t>
            </a:r>
            <a:endParaRPr lang="en-US" dirty="0"/>
          </a:p>
        </p:txBody>
      </p:sp>
      <p:pic>
        <p:nvPicPr>
          <p:cNvPr id="4" name="Picture 3" descr="2850km.jpg"/>
          <p:cNvPicPr>
            <a:picLocks noChangeAspect="1"/>
          </p:cNvPicPr>
          <p:nvPr/>
        </p:nvPicPr>
        <p:blipFill>
          <a:blip r:embed="rId2"/>
          <a:srcRect t="20328" b="3783"/>
          <a:stretch>
            <a:fillRect/>
          </a:stretch>
        </p:blipFill>
        <p:spPr>
          <a:xfrm>
            <a:off x="3876596" y="650557"/>
            <a:ext cx="5143500" cy="520449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21023"/>
            <a:ext cx="8173600" cy="1429871"/>
          </a:xfrm>
        </p:spPr>
        <p:txBody>
          <a:bodyPr>
            <a:noAutofit/>
          </a:bodyPr>
          <a:lstStyle/>
          <a:p>
            <a:pPr algn="l"/>
            <a:r>
              <a:rPr lang="en-US" sz="2600" dirty="0" smtClean="0"/>
              <a:t>1) Students present findings and questions that came up </a:t>
            </a:r>
            <a:br>
              <a:rPr lang="en-US" sz="2600" dirty="0" smtClean="0"/>
            </a:br>
            <a:r>
              <a:rPr lang="en-US" sz="2600" dirty="0" smtClean="0"/>
              <a:t>2) Discuss the relationship between the two figures </a:t>
            </a:r>
            <a:endParaRPr lang="en-US" sz="2600" dirty="0"/>
          </a:p>
        </p:txBody>
      </p:sp>
      <p:pic>
        <p:nvPicPr>
          <p:cNvPr id="3" name="Picture 2" descr="500km.jpg"/>
          <p:cNvPicPr>
            <a:picLocks noChangeAspect="1"/>
          </p:cNvPicPr>
          <p:nvPr/>
        </p:nvPicPr>
        <p:blipFill>
          <a:blip r:embed="rId2"/>
          <a:srcRect t="19424"/>
          <a:stretch>
            <a:fillRect/>
          </a:stretch>
        </p:blipFill>
        <p:spPr>
          <a:xfrm>
            <a:off x="4626265" y="1733546"/>
            <a:ext cx="3991286" cy="4288022"/>
          </a:xfrm>
          <a:prstGeom prst="rect">
            <a:avLst/>
          </a:prstGeom>
        </p:spPr>
      </p:pic>
      <p:pic>
        <p:nvPicPr>
          <p:cNvPr id="4" name="Picture 3" descr="2850km.jpg"/>
          <p:cNvPicPr>
            <a:picLocks noChangeAspect="1"/>
          </p:cNvPicPr>
          <p:nvPr/>
        </p:nvPicPr>
        <p:blipFill>
          <a:blip r:embed="rId3"/>
          <a:srcRect t="20328" b="3783"/>
          <a:stretch>
            <a:fillRect/>
          </a:stretch>
        </p:blipFill>
        <p:spPr>
          <a:xfrm>
            <a:off x="323968" y="1733546"/>
            <a:ext cx="4042890" cy="409083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Quick draw to assess understanding &amp; synthesis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Given these two figures and what you know about the Earth’s internal layering, draw a schematic cross-section through the Earth from the north to the south poles</a:t>
            </a:r>
          </a:p>
          <a:p>
            <a:r>
              <a:rPr lang="en-US" dirty="0" smtClean="0"/>
              <a:t>Include the major </a:t>
            </a:r>
            <a:r>
              <a:rPr lang="en-US" dirty="0" err="1" smtClean="0"/>
              <a:t>discontinuites</a:t>
            </a:r>
            <a:endParaRPr lang="en-US" dirty="0" smtClean="0"/>
          </a:p>
          <a:p>
            <a:r>
              <a:rPr lang="en-US" dirty="0" smtClean="0"/>
              <a:t>Draw as close to scale as you can</a:t>
            </a:r>
          </a:p>
          <a:p>
            <a:r>
              <a:rPr lang="en-US" dirty="0" smtClean="0"/>
              <a:t>Where appropriate, draw arrows to indicate relative motion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6933" y="0"/>
            <a:ext cx="6707067" cy="6858000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39392" y="121023"/>
            <a:ext cx="2297541" cy="2992377"/>
          </a:xfrm>
        </p:spPr>
        <p:txBody>
          <a:bodyPr>
            <a:normAutofit/>
          </a:bodyPr>
          <a:lstStyle/>
          <a:p>
            <a:pPr algn="l"/>
            <a:r>
              <a:rPr lang="en-US" sz="2400" dirty="0" smtClean="0"/>
              <a:t>They should get something that approximates this</a:t>
            </a:r>
            <a:endParaRPr lang="en-US" sz="2400" dirty="0"/>
          </a:p>
        </p:txBody>
      </p:sp>
      <p:sp>
        <p:nvSpPr>
          <p:cNvPr id="4" name="Right Arrow 3"/>
          <p:cNvSpPr/>
          <p:nvPr/>
        </p:nvSpPr>
        <p:spPr>
          <a:xfrm rot="993134">
            <a:off x="1022248" y="2230495"/>
            <a:ext cx="1703731" cy="882904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2"/>
          <p:cNvSpPr txBox="1">
            <a:spLocks/>
          </p:cNvSpPr>
          <p:nvPr/>
        </p:nvSpPr>
        <p:spPr>
          <a:xfrm>
            <a:off x="139392" y="3865623"/>
            <a:ext cx="2297541" cy="2992377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Sometimes, they need a little help </a:t>
            </a:r>
            <a:r>
              <a:rPr lang="en-US" sz="2400" dirty="0" smtClean="0"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rPr>
              <a:t>with synthesis…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50800" dist="50800" dir="5400000" sx="101000" sy="101000" algn="t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07274" y="0"/>
            <a:ext cx="5972254" cy="6832663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25258" y="121023"/>
            <a:ext cx="2482017" cy="5610112"/>
          </a:xfrm>
        </p:spPr>
        <p:txBody>
          <a:bodyPr>
            <a:normAutofit/>
          </a:bodyPr>
          <a:lstStyle/>
          <a:p>
            <a:r>
              <a:rPr lang="en-US" sz="3000" dirty="0" smtClean="0"/>
              <a:t>Dataset 3: </a:t>
            </a:r>
            <a:br>
              <a:rPr lang="en-US" sz="3000" dirty="0" smtClean="0"/>
            </a:br>
            <a:r>
              <a:rPr lang="en-US" sz="3000" dirty="0" smtClean="0"/>
              <a:t> </a:t>
            </a:r>
            <a:br>
              <a:rPr lang="en-US" sz="3000" dirty="0" smtClean="0"/>
            </a:br>
            <a:r>
              <a:rPr lang="en-US" sz="3000" dirty="0" smtClean="0"/>
              <a:t>volume of </a:t>
            </a:r>
            <a:br>
              <a:rPr lang="en-US" sz="3000" dirty="0" smtClean="0"/>
            </a:br>
            <a:r>
              <a:rPr lang="en-US" sz="3000" dirty="0" smtClean="0"/>
              <a:t>oceanic plateau </a:t>
            </a:r>
            <a:br>
              <a:rPr lang="en-US" sz="3000" dirty="0" smtClean="0"/>
            </a:br>
            <a:r>
              <a:rPr lang="en-US" sz="3000" dirty="0" smtClean="0"/>
              <a:t/>
            </a:r>
            <a:br>
              <a:rPr lang="en-US" sz="3000" dirty="0" smtClean="0"/>
            </a:br>
            <a:r>
              <a:rPr lang="en-US" sz="3000" dirty="0" smtClean="0"/>
              <a:t>(version 1)</a:t>
            </a:r>
            <a:endParaRPr lang="en-US" sz="3000" dirty="0"/>
          </a:p>
        </p:txBody>
      </p:sp>
      <p:sp>
        <p:nvSpPr>
          <p:cNvPr id="4" name="TextBox 3"/>
          <p:cNvSpPr txBox="1"/>
          <p:nvPr/>
        </p:nvSpPr>
        <p:spPr>
          <a:xfrm>
            <a:off x="325258" y="6275687"/>
            <a:ext cx="14665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Larson, 1991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2-07-14 at 1.42.39 PM.png"/>
          <p:cNvPicPr>
            <a:picLocks noChangeAspect="1"/>
          </p:cNvPicPr>
          <p:nvPr/>
        </p:nvPicPr>
        <p:blipFill>
          <a:blip r:embed="rId2"/>
          <a:srcRect l="58964"/>
          <a:stretch>
            <a:fillRect/>
          </a:stretch>
        </p:blipFill>
        <p:spPr>
          <a:xfrm rot="16200000">
            <a:off x="3019287" y="483247"/>
            <a:ext cx="3093086" cy="862365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4000" y="191146"/>
            <a:ext cx="5948055" cy="289001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793248" y="2879201"/>
            <a:ext cx="19351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Coffin et al., 2006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601582" y="6341620"/>
            <a:ext cx="3023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0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8388172" y="6341620"/>
            <a:ext cx="5376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150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3170154" y="6341620"/>
            <a:ext cx="4200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50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5674971" y="6341620"/>
            <a:ext cx="5376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100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4099478" y="6449794"/>
            <a:ext cx="12464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Time (Ma)</a:t>
            </a:r>
            <a:endParaRPr lang="en-US" dirty="0"/>
          </a:p>
        </p:txBody>
      </p:sp>
      <p:sp>
        <p:nvSpPr>
          <p:cNvPr id="14" name="Title 2"/>
          <p:cNvSpPr txBox="1">
            <a:spLocks/>
          </p:cNvSpPr>
          <p:nvPr/>
        </p:nvSpPr>
        <p:spPr>
          <a:xfrm>
            <a:off x="6212649" y="74145"/>
            <a:ext cx="2931352" cy="2466142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Dataset</a:t>
            </a:r>
            <a:r>
              <a:rPr kumimoji="0" lang="en-US" sz="3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3</a:t>
            </a:r>
            <a:r>
              <a:rPr kumimoji="0" lang="en-US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: </a:t>
            </a:r>
            <a:br>
              <a:rPr kumimoji="0" lang="en-US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volume of </a:t>
            </a:r>
            <a:br>
              <a:rPr kumimoji="0" lang="en-US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oceanic plateau (version 2)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50800" dist="50800" dir="5400000" sx="101000" sy="101000" algn="t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2-07-14 at 1.42.39 PM.png"/>
          <p:cNvPicPr>
            <a:picLocks noChangeAspect="1"/>
          </p:cNvPicPr>
          <p:nvPr/>
        </p:nvPicPr>
        <p:blipFill>
          <a:blip r:embed="rId2"/>
          <a:srcRect l="58964"/>
          <a:stretch>
            <a:fillRect/>
          </a:stretch>
        </p:blipFill>
        <p:spPr>
          <a:xfrm rot="16200000">
            <a:off x="3019287" y="483247"/>
            <a:ext cx="3093086" cy="862365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4000" y="191146"/>
            <a:ext cx="5948055" cy="289001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793248" y="2879201"/>
            <a:ext cx="19351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Coffin et al., 2006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601582" y="6341620"/>
            <a:ext cx="3023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0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8388172" y="6341620"/>
            <a:ext cx="5376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150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3170154" y="6341620"/>
            <a:ext cx="4200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50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5674971" y="6341620"/>
            <a:ext cx="5376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100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4099478" y="6449794"/>
            <a:ext cx="12464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Time (Ma)</a:t>
            </a:r>
            <a:endParaRPr lang="en-US" dirty="0"/>
          </a:p>
        </p:txBody>
      </p:sp>
      <p:sp>
        <p:nvSpPr>
          <p:cNvPr id="14" name="Title 2"/>
          <p:cNvSpPr txBox="1">
            <a:spLocks/>
          </p:cNvSpPr>
          <p:nvPr/>
        </p:nvSpPr>
        <p:spPr>
          <a:xfrm>
            <a:off x="6212649" y="74145"/>
            <a:ext cx="2931352" cy="2466142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Dataset 3: </a:t>
            </a:r>
            <a:br>
              <a:rPr kumimoji="0" lang="en-US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volume of </a:t>
            </a:r>
            <a:br>
              <a:rPr kumimoji="0" lang="en-US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oceanic plateau (version 2)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50800" dist="50800" dir="5400000" sx="101000" sy="101000" algn="t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1" name="Right Arrow 10"/>
          <p:cNvSpPr/>
          <p:nvPr/>
        </p:nvSpPr>
        <p:spPr>
          <a:xfrm>
            <a:off x="3170154" y="3485150"/>
            <a:ext cx="1832619" cy="449197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2-07-14 at 1.42.39 PM.png"/>
          <p:cNvPicPr>
            <a:picLocks noChangeAspect="1"/>
          </p:cNvPicPr>
          <p:nvPr/>
        </p:nvPicPr>
        <p:blipFill>
          <a:blip r:embed="rId2"/>
          <a:srcRect l="58964"/>
          <a:stretch>
            <a:fillRect/>
          </a:stretch>
        </p:blipFill>
        <p:spPr>
          <a:xfrm rot="16200000">
            <a:off x="3019287" y="483247"/>
            <a:ext cx="3093086" cy="862365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4000" y="191146"/>
            <a:ext cx="5948055" cy="289001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793248" y="2879201"/>
            <a:ext cx="19351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Coffin et al., 2006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601582" y="6341620"/>
            <a:ext cx="3023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0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8388172" y="6341620"/>
            <a:ext cx="5376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150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3170154" y="6341620"/>
            <a:ext cx="4200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50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5674971" y="6341620"/>
            <a:ext cx="5376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100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4924315" y="3563439"/>
            <a:ext cx="2099314" cy="466486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5076715" y="3482596"/>
            <a:ext cx="2099314" cy="27521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4099478" y="6449794"/>
            <a:ext cx="12464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Time (Ma)</a:t>
            </a:r>
            <a:endParaRPr lang="en-US" dirty="0"/>
          </a:p>
        </p:txBody>
      </p:sp>
      <p:sp>
        <p:nvSpPr>
          <p:cNvPr id="14" name="Title 2"/>
          <p:cNvSpPr txBox="1">
            <a:spLocks/>
          </p:cNvSpPr>
          <p:nvPr/>
        </p:nvSpPr>
        <p:spPr>
          <a:xfrm>
            <a:off x="6212649" y="74145"/>
            <a:ext cx="2931352" cy="2466142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Dataset</a:t>
            </a:r>
            <a:r>
              <a:rPr kumimoji="0" lang="en-US" sz="3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3</a:t>
            </a:r>
            <a:r>
              <a:rPr kumimoji="0" lang="en-US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: </a:t>
            </a:r>
            <a:br>
              <a:rPr kumimoji="0" lang="en-US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volume of </a:t>
            </a:r>
            <a:br>
              <a:rPr kumimoji="0" lang="en-US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oceanic plateau (version 2)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50800" dist="50800" dir="5400000" sx="101000" sy="101000" algn="t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138747" y="12593"/>
            <a:ext cx="4936050" cy="1429871"/>
          </a:xfrm>
        </p:spPr>
        <p:txBody>
          <a:bodyPr>
            <a:noAutofit/>
          </a:bodyPr>
          <a:lstStyle/>
          <a:p>
            <a:pPr algn="l"/>
            <a:r>
              <a:rPr lang="en-US" sz="3000" dirty="0" smtClean="0"/>
              <a:t>Advantages (and challenges) of different dataset 2 versions</a:t>
            </a:r>
            <a:endParaRPr lang="en-US" sz="3000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>
          <a:xfrm>
            <a:off x="685800" y="3312639"/>
            <a:ext cx="3611880" cy="3177484"/>
          </a:xfrm>
        </p:spPr>
        <p:txBody>
          <a:bodyPr>
            <a:normAutofit/>
          </a:bodyPr>
          <a:lstStyle/>
          <a:p>
            <a:r>
              <a:rPr lang="en-US" dirty="0" smtClean="0"/>
              <a:t>More recent</a:t>
            </a:r>
          </a:p>
          <a:p>
            <a:r>
              <a:rPr lang="en-US" dirty="0" smtClean="0"/>
              <a:t>Corrected for subduction</a:t>
            </a:r>
          </a:p>
          <a:p>
            <a:r>
              <a:rPr lang="en-US" dirty="0" smtClean="0"/>
              <a:t>Includes MOR and LIP</a:t>
            </a:r>
          </a:p>
          <a:p>
            <a:r>
              <a:rPr lang="en-US" dirty="0" smtClean="0"/>
              <a:t>Can lead to a more sophisticated conversation 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>
          <a:xfrm>
            <a:off x="4844732" y="4478250"/>
            <a:ext cx="4144387" cy="2379749"/>
          </a:xfrm>
        </p:spPr>
        <p:txBody>
          <a:bodyPr>
            <a:normAutofit/>
          </a:bodyPr>
          <a:lstStyle/>
          <a:p>
            <a:r>
              <a:rPr lang="en-US" dirty="0" smtClean="0"/>
              <a:t>They plot data</a:t>
            </a:r>
          </a:p>
          <a:p>
            <a:r>
              <a:rPr lang="en-US" dirty="0" smtClean="0"/>
              <a:t>Older &amp; not corrected</a:t>
            </a:r>
          </a:p>
          <a:p>
            <a:r>
              <a:rPr lang="en-US" dirty="0" smtClean="0"/>
              <a:t>Good to show what we knew vs. know now (precision)</a:t>
            </a:r>
            <a:endParaRPr lang="en-US" dirty="0"/>
          </a:p>
        </p:txBody>
      </p:sp>
      <p:pic>
        <p:nvPicPr>
          <p:cNvPr id="4" name="Picture 3" descr="Screen shot 2012-07-14 at 1.42.39 PM.png"/>
          <p:cNvPicPr>
            <a:picLocks noChangeAspect="1"/>
          </p:cNvPicPr>
          <p:nvPr/>
        </p:nvPicPr>
        <p:blipFill>
          <a:blip r:embed="rId2"/>
          <a:srcRect l="58964"/>
          <a:stretch>
            <a:fillRect/>
          </a:stretch>
        </p:blipFill>
        <p:spPr>
          <a:xfrm rot="16200000">
            <a:off x="1673306" y="-205685"/>
            <a:ext cx="1708819" cy="476426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74797" y="0"/>
            <a:ext cx="3914323" cy="447825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 smtClean="0"/>
              <a:t>Discussion questions that lead to hypothesis development, data evaluation and final wrap-up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data did you use?</a:t>
            </a:r>
          </a:p>
          <a:p>
            <a:r>
              <a:rPr lang="en-US" dirty="0" smtClean="0"/>
              <a:t>What are the strengths of each dataset?</a:t>
            </a:r>
          </a:p>
          <a:p>
            <a:r>
              <a:rPr lang="en-US" dirty="0" smtClean="0"/>
              <a:t>What are the limitations of each dataset?</a:t>
            </a:r>
          </a:p>
          <a:p>
            <a:r>
              <a:rPr lang="en-US" dirty="0" smtClean="0"/>
              <a:t>Can your hypothesis be tested elsewhere (geographically or in the geologic record)? </a:t>
            </a:r>
          </a:p>
          <a:p>
            <a:r>
              <a:rPr lang="en-US" dirty="0" smtClean="0"/>
              <a:t>What other data would you like to have to evaluate your hypothesis?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637816" y="3563439"/>
            <a:ext cx="5221584" cy="3134683"/>
          </a:xfrm>
          <a:prstGeom prst="rect">
            <a:avLst/>
          </a:prstGeom>
          <a:solidFill>
            <a:srgbClr val="FFFFFF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5258" y="121023"/>
            <a:ext cx="8534142" cy="1429871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Context of exercise within course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386501"/>
            <a:ext cx="7646660" cy="5311621"/>
          </a:xfrm>
        </p:spPr>
        <p:txBody>
          <a:bodyPr>
            <a:normAutofit/>
          </a:bodyPr>
          <a:lstStyle/>
          <a:p>
            <a:r>
              <a:rPr lang="en-US" dirty="0" smtClean="0"/>
              <a:t>Taught in week 2 or 3 of Plate Tectonics</a:t>
            </a:r>
          </a:p>
          <a:p>
            <a:r>
              <a:rPr lang="en-US" dirty="0" smtClean="0"/>
              <a:t>Course is T-Th, 85 min blocks + 3 hr lab </a:t>
            </a:r>
          </a:p>
          <a:p>
            <a:r>
              <a:rPr lang="en-US" dirty="0" smtClean="0"/>
              <a:t>Exercise developed in response to student curiosity about how/why magnetic field reverses</a:t>
            </a:r>
          </a:p>
          <a:p>
            <a:r>
              <a:rPr lang="en-US" dirty="0" smtClean="0"/>
              <a:t>Students present </a:t>
            </a:r>
            <a:br>
              <a:rPr lang="en-US" dirty="0" smtClean="0"/>
            </a:br>
            <a:r>
              <a:rPr lang="en-US" dirty="0" err="1" smtClean="0"/>
              <a:t>Glatzmaier</a:t>
            </a:r>
            <a:r>
              <a:rPr lang="en-US" dirty="0" smtClean="0"/>
              <a:t> &amp; </a:t>
            </a:r>
            <a:br>
              <a:rPr lang="en-US" dirty="0" smtClean="0"/>
            </a:br>
            <a:r>
              <a:rPr lang="en-US" dirty="0" smtClean="0"/>
              <a:t>Olson (2005) on </a:t>
            </a:r>
            <a:br>
              <a:rPr lang="en-US" dirty="0" smtClean="0"/>
            </a:br>
            <a:r>
              <a:rPr lang="en-US" dirty="0" smtClean="0"/>
              <a:t>magnetic reversals</a:t>
            </a:r>
          </a:p>
          <a:p>
            <a:r>
              <a:rPr lang="en-US" dirty="0" smtClean="0"/>
              <a:t>Provides common </a:t>
            </a:r>
            <a:br>
              <a:rPr lang="en-US" dirty="0" smtClean="0"/>
            </a:br>
            <a:r>
              <a:rPr lang="en-US" dirty="0" smtClean="0"/>
              <a:t>starting point for </a:t>
            </a:r>
            <a:br>
              <a:rPr lang="en-US" dirty="0" smtClean="0"/>
            </a:br>
            <a:r>
              <a:rPr lang="en-US" dirty="0" smtClean="0"/>
              <a:t>discussion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37816" y="3563439"/>
            <a:ext cx="5221584" cy="3134683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08_age_of_oceans_plates-muller.jpg"/>
          <p:cNvPicPr>
            <a:picLocks noChangeAspect="1"/>
          </p:cNvPicPr>
          <p:nvPr/>
        </p:nvPicPr>
        <p:blipFill>
          <a:blip r:embed="rId2"/>
          <a:srcRect l="2551" r="2356"/>
          <a:stretch>
            <a:fillRect/>
          </a:stretch>
        </p:blipFill>
        <p:spPr>
          <a:xfrm>
            <a:off x="0" y="1069181"/>
            <a:ext cx="9156718" cy="5788819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0" y="74554"/>
            <a:ext cx="9156718" cy="948158"/>
          </a:xfrm>
        </p:spPr>
        <p:txBody>
          <a:bodyPr>
            <a:noAutofit/>
          </a:bodyPr>
          <a:lstStyle/>
          <a:p>
            <a:r>
              <a:rPr lang="en-US" sz="3000" dirty="0" smtClean="0"/>
              <a:t>Data evaluation – Why the record is probably not perfect &amp; why we focus on the Cretaceous</a:t>
            </a:r>
            <a:endParaRPr lang="en-US" sz="30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Timing_breakdown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8954" y="0"/>
            <a:ext cx="6486092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>
                <a:solidFill>
                  <a:schemeClr val="accent4"/>
                </a:solidFill>
              </a:rPr>
              <a:t>Skill </a:t>
            </a:r>
            <a:r>
              <a:rPr lang="en-US" sz="4000" dirty="0" smtClean="0"/>
              <a:t>and learning goals of exercise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1415" y="1869141"/>
            <a:ext cx="8203885" cy="4257022"/>
          </a:xfrm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chemeClr val="accent4"/>
                </a:solidFill>
              </a:rPr>
              <a:t>Identify trends: </a:t>
            </a:r>
            <a:r>
              <a:rPr lang="en-US" dirty="0" smtClean="0"/>
              <a:t>frequency &amp; duration magnetic reversals</a:t>
            </a:r>
          </a:p>
          <a:p>
            <a:r>
              <a:rPr lang="en-US" b="1" dirty="0" smtClean="0">
                <a:solidFill>
                  <a:srgbClr val="E8950E"/>
                </a:solidFill>
              </a:rPr>
              <a:t>Compare/contrast: </a:t>
            </a:r>
            <a:r>
              <a:rPr lang="en-US" dirty="0" err="1" smtClean="0"/>
              <a:t>superplumes</a:t>
            </a:r>
            <a:r>
              <a:rPr lang="en-US" dirty="0" smtClean="0"/>
              <a:t>, mantle plumes &amp; MOR</a:t>
            </a:r>
          </a:p>
          <a:p>
            <a:r>
              <a:rPr lang="en-US" b="1" dirty="0" smtClean="0">
                <a:solidFill>
                  <a:srgbClr val="E8950E"/>
                </a:solidFill>
              </a:rPr>
              <a:t>Develop testable hypothesis: </a:t>
            </a:r>
            <a:r>
              <a:rPr lang="en-US" dirty="0" smtClean="0"/>
              <a:t>relationship between </a:t>
            </a:r>
            <a:r>
              <a:rPr lang="en-US" dirty="0" err="1" smtClean="0"/>
              <a:t>superplumes</a:t>
            </a:r>
            <a:r>
              <a:rPr lang="en-US" dirty="0" smtClean="0"/>
              <a:t> &amp; magnetic reversals</a:t>
            </a:r>
          </a:p>
          <a:p>
            <a:pPr>
              <a:buClr>
                <a:schemeClr val="tx1"/>
              </a:buClr>
            </a:pPr>
            <a:r>
              <a:rPr lang="en-US" b="1" dirty="0" smtClean="0">
                <a:solidFill>
                  <a:schemeClr val="accent4"/>
                </a:solidFill>
              </a:rPr>
              <a:t>Synthesize datasets &amp; compose data-supported argument</a:t>
            </a:r>
            <a:endParaRPr lang="en-US" dirty="0" smtClean="0">
              <a:solidFill>
                <a:srgbClr val="FFFFFF"/>
              </a:solidFill>
            </a:endParaRPr>
          </a:p>
          <a:p>
            <a:pPr>
              <a:buClr>
                <a:schemeClr val="tx1"/>
              </a:buClr>
            </a:pPr>
            <a:r>
              <a:rPr lang="en-US" b="1" dirty="0" smtClean="0">
                <a:solidFill>
                  <a:schemeClr val="accent4"/>
                </a:solidFill>
              </a:rPr>
              <a:t>Evaluate </a:t>
            </a:r>
            <a:r>
              <a:rPr lang="en-US" dirty="0" smtClean="0"/>
              <a:t>data quality </a:t>
            </a:r>
          </a:p>
          <a:p>
            <a:pPr>
              <a:buClr>
                <a:schemeClr val="tx1"/>
              </a:buClr>
            </a:pPr>
            <a:r>
              <a:rPr lang="en-US" b="1" dirty="0" smtClean="0">
                <a:solidFill>
                  <a:srgbClr val="E8950E"/>
                </a:solidFill>
              </a:rPr>
              <a:t>Contextualize </a:t>
            </a:r>
            <a:r>
              <a:rPr lang="en-US" dirty="0" smtClean="0">
                <a:solidFill>
                  <a:srgbClr val="FFFFFF"/>
                </a:solidFill>
              </a:rPr>
              <a:t>new knowledge</a:t>
            </a:r>
            <a:endParaRPr lang="en-US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5164082" y="4750554"/>
            <a:ext cx="379849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1" dirty="0" smtClean="0"/>
              <a:t>“These are the skills employers (and grad school advisers) look for. We practice them in class to best prepare you for any career you choose”</a:t>
            </a:r>
            <a:endParaRPr lang="en-US" sz="2000" i="1" dirty="0"/>
          </a:p>
        </p:txBody>
      </p:sp>
    </p:spTree>
    <p:extLst>
      <p:ext uri="{BB962C8B-B14F-4D97-AF65-F5344CB8AC3E}">
        <p14:creationId xmlns:p14="http://schemas.microsoft.com/office/powerpoint/2010/main" val="30093131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creen shot 2012-07-14 at 1.42.39 PM.png"/>
          <p:cNvPicPr>
            <a:picLocks noChangeAspect="1"/>
          </p:cNvPicPr>
          <p:nvPr/>
        </p:nvPicPr>
        <p:blipFill>
          <a:blip r:embed="rId2"/>
          <a:srcRect l="-234"/>
          <a:stretch>
            <a:fillRect/>
          </a:stretch>
        </p:blipFill>
        <p:spPr>
          <a:xfrm rot="16200000">
            <a:off x="1331502" y="-326652"/>
            <a:ext cx="6635150" cy="757353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4649077" y="323949"/>
            <a:ext cx="2099314" cy="544234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6634868" y="294938"/>
            <a:ext cx="330718" cy="314087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rcRect l="4536" t="61597" r="3935"/>
          <a:stretch>
            <a:fillRect/>
          </a:stretch>
        </p:blipFill>
        <p:spPr>
          <a:xfrm>
            <a:off x="0" y="1569918"/>
            <a:ext cx="9144000" cy="461077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109368" y="6211669"/>
            <a:ext cx="30346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Glatzmaier</a:t>
            </a:r>
            <a:r>
              <a:rPr lang="en-US" dirty="0" smtClean="0"/>
              <a:t> &amp; Olson, 2005</a:t>
            </a:r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997822" y="121023"/>
            <a:ext cx="6984752" cy="1429871"/>
          </a:xfrm>
        </p:spPr>
        <p:txBody>
          <a:bodyPr>
            <a:normAutofit/>
          </a:bodyPr>
          <a:lstStyle/>
          <a:p>
            <a:r>
              <a:rPr lang="en-US" sz="3000" dirty="0" smtClean="0"/>
              <a:t>Computer models suggest that outer core convection likely initiates reversals </a:t>
            </a:r>
            <a:endParaRPr lang="en-US" sz="3000" dirty="0"/>
          </a:p>
        </p:txBody>
      </p:sp>
    </p:spTree>
    <p:extLst>
      <p:ext uri="{BB962C8B-B14F-4D97-AF65-F5344CB8AC3E}">
        <p14:creationId xmlns:p14="http://schemas.microsoft.com/office/powerpoint/2010/main" val="28398781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ve_full.mov">
            <a:hlinkClick r:id="" action="ppaction://media"/>
          </p:cNvPr>
          <p:cNvPicPr/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57200" y="274638"/>
            <a:ext cx="8178127" cy="6582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73432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>
                <a:solidFill>
                  <a:schemeClr val="accent4"/>
                </a:solidFill>
              </a:rPr>
              <a:t>Skill </a:t>
            </a:r>
            <a:r>
              <a:rPr lang="en-US" sz="4000" dirty="0" smtClean="0"/>
              <a:t>and learning goals of exercise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1415" y="1869141"/>
            <a:ext cx="8203885" cy="4257022"/>
          </a:xfrm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chemeClr val="accent4"/>
                </a:solidFill>
              </a:rPr>
              <a:t>Identify trends: </a:t>
            </a:r>
            <a:r>
              <a:rPr lang="en-US" dirty="0" smtClean="0"/>
              <a:t>frequency &amp; duration magnetic reversals</a:t>
            </a:r>
          </a:p>
          <a:p>
            <a:r>
              <a:rPr lang="en-US" b="1" dirty="0" smtClean="0">
                <a:solidFill>
                  <a:srgbClr val="E8950E"/>
                </a:solidFill>
              </a:rPr>
              <a:t>Compare/contrast: </a:t>
            </a:r>
            <a:r>
              <a:rPr lang="en-US" dirty="0" err="1" smtClean="0"/>
              <a:t>superplumes</a:t>
            </a:r>
            <a:r>
              <a:rPr lang="en-US" dirty="0" smtClean="0"/>
              <a:t>, mantle plumes &amp; MOR</a:t>
            </a:r>
          </a:p>
          <a:p>
            <a:r>
              <a:rPr lang="en-US" b="1" dirty="0" smtClean="0">
                <a:solidFill>
                  <a:srgbClr val="E8950E"/>
                </a:solidFill>
              </a:rPr>
              <a:t>Develop testable hypothesis: </a:t>
            </a:r>
            <a:r>
              <a:rPr lang="en-US" dirty="0" smtClean="0"/>
              <a:t>relationship between </a:t>
            </a:r>
            <a:r>
              <a:rPr lang="en-US" dirty="0" err="1" smtClean="0"/>
              <a:t>superplumes</a:t>
            </a:r>
            <a:r>
              <a:rPr lang="en-US" dirty="0" smtClean="0"/>
              <a:t> &amp; magnetic reversals</a:t>
            </a:r>
          </a:p>
          <a:p>
            <a:pPr>
              <a:buClr>
                <a:schemeClr val="tx1"/>
              </a:buClr>
            </a:pPr>
            <a:r>
              <a:rPr lang="en-US" b="1" dirty="0" smtClean="0">
                <a:solidFill>
                  <a:schemeClr val="accent4"/>
                </a:solidFill>
              </a:rPr>
              <a:t>Synthesize datasets &amp; compose data-supported argument</a:t>
            </a:r>
            <a:endParaRPr lang="en-US" dirty="0" smtClean="0">
              <a:solidFill>
                <a:srgbClr val="FFFFFF"/>
              </a:solidFill>
            </a:endParaRPr>
          </a:p>
          <a:p>
            <a:pPr>
              <a:buClr>
                <a:schemeClr val="tx1"/>
              </a:buClr>
            </a:pPr>
            <a:r>
              <a:rPr lang="en-US" b="1" dirty="0" smtClean="0">
                <a:solidFill>
                  <a:schemeClr val="accent4"/>
                </a:solidFill>
              </a:rPr>
              <a:t>Evaluate </a:t>
            </a:r>
            <a:r>
              <a:rPr lang="en-US" dirty="0" smtClean="0"/>
              <a:t>data quality </a:t>
            </a:r>
          </a:p>
          <a:p>
            <a:pPr>
              <a:buClr>
                <a:schemeClr val="tx1"/>
              </a:buClr>
            </a:pPr>
            <a:r>
              <a:rPr lang="en-US" b="1" dirty="0" smtClean="0">
                <a:solidFill>
                  <a:srgbClr val="E8950E"/>
                </a:solidFill>
              </a:rPr>
              <a:t>Contextualize </a:t>
            </a:r>
            <a:r>
              <a:rPr lang="en-US" dirty="0" smtClean="0">
                <a:solidFill>
                  <a:srgbClr val="FFFFFF"/>
                </a:solidFill>
              </a:rPr>
              <a:t>new knowledge</a:t>
            </a:r>
            <a:endParaRPr lang="en-US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5164082" y="4750554"/>
            <a:ext cx="379849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1" dirty="0" smtClean="0"/>
              <a:t>“These are the skills employers (and grad school advisers) look for. We practice them in class to best prepare you for any career you choose”</a:t>
            </a:r>
            <a:endParaRPr lang="en-US" sz="2000" i="1" dirty="0"/>
          </a:p>
        </p:txBody>
      </p:sp>
    </p:spTree>
    <p:extLst>
      <p:ext uri="{BB962C8B-B14F-4D97-AF65-F5344CB8AC3E}">
        <p14:creationId xmlns:p14="http://schemas.microsoft.com/office/powerpoint/2010/main" val="30093131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04f01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23662" y="0"/>
            <a:ext cx="5116709" cy="6804288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0" y="0"/>
            <a:ext cx="2653224" cy="1429871"/>
          </a:xfrm>
        </p:spPr>
        <p:txBody>
          <a:bodyPr>
            <a:normAutofit/>
          </a:bodyPr>
          <a:lstStyle/>
          <a:p>
            <a:r>
              <a:rPr lang="en-US" sz="3600" dirty="0" smtClean="0"/>
              <a:t>Dataset 1</a:t>
            </a:r>
            <a:endParaRPr lang="en-US" sz="3600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208006" y="1335743"/>
            <a:ext cx="3131020" cy="2349264"/>
          </a:xfrm>
        </p:spPr>
        <p:txBody>
          <a:bodyPr>
            <a:normAutofit/>
          </a:bodyPr>
          <a:lstStyle/>
          <a:p>
            <a:r>
              <a:rPr lang="en-US" dirty="0" smtClean="0"/>
              <a:t>Start with </a:t>
            </a:r>
            <a:r>
              <a:rPr lang="en-US" b="1" dirty="0" smtClean="0"/>
              <a:t>observation</a:t>
            </a:r>
          </a:p>
          <a:p>
            <a:r>
              <a:rPr lang="en-US" dirty="0" smtClean="0"/>
              <a:t>Identify trends </a:t>
            </a:r>
          </a:p>
          <a:p>
            <a:pPr lvl="1"/>
            <a:r>
              <a:rPr lang="en-US" dirty="0" smtClean="0"/>
              <a:t>Duration, frequency</a:t>
            </a:r>
            <a:br>
              <a:rPr lang="en-US" dirty="0" smtClean="0"/>
            </a:br>
            <a:endParaRPr lang="en-US" dirty="0" smtClean="0"/>
          </a:p>
        </p:txBody>
      </p:sp>
      <p:sp>
        <p:nvSpPr>
          <p:cNvPr id="5" name="TextBox 4"/>
          <p:cNvSpPr txBox="1"/>
          <p:nvPr/>
        </p:nvSpPr>
        <p:spPr>
          <a:xfrm>
            <a:off x="208006" y="3934347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08006" y="3685006"/>
            <a:ext cx="3230990" cy="2862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Common “hiccups”:</a:t>
            </a:r>
          </a:p>
          <a:p>
            <a:pPr marL="349250" lvl="1" indent="0">
              <a:buNone/>
            </a:pP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What do the two sets of numbers mean?</a:t>
            </a:r>
          </a:p>
          <a:p>
            <a:pPr marL="349250" lvl="1" indent="0">
              <a:buNone/>
            </a:pPr>
            <a:r>
              <a:rPr lang="en-US" dirty="0" smtClean="0"/>
              <a:t>What is “normal” polarity?</a:t>
            </a:r>
          </a:p>
          <a:p>
            <a:pPr marL="349250" lvl="1" indent="0">
              <a:buNone/>
            </a:pPr>
            <a:r>
              <a:rPr lang="en-US" dirty="0" smtClean="0"/>
              <a:t>Why are there so many names? Do the names matter?</a:t>
            </a:r>
          </a:p>
          <a:p>
            <a:pPr marL="349250" lvl="1" indent="0">
              <a:buNone/>
            </a:pPr>
            <a:r>
              <a:rPr lang="en-US" dirty="0" smtClean="0"/>
              <a:t>Reading the actual timescale on this figure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75598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2428" b="58254"/>
          <a:stretch/>
        </p:blipFill>
        <p:spPr>
          <a:xfrm>
            <a:off x="186262" y="859666"/>
            <a:ext cx="8479100" cy="539408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42042" y="6232957"/>
            <a:ext cx="24211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FFFF"/>
                </a:solidFill>
              </a:rPr>
              <a:t>(</a:t>
            </a:r>
            <a:r>
              <a:rPr lang="en-US" dirty="0" err="1" smtClean="0">
                <a:solidFill>
                  <a:srgbClr val="FFFFFF"/>
                </a:solidFill>
              </a:rPr>
              <a:t>Courtillot</a:t>
            </a:r>
            <a:r>
              <a:rPr lang="en-US" dirty="0" smtClean="0">
                <a:solidFill>
                  <a:srgbClr val="FFFFFF"/>
                </a:solidFill>
              </a:rPr>
              <a:t> et al., 2003)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85800" y="121023"/>
            <a:ext cx="7770813" cy="738643"/>
          </a:xfrm>
        </p:spPr>
        <p:txBody>
          <a:bodyPr>
            <a:normAutofit/>
          </a:bodyPr>
          <a:lstStyle/>
          <a:p>
            <a:r>
              <a:rPr lang="en-US" sz="3000" dirty="0" smtClean="0"/>
              <a:t>Dataset 2 (identify trends) – 500 km depth</a:t>
            </a:r>
            <a:endParaRPr lang="en-US" sz="30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46800" y="6210300"/>
            <a:ext cx="2997200" cy="6477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45571" b="15204"/>
          <a:stretch/>
        </p:blipFill>
        <p:spPr>
          <a:xfrm>
            <a:off x="307871" y="900811"/>
            <a:ext cx="8401794" cy="533214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42042" y="6232957"/>
            <a:ext cx="24211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(</a:t>
            </a:r>
            <a:r>
              <a:rPr lang="en-US" dirty="0" err="1" smtClean="0"/>
              <a:t>Courtillot</a:t>
            </a:r>
            <a:r>
              <a:rPr lang="en-US" dirty="0" smtClean="0"/>
              <a:t> et al., 2003)</a:t>
            </a:r>
            <a:endParaRPr lang="en-US" dirty="0"/>
          </a:p>
        </p:txBody>
      </p:sp>
      <p:sp>
        <p:nvSpPr>
          <p:cNvPr id="5" name="Title 3"/>
          <p:cNvSpPr txBox="1">
            <a:spLocks/>
          </p:cNvSpPr>
          <p:nvPr/>
        </p:nvSpPr>
        <p:spPr>
          <a:xfrm>
            <a:off x="685800" y="121023"/>
            <a:ext cx="7770813" cy="738643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Dataset 2 (identify</a:t>
            </a:r>
            <a:r>
              <a:rPr kumimoji="0" lang="en-US" sz="3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trends)</a:t>
            </a:r>
            <a:r>
              <a:rPr kumimoji="0" lang="en-US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–</a:t>
            </a:r>
            <a:r>
              <a:rPr kumimoji="0" lang="en-US" sz="3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2850 km depth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50800" dist="50800" dir="5400000" sx="101000" sy="101000" algn="t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46800" y="6210300"/>
            <a:ext cx="2997200" cy="6477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121023"/>
            <a:ext cx="3111112" cy="6400079"/>
          </a:xfrm>
        </p:spPr>
        <p:txBody>
          <a:bodyPr/>
          <a:lstStyle/>
          <a:p>
            <a:r>
              <a:rPr lang="en-US" dirty="0" smtClean="0"/>
              <a:t>Analyzing figures in groups</a:t>
            </a:r>
            <a:endParaRPr lang="en-US" dirty="0"/>
          </a:p>
        </p:txBody>
      </p:sp>
      <p:pic>
        <p:nvPicPr>
          <p:cNvPr id="3" name="Picture 2" descr="500km.jpg"/>
          <p:cNvPicPr>
            <a:picLocks noChangeAspect="1"/>
          </p:cNvPicPr>
          <p:nvPr/>
        </p:nvPicPr>
        <p:blipFill>
          <a:blip r:embed="rId2"/>
          <a:srcRect t="19424"/>
          <a:stretch>
            <a:fillRect/>
          </a:stretch>
        </p:blipFill>
        <p:spPr>
          <a:xfrm>
            <a:off x="3796912" y="495670"/>
            <a:ext cx="5143500" cy="552589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Story">
  <a:themeElements>
    <a:clrScheme name="Story">
      <a:dk1>
        <a:sysClr val="windowText" lastClr="000000"/>
      </a:dk1>
      <a:lt1>
        <a:sysClr val="window" lastClr="FFFFFF"/>
      </a:lt1>
      <a:dk2>
        <a:srgbClr val="212121"/>
      </a:dk2>
      <a:lt2>
        <a:srgbClr val="CDD4D7"/>
      </a:lt2>
      <a:accent1>
        <a:srgbClr val="1D86CD"/>
      </a:accent1>
      <a:accent2>
        <a:srgbClr val="732E9A"/>
      </a:accent2>
      <a:accent3>
        <a:srgbClr val="B50B1B"/>
      </a:accent3>
      <a:accent4>
        <a:srgbClr val="E8950E"/>
      </a:accent4>
      <a:accent5>
        <a:srgbClr val="55992B"/>
      </a:accent5>
      <a:accent6>
        <a:srgbClr val="2C9C89"/>
      </a:accent6>
      <a:hlink>
        <a:srgbClr val="EC4D4D"/>
      </a:hlink>
      <a:folHlink>
        <a:srgbClr val="F8CE8A"/>
      </a:folHlink>
    </a:clrScheme>
    <a:fontScheme name="Story">
      <a:majorFont>
        <a:latin typeface="Calisto MT"/>
        <a:ea typeface=""/>
        <a:cs typeface=""/>
        <a:font script="Jpan" typeface="ＭＳ Ｐ明朝"/>
      </a:majorFont>
      <a:minorFont>
        <a:latin typeface="Calisto MT"/>
        <a:ea typeface=""/>
        <a:cs typeface=""/>
        <a:font script="Jpan" typeface="ＭＳ Ｐ明朝"/>
      </a:minorFont>
    </a:fontScheme>
    <a:fmtScheme name="Story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10000"/>
                <a:satMod val="150000"/>
                <a:lumMod val="120000"/>
              </a:schemeClr>
              <a:schemeClr val="phClr">
                <a:satMod val="350000"/>
                <a:lumMod val="150000"/>
              </a:schemeClr>
            </a:duotone>
          </a:blip>
          <a:tile tx="0" ty="0" sx="20000" sy="20000" flip="none" algn="ctr"/>
        </a:blipFill>
        <a:gradFill rotWithShape="1">
          <a:gsLst>
            <a:gs pos="0">
              <a:schemeClr val="phClr">
                <a:shade val="20000"/>
                <a:satMod val="130000"/>
              </a:schemeClr>
            </a:gs>
            <a:gs pos="50000">
              <a:schemeClr val="phClr">
                <a:shade val="90000"/>
                <a:satMod val="130000"/>
              </a:schemeClr>
            </a:gs>
            <a:gs pos="100000">
              <a:schemeClr val="phClr">
                <a:shade val="100000"/>
                <a:satMod val="200000"/>
                <a:lumMod val="120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88900" dist="50800" dir="2100000" sx="104000" sy="104000" algn="br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127000" dist="63500" dir="5400000" sx="103000" sy="103000" rotWithShape="0">
              <a:srgbClr val="000000">
                <a:alpha val="75000"/>
              </a:srgbClr>
            </a:outerShdw>
          </a:effectLst>
          <a:scene3d>
            <a:camera prst="perspectiveFront" fov="3000000"/>
            <a:lightRig rig="balanced" dir="t">
              <a:rot lat="0" lon="0" rev="18000000"/>
            </a:lightRig>
          </a:scene3d>
          <a:sp3d prstMaterial="plastic">
            <a:bevelT w="25400" h="50800" prst="angle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2">
            <a:duotone>
              <a:schemeClr val="phClr">
                <a:shade val="10000"/>
                <a:satMod val="150000"/>
              </a:schemeClr>
              <a:schemeClr val="phClr">
                <a:tint val="60000"/>
                <a:satMod val="400000"/>
                <a:lumMod val="11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Story.thmx</Template>
  <TotalTime>1194</TotalTime>
  <Words>572</Words>
  <Application>Microsoft Macintosh PowerPoint</Application>
  <PresentationFormat>On-screen Show (4:3)</PresentationFormat>
  <Paragraphs>92</Paragraphs>
  <Slides>24</Slides>
  <Notes>2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5" baseType="lpstr">
      <vt:lpstr>Story</vt:lpstr>
      <vt:lpstr>Magnetic reversals and superplumes:  is there a connection?</vt:lpstr>
      <vt:lpstr>Context of exercise within course</vt:lpstr>
      <vt:lpstr>Computer models suggest that outer core convection likely initiates reversals </vt:lpstr>
      <vt:lpstr>PowerPoint Presentation</vt:lpstr>
      <vt:lpstr>Skill and learning goals of exercise</vt:lpstr>
      <vt:lpstr>Dataset 1</vt:lpstr>
      <vt:lpstr>Dataset 2 (identify trends) – 500 km depth</vt:lpstr>
      <vt:lpstr>PowerPoint Presentation</vt:lpstr>
      <vt:lpstr>Analyzing figures in groups</vt:lpstr>
      <vt:lpstr>Analyzing figures in groups</vt:lpstr>
      <vt:lpstr>1) Students present findings and questions that came up  2) Discuss the relationship between the two figures </vt:lpstr>
      <vt:lpstr>Quick draw to assess understanding &amp; synthesis</vt:lpstr>
      <vt:lpstr>They should get something that approximates this</vt:lpstr>
      <vt:lpstr>Dataset 3:    volume of  oceanic plateau   (version 1)</vt:lpstr>
      <vt:lpstr>PowerPoint Presentation</vt:lpstr>
      <vt:lpstr>PowerPoint Presentation</vt:lpstr>
      <vt:lpstr>PowerPoint Presentation</vt:lpstr>
      <vt:lpstr>Advantages (and challenges) of different dataset 2 versions</vt:lpstr>
      <vt:lpstr>Discussion questions that lead to hypothesis development, data evaluation and final wrap-up</vt:lpstr>
      <vt:lpstr>Data evaluation – Why the record is probably not perfect &amp; why we focus on the Cretaceous</vt:lpstr>
      <vt:lpstr>PowerPoint Presentation</vt:lpstr>
      <vt:lpstr>Skill and learning goals of exercise</vt:lpstr>
      <vt:lpstr>PowerPoint Presentation</vt:lpstr>
      <vt:lpstr>PowerPoint Presentation</vt:lpstr>
    </vt:vector>
  </TitlesOfParts>
  <Company>Bowdoin College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Magnetic anomalies and superplumes:  is there a connection?</dc:title>
  <dc:creator>Emily Peterman</dc:creator>
  <cp:lastModifiedBy>koconnell</cp:lastModifiedBy>
  <cp:revision>24</cp:revision>
  <dcterms:created xsi:type="dcterms:W3CDTF">2012-07-16T19:09:25Z</dcterms:created>
  <dcterms:modified xsi:type="dcterms:W3CDTF">2012-07-17T10:58:42Z</dcterms:modified>
</cp:coreProperties>
</file>